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y="6858000" cx="9144000"/>
  <p:notesSz cx="6858000" cy="9144000"/>
  <p:embeddedFontLst>
    <p:embeddedFont>
      <p:font typeface="Century Schoolbook"/>
      <p:regular r:id="rId37"/>
      <p:bold r:id="rId38"/>
      <p:italic r:id="rId39"/>
      <p:boldItalic r:id="rId40"/>
    </p:embeddedFont>
    <p:embeddedFont>
      <p:font typeface="Arial Black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Schoolbook-boldItalic.fntdata"/><Relationship Id="rId20" Type="http://schemas.openxmlformats.org/officeDocument/2006/relationships/slide" Target="slides/slide8.xml"/><Relationship Id="rId41" Type="http://schemas.openxmlformats.org/officeDocument/2006/relationships/font" Target="fonts/ArialBlack-regular.fntdata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schemas.openxmlformats.org/officeDocument/2006/relationships/font" Target="fonts/CenturySchoolbook-regular.fntdata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39" Type="http://schemas.openxmlformats.org/officeDocument/2006/relationships/font" Target="fonts/CenturySchoolbook-italic.fntdata"/><Relationship Id="rId16" Type="http://schemas.openxmlformats.org/officeDocument/2006/relationships/slide" Target="slides/slide4.xml"/><Relationship Id="rId38" Type="http://schemas.openxmlformats.org/officeDocument/2006/relationships/font" Target="fonts/CenturySchoolbook-bold.fntdata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None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ctr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None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ctr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None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E0752F"/>
              </a:buClr>
              <a:buSzPts val="6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3AE"/>
              </a:buClr>
              <a:buSzPts val="54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DCAE9"/>
              </a:buClr>
              <a:buSzPts val="612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7" name="Google Shape;177;p18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i="0" sz="2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96" name="Google Shape;196;p2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8956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667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E0752F"/>
              </a:buClr>
              <a:buSzPts val="6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62889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3AE"/>
              </a:buClr>
              <a:buSzPts val="540"/>
              <a:buFont typeface="Noto Sans Symbols"/>
              <a:buChar char="•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67461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DCAE9"/>
              </a:buClr>
              <a:buSzPts val="612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0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4" name="Google Shape;104;p11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5" name="Google Shape;105;p11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E0752F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EC3AE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BDCAE9"/>
              </a:buClr>
              <a:buSzPts val="952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8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3AE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" name="Google Shape;39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" name="Google Shape;41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" name="Google Shape;43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" name="Google Shape;57;p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" name="Google Shape;58;p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" name="Google Shape;59;p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8" name="Google Shape;78;p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Google Shape;79;p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" name="Google Shape;80;p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" name="Google Shape;82;p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8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3AE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" name="Google Shape;148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" name="Google Shape;150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73" name="Google Shape;173;p1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1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" name="Google Shape;183;p1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" name="Google Shape;185;p19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3AE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1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93" name="Google Shape;193;p19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2286000" y="3124200"/>
            <a:ext cx="6172200" cy="189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SHADING</a:t>
            </a:r>
            <a:endParaRPr/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SHADING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Shading is important as a mechanism for conveying information about 3D shapes in 2D.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Representation of shapes with single colours render the images as 2D to our eyes.</a:t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5084762"/>
            <a:ext cx="50577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LOCAL RENDERING OF LIGHT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Modelled in one of three ways.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Perfect specular reflection.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is reflected directionally.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Imperfect specular reflection.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is reflected imperfectly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Perfect diffuse reflection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is scattered in all directions.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three models can be used to determine the shading of polygons.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FLAT SHADING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Flat shading works by applying a single pixel colour across an entire polygon.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cannot handle specular reflection.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Very quick and efficient, but realism is limited.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Especially for low polygon counts.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Separate polygons are clearly visible.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5373687"/>
            <a:ext cx="50577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FLAT SHADING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human eye is especially good at noticing edges.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Flat shading is thus acting against our biology.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Better results can be obtained by interpolation of shading across a polygon’s surface.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Common technique for this 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Gouraud Shading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Used when polygons are approximating curved surfaces.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provides a linear colour gradient over the polygon.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GOURAUD SHADING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First, must calculate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vertex intensity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Simple method is to average the light intensity of all polygons sharing a vertex.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complex method involves modelling light interaction at each vertex.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computation, but more realistic output.</a:t>
            </a:r>
            <a:endParaRPr/>
          </a:p>
          <a:p>
            <a:pPr indent="-16636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97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88" name="Google Shape;288;p34"/>
          <p:cNvGrpSpPr/>
          <p:nvPr/>
        </p:nvGrpSpPr>
        <p:grpSpPr>
          <a:xfrm>
            <a:off x="1763712" y="4868862"/>
            <a:ext cx="5095875" cy="1381125"/>
            <a:chOff x="2168525" y="5324475"/>
            <a:chExt cx="5095875" cy="1381125"/>
          </a:xfrm>
        </p:grpSpPr>
        <p:sp>
          <p:nvSpPr>
            <p:cNvPr id="289" name="Google Shape;289;p34"/>
            <p:cNvSpPr txBox="1"/>
            <p:nvPr/>
          </p:nvSpPr>
          <p:spPr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 txBox="1"/>
            <p:nvPr/>
          </p:nvSpPr>
          <p:spPr>
            <a:xfrm>
              <a:off x="3124200" y="6248400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1" name="Google Shape;291;p34"/>
            <p:cNvCxnSpPr/>
            <p:nvPr/>
          </p:nvCxnSpPr>
          <p:spPr>
            <a:xfrm flipH="1" rot="10800000">
              <a:off x="2168525" y="5553075"/>
              <a:ext cx="7620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34"/>
            <p:cNvCxnSpPr/>
            <p:nvPr/>
          </p:nvCxnSpPr>
          <p:spPr>
            <a:xfrm>
              <a:off x="2168525" y="5705475"/>
              <a:ext cx="2286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34"/>
            <p:cNvCxnSpPr/>
            <p:nvPr/>
          </p:nvCxnSpPr>
          <p:spPr>
            <a:xfrm flipH="1" rot="10800000">
              <a:off x="2397125" y="5934075"/>
              <a:ext cx="8382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34"/>
            <p:cNvCxnSpPr/>
            <p:nvPr/>
          </p:nvCxnSpPr>
          <p:spPr>
            <a:xfrm>
              <a:off x="3235325" y="5934075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" name="Google Shape;295;p34"/>
            <p:cNvCxnSpPr/>
            <p:nvPr/>
          </p:nvCxnSpPr>
          <p:spPr>
            <a:xfrm rot="10800000">
              <a:off x="2930525" y="5553075"/>
              <a:ext cx="3048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6" name="Google Shape;296;p34"/>
            <p:cNvCxnSpPr/>
            <p:nvPr/>
          </p:nvCxnSpPr>
          <p:spPr>
            <a:xfrm>
              <a:off x="2930525" y="5553075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7" name="Google Shape;297;p34"/>
            <p:cNvCxnSpPr/>
            <p:nvPr/>
          </p:nvCxnSpPr>
          <p:spPr>
            <a:xfrm>
              <a:off x="3616325" y="5553075"/>
              <a:ext cx="3048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8" name="Google Shape;298;p34"/>
            <p:cNvCxnSpPr/>
            <p:nvPr/>
          </p:nvCxnSpPr>
          <p:spPr>
            <a:xfrm>
              <a:off x="2397125" y="6162675"/>
              <a:ext cx="762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9" name="Google Shape;299;p34"/>
            <p:cNvCxnSpPr/>
            <p:nvPr/>
          </p:nvCxnSpPr>
          <p:spPr>
            <a:xfrm flipH="1" rot="10800000">
              <a:off x="2473325" y="6391275"/>
              <a:ext cx="8382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34"/>
            <p:cNvCxnSpPr/>
            <p:nvPr/>
          </p:nvCxnSpPr>
          <p:spPr>
            <a:xfrm rot="10800000">
              <a:off x="3235325" y="5934075"/>
              <a:ext cx="762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34"/>
            <p:cNvCxnSpPr/>
            <p:nvPr/>
          </p:nvCxnSpPr>
          <p:spPr>
            <a:xfrm>
              <a:off x="3311525" y="6391275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2" name="Google Shape;302;p34"/>
            <p:cNvCxnSpPr/>
            <p:nvPr/>
          </p:nvCxnSpPr>
          <p:spPr>
            <a:xfrm rot="10800000">
              <a:off x="3921125" y="5934075"/>
              <a:ext cx="762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3" name="Google Shape;303;p34"/>
            <p:cNvCxnSpPr/>
            <p:nvPr/>
          </p:nvCxnSpPr>
          <p:spPr>
            <a:xfrm flipH="1" rot="10800000">
              <a:off x="3235325" y="5629275"/>
              <a:ext cx="7620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4" name="Google Shape;304;p34"/>
            <p:cNvCxnSpPr/>
            <p:nvPr/>
          </p:nvCxnSpPr>
          <p:spPr>
            <a:xfrm rot="10800000">
              <a:off x="2549525" y="5476875"/>
              <a:ext cx="1524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5" name="Google Shape;305;p34"/>
            <p:cNvCxnSpPr/>
            <p:nvPr/>
          </p:nvCxnSpPr>
          <p:spPr>
            <a:xfrm rot="10800000">
              <a:off x="3463925" y="5324475"/>
              <a:ext cx="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6" name="Google Shape;306;p34"/>
            <p:cNvCxnSpPr/>
            <p:nvPr/>
          </p:nvCxnSpPr>
          <p:spPr>
            <a:xfrm>
              <a:off x="2854325" y="6238875"/>
              <a:ext cx="6096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7" name="Google Shape;307;p34"/>
            <p:cNvCxnSpPr/>
            <p:nvPr/>
          </p:nvCxnSpPr>
          <p:spPr>
            <a:xfrm>
              <a:off x="3616325" y="6162675"/>
              <a:ext cx="6858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8" name="Google Shape;308;p34"/>
            <p:cNvSpPr txBox="1"/>
            <p:nvPr/>
          </p:nvSpPr>
          <p:spPr>
            <a:xfrm>
              <a:off x="4724400" y="5638800"/>
              <a:ext cx="25400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The arrows indicate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surface normals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GOURAUD SHADING</a:t>
            </a:r>
            <a:endParaRPr/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intensity at each vertex used to calculate light intensity of pixels in polygon.</a:t>
            </a: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3276600" y="3213100"/>
            <a:ext cx="3089275" cy="2514600"/>
            <a:chOff x="3048000" y="3657600"/>
            <a:chExt cx="3089275" cy="2514600"/>
          </a:xfrm>
        </p:grpSpPr>
        <p:sp>
          <p:nvSpPr>
            <p:cNvPr id="316" name="Google Shape;316;p35"/>
            <p:cNvSpPr/>
            <p:nvPr/>
          </p:nvSpPr>
          <p:spPr>
            <a:xfrm>
              <a:off x="3352800" y="4038600"/>
              <a:ext cx="2362200" cy="1905000"/>
            </a:xfrm>
            <a:prstGeom prst="rtTriangl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5"/>
            <p:cNvSpPr txBox="1"/>
            <p:nvPr/>
          </p:nvSpPr>
          <p:spPr>
            <a:xfrm>
              <a:off x="3048000" y="3657600"/>
              <a:ext cx="4222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 Black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10</a:t>
              </a:r>
              <a:endParaRPr/>
            </a:p>
          </p:txBody>
        </p:sp>
        <p:sp>
          <p:nvSpPr>
            <p:cNvPr id="318" name="Google Shape;318;p35"/>
            <p:cNvSpPr txBox="1"/>
            <p:nvPr/>
          </p:nvSpPr>
          <p:spPr>
            <a:xfrm>
              <a:off x="3124200" y="5867400"/>
              <a:ext cx="30321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 Black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0</a:t>
              </a:r>
              <a:endParaRPr/>
            </a:p>
          </p:txBody>
        </p:sp>
        <p:sp>
          <p:nvSpPr>
            <p:cNvPr id="319" name="Google Shape;319;p35"/>
            <p:cNvSpPr txBox="1"/>
            <p:nvPr/>
          </p:nvSpPr>
          <p:spPr>
            <a:xfrm>
              <a:off x="5715000" y="5791200"/>
              <a:ext cx="4222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 Black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20</a:t>
              </a: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3276600" y="4876800"/>
              <a:ext cx="1412875" cy="1143000"/>
              <a:chOff x="3276600" y="4876800"/>
              <a:chExt cx="1412875" cy="1143000"/>
            </a:xfrm>
          </p:grpSpPr>
          <p:sp>
            <p:nvSpPr>
              <p:cNvPr id="321" name="Google Shape;321;p35"/>
              <p:cNvSpPr txBox="1"/>
              <p:nvPr/>
            </p:nvSpPr>
            <p:spPr>
              <a:xfrm>
                <a:off x="4267200" y="4876800"/>
                <a:ext cx="42227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15</a:t>
                </a:r>
                <a:endParaRPr/>
              </a:p>
            </p:txBody>
          </p:sp>
          <p:sp>
            <p:nvSpPr>
              <p:cNvPr id="322" name="Google Shape;322;p35"/>
              <p:cNvSpPr txBox="1"/>
              <p:nvPr/>
            </p:nvSpPr>
            <p:spPr>
              <a:xfrm>
                <a:off x="4267200" y="5715000"/>
                <a:ext cx="42227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10</a:t>
                </a:r>
                <a:endParaRPr/>
              </a:p>
            </p:txBody>
          </p:sp>
          <p:sp>
            <p:nvSpPr>
              <p:cNvPr id="323" name="Google Shape;323;p35"/>
              <p:cNvSpPr txBox="1"/>
              <p:nvPr/>
            </p:nvSpPr>
            <p:spPr>
              <a:xfrm>
                <a:off x="3276600" y="4953000"/>
                <a:ext cx="303212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5</a:t>
                </a:r>
                <a:endParaRPr/>
              </a:p>
            </p:txBody>
          </p:sp>
        </p:grpSp>
        <p:grpSp>
          <p:nvGrpSpPr>
            <p:cNvPr id="324" name="Google Shape;324;p35"/>
            <p:cNvGrpSpPr/>
            <p:nvPr/>
          </p:nvGrpSpPr>
          <p:grpSpPr>
            <a:xfrm>
              <a:off x="3413125" y="4354512"/>
              <a:ext cx="1809750" cy="1512888"/>
              <a:chOff x="3413125" y="4354512"/>
              <a:chExt cx="1809750" cy="1512888"/>
            </a:xfrm>
          </p:grpSpPr>
          <p:sp>
            <p:nvSpPr>
              <p:cNvPr id="325" name="Google Shape;325;p35"/>
              <p:cNvSpPr txBox="1"/>
              <p:nvPr/>
            </p:nvSpPr>
            <p:spPr>
              <a:xfrm>
                <a:off x="3962400" y="5181600"/>
                <a:ext cx="42227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10</a:t>
                </a:r>
                <a:endParaRPr/>
              </a:p>
            </p:txBody>
          </p:sp>
          <p:sp>
            <p:nvSpPr>
              <p:cNvPr id="326" name="Google Shape;326;p35"/>
              <p:cNvSpPr txBox="1"/>
              <p:nvPr/>
            </p:nvSpPr>
            <p:spPr>
              <a:xfrm>
                <a:off x="4800600" y="5486400"/>
                <a:ext cx="42227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17</a:t>
                </a:r>
                <a:endParaRPr/>
              </a:p>
            </p:txBody>
          </p:sp>
          <p:sp>
            <p:nvSpPr>
              <p:cNvPr id="327" name="Google Shape;327;p35"/>
              <p:cNvSpPr txBox="1"/>
              <p:nvPr/>
            </p:nvSpPr>
            <p:spPr>
              <a:xfrm>
                <a:off x="3505200" y="5562600"/>
                <a:ext cx="303212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2</a:t>
                </a:r>
                <a:endParaRPr/>
              </a:p>
            </p:txBody>
          </p:sp>
          <p:sp>
            <p:nvSpPr>
              <p:cNvPr id="328" name="Google Shape;328;p35"/>
              <p:cNvSpPr txBox="1"/>
              <p:nvPr/>
            </p:nvSpPr>
            <p:spPr>
              <a:xfrm>
                <a:off x="3413125" y="4354512"/>
                <a:ext cx="422275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 Black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10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FLAT VERSUS GOURAUD</a:t>
            </a:r>
            <a:endParaRPr/>
          </a:p>
        </p:txBody>
      </p:sp>
      <p:pic>
        <p:nvPicPr>
          <p:cNvPr descr="CMPFTZ" id="334" name="Google Shape;3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3665537" cy="274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PGRZ" id="335" name="Google Shape;3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362" y="1773237"/>
            <a:ext cx="3716337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611187" y="4724400"/>
            <a:ext cx="367347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Shading Model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note individual polygons easily identifiable.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4932362" y="4797425"/>
            <a:ext cx="36734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Gouraud Shading Model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interpolation of pixel colours across polygons hides edges better.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FLAT SHADING</a:t>
            </a:r>
            <a:endParaRPr/>
          </a:p>
        </p:txBody>
      </p:sp>
      <p:pic>
        <p:nvPicPr>
          <p:cNvPr descr="CMPFLT" id="343" name="Google Shape;3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412875"/>
            <a:ext cx="67183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GOURAUD SHADING</a:t>
            </a:r>
            <a:endParaRPr/>
          </a:p>
        </p:txBody>
      </p:sp>
      <p:pic>
        <p:nvPicPr>
          <p:cNvPr descr="CMPGR" id="349" name="Google Shape;3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412875"/>
            <a:ext cx="67183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PHONG REFLECTION MODEL</a:t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Phong Reflection Model works by estimating the colours of pixels.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described as the combination of: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Ambient light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Diffuse light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Specular Light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4797425"/>
            <a:ext cx="62388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ctrTitle"/>
          </p:nvPr>
        </p:nvSpPr>
        <p:spPr>
          <a:xfrm>
            <a:off x="685800" y="2667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None/>
            </a:pPr>
            <a:r>
              <a:rPr b="1" i="0" lang="en-US" sz="3000" u="none" cap="small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ILLUMINATION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PHONG SHADING</a:t>
            </a:r>
            <a:endParaRPr/>
          </a:p>
        </p:txBody>
      </p:sp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 of visible edges mitigated by Gouraud shading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 eliminated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Minimum and maximum intensity will always occur at vertexes.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Calculation works on the basis of interpolation.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Interpolation works slightly differently.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SURFACE NORMALS</a:t>
            </a:r>
            <a:endParaRPr/>
          </a:p>
        </p:txBody>
      </p:sp>
      <p:sp>
        <p:nvSpPr>
          <p:cNvPr id="368" name="Google Shape;368;p4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determining the way light interacts with a polygon, we base it on the surface normal.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hypothetical line that extends perpendicularly from the point.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flat shading, we base the intersection on the surface normal of the middle pixel of a polygon.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gives a rough measure of light intensity.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Gouraud, we base it on the intensity of each vertex.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nuanced.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PHONG SHADING</a:t>
            </a:r>
            <a:endParaRPr/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Phong Shading interpolates the surface normals across a polygon.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Intensity is estimated based on these interpolated normals.</a:t>
            </a:r>
            <a:endParaRPr/>
          </a:p>
        </p:txBody>
      </p:sp>
      <p:grpSp>
        <p:nvGrpSpPr>
          <p:cNvPr id="375" name="Google Shape;375;p42"/>
          <p:cNvGrpSpPr/>
          <p:nvPr/>
        </p:nvGrpSpPr>
        <p:grpSpPr>
          <a:xfrm>
            <a:off x="1619250" y="3933825"/>
            <a:ext cx="5324475" cy="1533525"/>
            <a:chOff x="1981200" y="4953000"/>
            <a:chExt cx="5324475" cy="1533525"/>
          </a:xfrm>
        </p:grpSpPr>
        <p:sp>
          <p:nvSpPr>
            <p:cNvPr id="376" name="Google Shape;376;p42"/>
            <p:cNvSpPr txBox="1"/>
            <p:nvPr/>
          </p:nvSpPr>
          <p:spPr>
            <a:xfrm>
              <a:off x="3165475" y="6029325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2"/>
            <p:cNvSpPr txBox="1"/>
            <p:nvPr/>
          </p:nvSpPr>
          <p:spPr>
            <a:xfrm>
              <a:off x="3165475" y="6029325"/>
              <a:ext cx="28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8" name="Google Shape;378;p42"/>
            <p:cNvCxnSpPr/>
            <p:nvPr/>
          </p:nvCxnSpPr>
          <p:spPr>
            <a:xfrm flipH="1" rot="10800000">
              <a:off x="2209800" y="5334000"/>
              <a:ext cx="7620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42"/>
            <p:cNvCxnSpPr/>
            <p:nvPr/>
          </p:nvCxnSpPr>
          <p:spPr>
            <a:xfrm>
              <a:off x="2209800" y="5486400"/>
              <a:ext cx="2286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42"/>
            <p:cNvCxnSpPr/>
            <p:nvPr/>
          </p:nvCxnSpPr>
          <p:spPr>
            <a:xfrm flipH="1" rot="10800000">
              <a:off x="2438400" y="5715000"/>
              <a:ext cx="8382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42"/>
            <p:cNvCxnSpPr/>
            <p:nvPr/>
          </p:nvCxnSpPr>
          <p:spPr>
            <a:xfrm>
              <a:off x="3276600" y="5715000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42"/>
            <p:cNvCxnSpPr/>
            <p:nvPr/>
          </p:nvCxnSpPr>
          <p:spPr>
            <a:xfrm rot="10800000">
              <a:off x="2971800" y="5334000"/>
              <a:ext cx="3048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42"/>
            <p:cNvCxnSpPr/>
            <p:nvPr/>
          </p:nvCxnSpPr>
          <p:spPr>
            <a:xfrm>
              <a:off x="2971800" y="5334000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3657600" y="5334000"/>
              <a:ext cx="3048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42"/>
            <p:cNvCxnSpPr/>
            <p:nvPr/>
          </p:nvCxnSpPr>
          <p:spPr>
            <a:xfrm>
              <a:off x="2438400" y="5943600"/>
              <a:ext cx="762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42"/>
            <p:cNvCxnSpPr/>
            <p:nvPr/>
          </p:nvCxnSpPr>
          <p:spPr>
            <a:xfrm flipH="1" rot="10800000">
              <a:off x="2514600" y="6172200"/>
              <a:ext cx="8382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42"/>
            <p:cNvCxnSpPr/>
            <p:nvPr/>
          </p:nvCxnSpPr>
          <p:spPr>
            <a:xfrm rot="10800000">
              <a:off x="3276600" y="5715000"/>
              <a:ext cx="762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42"/>
            <p:cNvCxnSpPr/>
            <p:nvPr/>
          </p:nvCxnSpPr>
          <p:spPr>
            <a:xfrm>
              <a:off x="3352800" y="6172200"/>
              <a:ext cx="685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42"/>
            <p:cNvCxnSpPr/>
            <p:nvPr/>
          </p:nvCxnSpPr>
          <p:spPr>
            <a:xfrm rot="10800000">
              <a:off x="3962400" y="5715000"/>
              <a:ext cx="76200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42"/>
            <p:cNvCxnSpPr/>
            <p:nvPr/>
          </p:nvCxnSpPr>
          <p:spPr>
            <a:xfrm flipH="1" rot="10800000">
              <a:off x="3276600" y="5410200"/>
              <a:ext cx="7620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1" name="Google Shape;391;p42"/>
            <p:cNvCxnSpPr/>
            <p:nvPr/>
          </p:nvCxnSpPr>
          <p:spPr>
            <a:xfrm rot="10800000">
              <a:off x="1981200" y="5181600"/>
              <a:ext cx="228600" cy="3048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2" name="Google Shape;392;p42"/>
            <p:cNvCxnSpPr/>
            <p:nvPr/>
          </p:nvCxnSpPr>
          <p:spPr>
            <a:xfrm flipH="1">
              <a:off x="2362200" y="6248400"/>
              <a:ext cx="1524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3" name="Google Shape;393;p42"/>
            <p:cNvCxnSpPr/>
            <p:nvPr/>
          </p:nvCxnSpPr>
          <p:spPr>
            <a:xfrm>
              <a:off x="4038600" y="6172200"/>
              <a:ext cx="6096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4" name="Google Shape;394;p42"/>
            <p:cNvSpPr txBox="1"/>
            <p:nvPr/>
          </p:nvSpPr>
          <p:spPr>
            <a:xfrm>
              <a:off x="4765675" y="5419725"/>
              <a:ext cx="2540000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The arrows indicate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surface normals</a:t>
              </a:r>
              <a:endParaRPr/>
            </a:p>
          </p:txBody>
        </p:sp>
        <p:cxnSp>
          <p:nvCxnSpPr>
            <p:cNvPr id="395" name="Google Shape;395;p42"/>
            <p:cNvCxnSpPr/>
            <p:nvPr/>
          </p:nvCxnSpPr>
          <p:spPr>
            <a:xfrm flipH="1" rot="10800000">
              <a:off x="3657600" y="4953000"/>
              <a:ext cx="228600" cy="381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6" name="Google Shape;396;p42"/>
            <p:cNvCxnSpPr/>
            <p:nvPr/>
          </p:nvCxnSpPr>
          <p:spPr>
            <a:xfrm rot="10800000">
              <a:off x="2971800" y="5105400"/>
              <a:ext cx="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7" name="Google Shape;397;p42"/>
            <p:cNvCxnSpPr/>
            <p:nvPr/>
          </p:nvCxnSpPr>
          <p:spPr>
            <a:xfrm flipH="1" rot="10800000">
              <a:off x="3962400" y="5486400"/>
              <a:ext cx="304800" cy="2286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8" name="Google Shape;398;p42"/>
            <p:cNvCxnSpPr/>
            <p:nvPr/>
          </p:nvCxnSpPr>
          <p:spPr>
            <a:xfrm rot="10800000">
              <a:off x="2133600" y="5943600"/>
              <a:ext cx="3048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9" name="Google Shape;399;p42"/>
            <p:cNvCxnSpPr/>
            <p:nvPr/>
          </p:nvCxnSpPr>
          <p:spPr>
            <a:xfrm>
              <a:off x="3352800" y="6172200"/>
              <a:ext cx="1524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400" name="Google Shape;400;p42"/>
            <p:cNvGrpSpPr/>
            <p:nvPr/>
          </p:nvGrpSpPr>
          <p:grpSpPr>
            <a:xfrm>
              <a:off x="2362200" y="5181600"/>
              <a:ext cx="685800" cy="609600"/>
              <a:chOff x="2362200" y="5181600"/>
              <a:chExt cx="685800" cy="609600"/>
            </a:xfrm>
          </p:grpSpPr>
          <p:cxnSp>
            <p:nvCxnSpPr>
              <p:cNvPr id="401" name="Google Shape;401;p42"/>
              <p:cNvCxnSpPr/>
              <p:nvPr/>
            </p:nvCxnSpPr>
            <p:spPr>
              <a:xfrm rot="10800000">
                <a:off x="2743200" y="5181600"/>
                <a:ext cx="0" cy="3810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FF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02" name="Google Shape;402;p42"/>
              <p:cNvCxnSpPr/>
              <p:nvPr/>
            </p:nvCxnSpPr>
            <p:spPr>
              <a:xfrm flipH="1" rot="10800000">
                <a:off x="2971800" y="5334000"/>
                <a:ext cx="76200" cy="304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FF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03" name="Google Shape;403;p42"/>
              <p:cNvCxnSpPr/>
              <p:nvPr/>
            </p:nvCxnSpPr>
            <p:spPr>
              <a:xfrm rot="10800000">
                <a:off x="2362200" y="5257800"/>
                <a:ext cx="152400" cy="304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FF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04" name="Google Shape;404;p42"/>
              <p:cNvCxnSpPr/>
              <p:nvPr/>
            </p:nvCxnSpPr>
            <p:spPr>
              <a:xfrm rot="10800000">
                <a:off x="2819400" y="5638800"/>
                <a:ext cx="0" cy="15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FF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05" name="Google Shape;405;p42"/>
              <p:cNvCxnSpPr/>
              <p:nvPr/>
            </p:nvCxnSpPr>
            <p:spPr>
              <a:xfrm rot="10800000">
                <a:off x="2362200" y="5638800"/>
                <a:ext cx="228600" cy="15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FF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SHADING MODELS</a:t>
            </a:r>
            <a:endParaRPr/>
          </a:p>
        </p:txBody>
      </p:sp>
      <p:pic>
        <p:nvPicPr>
          <p:cNvPr descr="CMPPGZ" id="411" name="Google Shape;41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628775"/>
            <a:ext cx="2860675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3"/>
          <p:cNvSpPr txBox="1"/>
          <p:nvPr/>
        </p:nvSpPr>
        <p:spPr>
          <a:xfrm>
            <a:off x="755650" y="3933825"/>
            <a:ext cx="287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Phong Shading</a:t>
            </a:r>
            <a:endParaRPr/>
          </a:p>
        </p:txBody>
      </p:sp>
      <p:pic>
        <p:nvPicPr>
          <p:cNvPr descr="CMPFTZ" id="413" name="Google Shape;4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362" y="1628775"/>
            <a:ext cx="2860675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3"/>
          <p:cNvSpPr txBox="1"/>
          <p:nvPr/>
        </p:nvSpPr>
        <p:spPr>
          <a:xfrm>
            <a:off x="4932362" y="3933825"/>
            <a:ext cx="287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 Shading</a:t>
            </a:r>
            <a:endParaRPr/>
          </a:p>
        </p:txBody>
      </p:sp>
      <p:pic>
        <p:nvPicPr>
          <p:cNvPr descr="CMPGRZ" id="415" name="Google Shape;41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675" y="4365625"/>
            <a:ext cx="2644775" cy="19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 txBox="1"/>
          <p:nvPr/>
        </p:nvSpPr>
        <p:spPr>
          <a:xfrm>
            <a:off x="2987675" y="6308725"/>
            <a:ext cx="287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Gouraud Shading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SPECULAR REFLECTION</a:t>
            </a:r>
            <a:endParaRPr/>
          </a:p>
        </p:txBody>
      </p:sp>
      <p:sp>
        <p:nvSpPr>
          <p:cNvPr id="422" name="Google Shape;422;p4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Specular reflection can have its own colour.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snooker ball’s highlight is the colour of the light, not the colour of the ball.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Several specular models exist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Phong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Basic, but good output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Cook-Tor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Optimised version of Phong, handles hardness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Blinn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 handles softness of highlight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Toon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Simulates cartoon style shading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Play about with these in Blender.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CONTENTS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Applications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Disadvantages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612775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Color is a fundamental attribute of our viewing experience. The perception of color arises from light energy entering our visual system.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complex process is relevant to computer graphics because a realistic image is one that seems indistinguishable from the light energy coming from a real scene. 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use a well-known formula to mimic the effect of objects being lit by light sources and we describe several useful techniques for shading polygon-mesh objects.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DEFINITION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ILLUMINATION MODEL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defined as a model used in computer graphics to show reflection on objects.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3279775"/>
            <a:ext cx="8553450" cy="268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533400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b="0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LOCAL ILLUMINATION MODEL</a:t>
            </a:r>
            <a:br>
              <a:rPr b="0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br>
              <a:rPr b="0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27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PHONG MODEL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152400" y="4800600"/>
            <a:ext cx="8991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Phong Model is also referred to as Local Illumination Model because its main focus is on the direct impact of the light coming from the light source.</a:t>
            </a:r>
            <a:endParaRPr/>
          </a:p>
        </p:txBody>
      </p:sp>
      <p:pic>
        <p:nvPicPr>
          <p:cNvPr descr="Per-pixel-lighting-Phong.jpg"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362200"/>
            <a:ext cx="6705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WORKING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extreme cases of light reflection are: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entury Schoolbook"/>
              <a:buAutoNum type="arabicPeriod"/>
            </a:pPr>
            <a:r>
              <a:rPr b="1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Diffuse Reflection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In this case light energy from the light source gets bounced off equally in all directions. Smaller the angle higher the reflection.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Century Schoolbook"/>
              <a:buAutoNum type="arabicPeriod"/>
            </a:pPr>
            <a:r>
              <a:rPr b="1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Specular Reflection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Since a perfect mirror is nonexistent we want to distribute reflected energy across a small cone-shaped space centered around R, with the reflection being the strongest along the direction of R and decreasing quickly.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Shading is an important part of creating realistic	objects.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Illumination may fall unevenly across a polygon.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calculated individually for each pixel.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Expensive to calculate.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Faster shading algorithms exist.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SHADING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are several key determinants in the level of shading across a polygon.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Surface properties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Texture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Colour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Material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Light sources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Relative positions and orientations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