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ACADA-9C7E-42B6-9B29-57752AE5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B27F2B-9682-4D70-B736-D6915400B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C1A5E-A0A2-49BE-BC38-F44F783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0401E-C9C8-41E8-AF8D-3CE4C818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B45EB-3B0F-405F-874E-E9222D77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506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A0866-5781-4DF6-8211-C4D9F3C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CB9254-51E1-4EDE-AC1D-C924DA63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9EDF0-085D-4848-9430-73302D14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8538A-6411-4948-84A8-20963044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1E122-146A-4038-BFE6-7B6A256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852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A7CC4D-77B8-4754-8499-01821729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393AFE-8862-4D07-8900-67397C714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E5EB8-E0F4-4BCF-9A57-6CE009F8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F6F6B-0185-49BD-9BBC-0F575CC4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66310-119F-453D-9777-E7451E46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561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8DE5E-A978-4DD3-B833-5C8791C2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A413E-366B-4D0F-B17D-CA489A4E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182D2-D87D-41A2-B2F4-3FAF6FCB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14F82-F44E-419F-9B5E-1010AFC6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3A41B-97EC-4040-B0D4-0D00BFC0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881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1CDD0-1029-4237-B581-B0588861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F0853-34A7-440F-92CA-2F7E734E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B4C79-3459-42AD-AA7A-BC8A2D2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CB5E8-D08B-463C-B35C-8BC1C35B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211C2-EF7A-44F1-B46C-45FADEC2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345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87586-ACB0-4079-AF4C-A75B6F29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8CD7E-F2BE-4372-A7A7-9B920AC3A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3F838-2EA5-455B-A6A6-D1013978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BE561-CCED-45CE-A535-C7B8F94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CBC6F-DD4B-44E8-84D8-E44B391F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3E6CF-0E05-4E5C-85D0-2C36AA4A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147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F6F4F-25C5-40E2-AA4B-414E59B5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50D5A-015A-4C29-91F2-4118E63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0628BE-0120-4DA8-80AE-90136CA8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8068B6-50B3-410E-9547-4A11EAF9A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D92EF7-9EAD-45D3-94B5-C16D7C41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E81016-FE16-44CF-9B2E-E990F90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77B617-E39E-467D-B3DF-E4EB3D5A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DAB0BF-5F62-44B0-8233-B9A32A06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8319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FBEB9-1A2E-4819-BD28-8E99EADE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D25416-D7E6-4102-9522-D6BEFA0C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04A3AF-9528-42D1-99F9-4F37CD22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571669-8A24-441D-BF7B-7DF9D0BE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119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30933-363A-4EBA-BE8B-58910A55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508171-4E48-4218-AB28-2FF51D7A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DCC85-1F3E-4D8D-951C-18AD7C91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315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6E695-94A9-42D3-9B4D-615C8009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D75E7-7D2A-4C5C-B18F-D2D94FD4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ADFC8C-2566-4C85-8849-D73E05BD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D71562-131D-426D-B122-2BDE590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A8640-6A74-492B-A237-370D07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3B068-D06D-48A3-B32F-8419AB7F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775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A0736-2D03-4B28-9477-CF1151E6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76B953-0634-4602-BF3E-678D40CF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F0DDA6-89AC-40E3-8056-24E42C50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18542-9FB3-4744-9F71-41E7CFD0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95FC8-E727-446D-9C6F-EA108F9B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1E798-30F4-4564-B446-F02D8C69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31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C2F49D-4912-4D6D-AC50-6B4B56A9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5726D5-1FF7-461E-8EA8-84F61DD2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2AD3CF-C802-4D36-AB47-5DE25326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4E4B-9781-43F5-A214-83168D96B5A7}" type="datetimeFigureOut">
              <a:rPr lang="fr-MA" smtClean="0"/>
              <a:t>02/06/2024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8CE4B-A4C8-4F69-A7D5-695B2CD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07B7D-DCDB-4B8E-A903-884E43BCB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8360-D92E-4054-B0D5-EA040A69A7C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031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7F58-37ED-4EA2-B2C2-FDC9D56E3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827" y="5319624"/>
            <a:ext cx="5823397" cy="7480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Automate de génération de musique </a:t>
            </a:r>
            <a:b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MA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8896D-EA9E-4515-BFF2-4B092F23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902" y="6416899"/>
            <a:ext cx="3447245" cy="441101"/>
          </a:xfrm>
        </p:spPr>
        <p:txBody>
          <a:bodyPr>
            <a:normAutofit fontScale="85000" lnSpcReduction="10000"/>
          </a:bodyPr>
          <a:lstStyle/>
          <a:p>
            <a:r>
              <a:rPr lang="fr-FR" sz="2000" i="1" dirty="0">
                <a:latin typeface="Verdana" panose="020B0604030504040204" pitchFamily="34" charset="0"/>
                <a:ea typeface="Verdana" panose="020B0604030504040204" pitchFamily="34" charset="0"/>
              </a:rPr>
              <a:t> Réalisé par Gilles AKPINFA</a:t>
            </a:r>
            <a:endParaRPr lang="fr-MA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DA0B54E9-EE44-4C7F-B857-39D236685684}"/>
              </a:ext>
            </a:extLst>
          </p:cNvPr>
          <p:cNvSpPr txBox="1">
            <a:spLocks/>
          </p:cNvSpPr>
          <p:nvPr/>
        </p:nvSpPr>
        <p:spPr>
          <a:xfrm>
            <a:off x="99140" y="222247"/>
            <a:ext cx="4970844" cy="607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Pr. LAZIZ 	&amp;	Pr KAMOUS</a:t>
            </a:r>
          </a:p>
          <a:p>
            <a:endParaRPr lang="fr-MA" i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81F61BA-4C58-44F5-91F3-301C8C0C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49" y="2825547"/>
            <a:ext cx="1283620" cy="898533"/>
          </a:xfrm>
          <a:prstGeom prst="rect">
            <a:avLst/>
          </a:prstGeom>
        </p:spPr>
      </p:pic>
      <p:grpSp>
        <p:nvGrpSpPr>
          <p:cNvPr id="15" name="Group 20">
            <a:extLst>
              <a:ext uri="{FF2B5EF4-FFF2-40B4-BE49-F238E27FC236}">
                <a16:creationId xmlns:a16="http://schemas.microsoft.com/office/drawing/2014/main" id="{86045B38-2BAC-4E52-A2CE-6844B367F152}"/>
              </a:ext>
            </a:extLst>
          </p:cNvPr>
          <p:cNvGrpSpPr>
            <a:grpSpLocks/>
          </p:cNvGrpSpPr>
          <p:nvPr/>
        </p:nvGrpSpPr>
        <p:grpSpPr bwMode="auto">
          <a:xfrm>
            <a:off x="6357121" y="592055"/>
            <a:ext cx="4873626" cy="1257300"/>
            <a:chOff x="1200" y="1440"/>
            <a:chExt cx="3070" cy="792"/>
          </a:xfrm>
        </p:grpSpPr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9D4348D8-9AEA-470A-ABC6-593659AF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867"/>
              <a:ext cx="355" cy="3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50F4A59C-913C-4B4C-B015-8AC239211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4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MA"/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0536883-93D0-472F-8F7C-6C3E0C66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843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 dirty="0"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20A24A4F-B9D1-45D1-9FE0-3E6885D32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1824"/>
              <a:ext cx="387" cy="389"/>
              <a:chOff x="755" y="1461"/>
              <a:chExt cx="446" cy="434"/>
            </a:xfrm>
          </p:grpSpPr>
          <p:grpSp>
            <p:nvGrpSpPr>
              <p:cNvPr id="25" name="Group 8">
                <a:extLst>
                  <a:ext uri="{FF2B5EF4-FFF2-40B4-BE49-F238E27FC236}">
                    <a16:creationId xmlns:a16="http://schemas.microsoft.com/office/drawing/2014/main" id="{04E4EC66-631F-4E35-BC36-BCFD47E785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27" name="Oval 9">
                  <a:extLst>
                    <a:ext uri="{FF2B5EF4-FFF2-40B4-BE49-F238E27FC236}">
                      <a16:creationId xmlns:a16="http://schemas.microsoft.com/office/drawing/2014/main" id="{3C9B1E4A-F586-4449-9797-918E1A30FE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q</a:t>
                  </a:r>
                  <a:r>
                    <a:rPr lang="en-US" altLang="en-US" sz="2000" baseline="-25000"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8" name="Oval 10">
                  <a:extLst>
                    <a:ext uri="{FF2B5EF4-FFF2-40B4-BE49-F238E27FC236}">
                      <a16:creationId xmlns:a16="http://schemas.microsoft.com/office/drawing/2014/main" id="{9D8362A8-C147-4A2A-9B4C-5E17E9661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cxnSp>
            <p:nvCxnSpPr>
              <p:cNvPr id="26" name="AutoShape 11">
                <a:extLst>
                  <a:ext uri="{FF2B5EF4-FFF2-40B4-BE49-F238E27FC236}">
                    <a16:creationId xmlns:a16="http://schemas.microsoft.com/office/drawing/2014/main" id="{58FB22C1-9CE2-4721-AB89-80FD092080C7}"/>
                  </a:ext>
                </a:extLst>
              </p:cNvPr>
              <p:cNvCxnSpPr>
                <a:cxnSpLocks noChangeShapeType="1"/>
                <a:stCxn id="28" idx="1"/>
                <a:endCxn id="28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9E945A1-F925-44C3-8910-96B71A936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039"/>
              <a:ext cx="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MA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AD3176D-4D75-4358-A6F6-7720AC8A9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16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MA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5FEA96D-D42C-41CE-B173-B1E44A517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do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06ACF5F-F3BE-4267-AD82-9E79BFF9F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40"/>
              <a:ext cx="2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mi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7DD517DB-980B-44B6-8681-D6D951ED1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ré</a:t>
              </a:r>
            </a:p>
          </p:txBody>
        </p:sp>
      </p:grpSp>
      <p:sp>
        <p:nvSpPr>
          <p:cNvPr id="31" name="Sous-titre 2">
            <a:extLst>
              <a:ext uri="{FF2B5EF4-FFF2-40B4-BE49-F238E27FC236}">
                <a16:creationId xmlns:a16="http://schemas.microsoft.com/office/drawing/2014/main" id="{74258A1C-67A5-41DF-B61D-41FE69698500}"/>
              </a:ext>
            </a:extLst>
          </p:cNvPr>
          <p:cNvSpPr txBox="1">
            <a:spLocks/>
          </p:cNvSpPr>
          <p:nvPr/>
        </p:nvSpPr>
        <p:spPr>
          <a:xfrm>
            <a:off x="-79603" y="1460666"/>
            <a:ext cx="4813075" cy="44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 dirty="0">
                <a:latin typeface="Verdana" panose="020B0604030504040204" pitchFamily="34" charset="0"/>
                <a:ea typeface="Verdana" panose="020B0604030504040204" pitchFamily="34" charset="0"/>
              </a:rPr>
              <a:t> Module : Mathématiques pour l’ingénieur</a:t>
            </a:r>
            <a:endParaRPr lang="fr-MA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C9A12E4-46D4-4616-9810-C5525D07629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326934" y="946648"/>
            <a:ext cx="1" cy="51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ous-titre 2">
            <a:extLst>
              <a:ext uri="{FF2B5EF4-FFF2-40B4-BE49-F238E27FC236}">
                <a16:creationId xmlns:a16="http://schemas.microsoft.com/office/drawing/2014/main" id="{15FCF4B0-E356-47B2-BC0D-246E564B9176}"/>
              </a:ext>
            </a:extLst>
          </p:cNvPr>
          <p:cNvSpPr txBox="1">
            <a:spLocks/>
          </p:cNvSpPr>
          <p:nvPr/>
        </p:nvSpPr>
        <p:spPr>
          <a:xfrm>
            <a:off x="4010896" y="4798319"/>
            <a:ext cx="3447245" cy="44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MINI PROJET</a:t>
            </a:r>
            <a:endParaRPr lang="fr-MA" sz="2000" i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3975B0A-3508-4327-AE58-B0079DBCA05B}"/>
              </a:ext>
            </a:extLst>
          </p:cNvPr>
          <p:cNvCxnSpPr/>
          <p:nvPr/>
        </p:nvCxnSpPr>
        <p:spPr>
          <a:xfrm flipV="1">
            <a:off x="5009882" y="1592999"/>
            <a:ext cx="1086118" cy="1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5EACA56-439B-4C03-B044-2F4B290310CC}"/>
              </a:ext>
            </a:extLst>
          </p:cNvPr>
          <p:cNvCxnSpPr/>
          <p:nvPr/>
        </p:nvCxnSpPr>
        <p:spPr>
          <a:xfrm>
            <a:off x="10903016" y="1939868"/>
            <a:ext cx="0" cy="5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C67F3C1-B15F-4DCD-96FA-11CB93538E9B}"/>
              </a:ext>
            </a:extLst>
          </p:cNvPr>
          <p:cNvCxnSpPr>
            <a:cxnSpLocks/>
          </p:cNvCxnSpPr>
          <p:nvPr/>
        </p:nvCxnSpPr>
        <p:spPr>
          <a:xfrm flipH="1">
            <a:off x="8448541" y="3235816"/>
            <a:ext cx="147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EF2909C-EEAB-427A-83BF-B537B4AF88F8}"/>
              </a:ext>
            </a:extLst>
          </p:cNvPr>
          <p:cNvCxnSpPr>
            <a:cxnSpLocks/>
          </p:cNvCxnSpPr>
          <p:nvPr/>
        </p:nvCxnSpPr>
        <p:spPr>
          <a:xfrm flipH="1">
            <a:off x="4733472" y="3235816"/>
            <a:ext cx="116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56D24DF7-D9BA-4EC5-A43D-465991B2F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0" y="2626168"/>
            <a:ext cx="2548412" cy="1243128"/>
          </a:xfrm>
          <a:prstGeom prst="rect">
            <a:avLst/>
          </a:prstGeom>
        </p:spPr>
      </p:pic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E369607-9A4A-4EF6-9A52-3330B01E6D65}"/>
              </a:ext>
            </a:extLst>
          </p:cNvPr>
          <p:cNvCxnSpPr>
            <a:cxnSpLocks/>
          </p:cNvCxnSpPr>
          <p:nvPr/>
        </p:nvCxnSpPr>
        <p:spPr>
          <a:xfrm flipH="1">
            <a:off x="2766066" y="3235816"/>
            <a:ext cx="655934" cy="1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CC03F0-8C75-4319-BB06-2C0C0760A4D4}"/>
              </a:ext>
            </a:extLst>
          </p:cNvPr>
          <p:cNvCxnSpPr/>
          <p:nvPr/>
        </p:nvCxnSpPr>
        <p:spPr>
          <a:xfrm>
            <a:off x="0" y="43788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>
            <a:extLst>
              <a:ext uri="{FF2B5EF4-FFF2-40B4-BE49-F238E27FC236}">
                <a16:creationId xmlns:a16="http://schemas.microsoft.com/office/drawing/2014/main" id="{781ADD93-5990-4C8F-9275-67E8F527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61763"/>
            <a:ext cx="1190895" cy="430304"/>
          </a:xfrm>
          <a:prstGeom prst="rect">
            <a:avLst/>
          </a:prstGeom>
        </p:spPr>
      </p:pic>
      <p:sp>
        <p:nvSpPr>
          <p:cNvPr id="79" name="Sous-titre 2">
            <a:extLst>
              <a:ext uri="{FF2B5EF4-FFF2-40B4-BE49-F238E27FC236}">
                <a16:creationId xmlns:a16="http://schemas.microsoft.com/office/drawing/2014/main" id="{D2C7549A-4D19-4505-8902-348F9F865108}"/>
              </a:ext>
            </a:extLst>
          </p:cNvPr>
          <p:cNvSpPr txBox="1">
            <a:spLocks/>
          </p:cNvSpPr>
          <p:nvPr/>
        </p:nvSpPr>
        <p:spPr>
          <a:xfrm>
            <a:off x="8347253" y="3042772"/>
            <a:ext cx="4813075" cy="44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 dirty="0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endParaRPr lang="fr-MA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388328E7-6CB1-4FA2-9771-D0F4D88BB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50" y="2576575"/>
            <a:ext cx="1387059" cy="14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d’utilisation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F285024-5726-4C7D-B773-72CE6F3902DF}"/>
              </a:ext>
            </a:extLst>
          </p:cNvPr>
          <p:cNvSpPr txBox="1">
            <a:spLocks/>
          </p:cNvSpPr>
          <p:nvPr/>
        </p:nvSpPr>
        <p:spPr>
          <a:xfrm>
            <a:off x="496371" y="3661586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8829C2-750A-4DAF-B4AA-9CE16F15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41" y="884483"/>
            <a:ext cx="2971800" cy="5876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485394E-2542-424C-8AA5-0B5D99E6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20" y="2267250"/>
            <a:ext cx="3298803" cy="17676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41EBC9-91BE-4FE2-8043-A6EF702B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7" y="1384349"/>
            <a:ext cx="3853785" cy="45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5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Rendre un automate minimal s’il ne l’est pas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72" y="1640683"/>
            <a:ext cx="10502185" cy="4685779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endParaRPr lang="fr-FR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Détermination des états accessibles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Détermination des états équivalents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Construction de l’automate minimal </a:t>
            </a: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Remarques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</a:p>
          <a:p>
            <a:pPr marL="0" indent="0">
              <a:buNone/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Dans mon code je fournis en entrée à la fonction minimiser(automate) un automate qui est déjà déterministe</a:t>
            </a: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12662" y="1854808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1E956A6-A664-4D61-BEFC-2674AB16FA70}"/>
              </a:ext>
            </a:extLst>
          </p:cNvPr>
          <p:cNvSpPr txBox="1">
            <a:spLocks/>
          </p:cNvSpPr>
          <p:nvPr/>
        </p:nvSpPr>
        <p:spPr>
          <a:xfrm>
            <a:off x="496371" y="856366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d’utilisation minimisation 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F285024-5726-4C7D-B773-72CE6F3902DF}"/>
              </a:ext>
            </a:extLst>
          </p:cNvPr>
          <p:cNvSpPr txBox="1">
            <a:spLocks/>
          </p:cNvSpPr>
          <p:nvPr/>
        </p:nvSpPr>
        <p:spPr>
          <a:xfrm>
            <a:off x="496371" y="3661586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41EBC9-91BE-4FE2-8043-A6EF702B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4" y="1308329"/>
            <a:ext cx="3853785" cy="45544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C95775-F705-45EE-9804-DB7234C875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7857" y="1234814"/>
            <a:ext cx="4573877" cy="46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Affichage du graphe de transition de l’automate sous forme graphique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72" y="1640683"/>
            <a:ext cx="10502185" cy="4685779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endParaRPr lang="fr-FR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Importer la bibliothèque </a:t>
            </a:r>
            <a:r>
              <a:rPr lang="fr-FR" sz="1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graphviz</a:t>
            </a:r>
            <a:endParaRPr lang="fr-FR" sz="1600" i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Définition de la fonction </a:t>
            </a:r>
            <a:r>
              <a:rPr lang="fr-FR" sz="1600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afficher_graphe_transition</a:t>
            </a:r>
            <a:r>
              <a:rPr lang="fr-FR" sz="1600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: Elle prend en paramètre un objet automate et initialise un objet </a:t>
            </a:r>
            <a:r>
              <a:rPr lang="fr-FR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Digraph</a:t>
            </a: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 nommé </a:t>
            </a:r>
            <a:r>
              <a:rPr lang="fr-FR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dot.Construction</a:t>
            </a: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 de l’automate minimal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Ajouter les transitions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Ajouter le graphe </a:t>
            </a: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12662" y="1854808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1E956A6-A664-4D61-BEFC-2674AB16FA70}"/>
              </a:ext>
            </a:extLst>
          </p:cNvPr>
          <p:cNvSpPr txBox="1">
            <a:spLocks/>
          </p:cNvSpPr>
          <p:nvPr/>
        </p:nvSpPr>
        <p:spPr>
          <a:xfrm>
            <a:off x="496371" y="856366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d’utilisation forme graphique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DAD9C80-BAC7-4FB4-BDE1-530A252F6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0908" y="1177788"/>
            <a:ext cx="3239707" cy="50750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3BCD13-3FE2-4D2F-A83B-965C38EF8B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5678" y="1165136"/>
            <a:ext cx="3173548" cy="56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Phase applicative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CE4D4F-800B-4F18-B871-CCAC95336EFC}"/>
              </a:ext>
            </a:extLst>
          </p:cNvPr>
          <p:cNvSpPr txBox="1">
            <a:spLocks/>
          </p:cNvSpPr>
          <p:nvPr/>
        </p:nvSpPr>
        <p:spPr>
          <a:xfrm>
            <a:off x="496372" y="747353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IDEE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4CBC0-6B67-4594-A83D-D16845A7B9E6}"/>
              </a:ext>
            </a:extLst>
          </p:cNvPr>
          <p:cNvSpPr/>
          <p:nvPr/>
        </p:nvSpPr>
        <p:spPr>
          <a:xfrm>
            <a:off x="2571481" y="1192615"/>
            <a:ext cx="8117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</a:rPr>
              <a:t>Générer des séquences musicales en utilisant du texte fourni par l'utilisateur; </a:t>
            </a:r>
          </a:p>
          <a:p>
            <a:endParaRPr lang="fr-MA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</a:rPr>
              <a:t>Le système convertit chaque caractère du texte en notes musicales. </a:t>
            </a:r>
            <a:endParaRPr lang="fr-MA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E7454E1-20D1-4CF3-9AEE-D4EB97FF7CD4}"/>
              </a:ext>
            </a:extLst>
          </p:cNvPr>
          <p:cNvSpPr txBox="1">
            <a:spLocks/>
          </p:cNvSpPr>
          <p:nvPr/>
        </p:nvSpPr>
        <p:spPr>
          <a:xfrm>
            <a:off x="496372" y="2445515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ETAPES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DB2D6-D101-4795-9107-5D26E212F391}"/>
              </a:ext>
            </a:extLst>
          </p:cNvPr>
          <p:cNvSpPr/>
          <p:nvPr/>
        </p:nvSpPr>
        <p:spPr>
          <a:xfrm>
            <a:off x="2688732" y="2933444"/>
            <a:ext cx="5007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fr-FR" b="1" i="1" u="sng" dirty="0">
                <a:solidFill>
                  <a:srgbClr val="1F3763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Définition des Règles Harmoniques et Rythmiques</a:t>
            </a:r>
          </a:p>
          <a:p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824779D-D94D-441B-9E4E-3B9F13EF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19" y="3341114"/>
            <a:ext cx="6362700" cy="10287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1BAA8F-46B4-4E05-B2A6-7BABFAAE7CEB}"/>
              </a:ext>
            </a:extLst>
          </p:cNvPr>
          <p:cNvSpPr/>
          <p:nvPr/>
        </p:nvSpPr>
        <p:spPr>
          <a:xfrm>
            <a:off x="2811618" y="4512347"/>
            <a:ext cx="485017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MA" b="1" i="1" u="sng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Classe Automate pour la Génération de Musique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BA83E0-D375-4B7A-A9CB-6C1056BC5017}"/>
              </a:ext>
            </a:extLst>
          </p:cNvPr>
          <p:cNvSpPr/>
          <p:nvPr/>
        </p:nvSpPr>
        <p:spPr>
          <a:xfrm>
            <a:off x="2811618" y="5114610"/>
            <a:ext cx="291458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MA" b="1" i="1" u="sng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Génération de Fichiers MIDI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CD0C9-56F4-4CEE-9388-103B2D7A4456}"/>
              </a:ext>
            </a:extLst>
          </p:cNvPr>
          <p:cNvSpPr/>
          <p:nvPr/>
        </p:nvSpPr>
        <p:spPr>
          <a:xfrm>
            <a:off x="2811618" y="5898502"/>
            <a:ext cx="348037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MA" b="1" i="1" u="sng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 Création de l’interface utilisateur </a:t>
            </a:r>
          </a:p>
        </p:txBody>
      </p:sp>
    </p:spTree>
    <p:extLst>
      <p:ext uri="{BB962C8B-B14F-4D97-AF65-F5344CB8AC3E}">
        <p14:creationId xmlns:p14="http://schemas.microsoft.com/office/powerpoint/2010/main" val="5631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E5491-E35B-43EC-8177-AA3AD0B19CD3}"/>
              </a:ext>
            </a:extLst>
          </p:cNvPr>
          <p:cNvSpPr/>
          <p:nvPr/>
        </p:nvSpPr>
        <p:spPr>
          <a:xfrm>
            <a:off x="626772" y="775517"/>
            <a:ext cx="9933904" cy="265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fr-MA" b="1" i="1" u="sng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Résultats Obtenus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Génération de Séquences Musicales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L'automate génère des séquences musicales en fonction du texte fourni par l'utilisateur. Chaque caractère est converti en une note et une durée.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Fichiers MIDI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Les séquences générées sont converties en fichiers MIDI, ce qui permet de sauvegarder et de partager la musique.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de Musique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L'interface utilisateur permet de lire les fichiers MIDI générés directement, offrant une expérience utilisateur interactive et instantanée.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phase applicative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47FE90B-C525-48D7-9407-BD65ADD695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712" y="1189999"/>
            <a:ext cx="4676373" cy="41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63BE13-1A74-4B65-AA78-7BAE7D437DCD}"/>
              </a:ext>
            </a:extLst>
          </p:cNvPr>
          <p:cNvSpPr/>
          <p:nvPr/>
        </p:nvSpPr>
        <p:spPr>
          <a:xfrm>
            <a:off x="658217" y="1125328"/>
            <a:ext cx="191187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MA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 du projet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3379C-DD88-4C56-A047-B3FB823E74E1}"/>
              </a:ext>
            </a:extLst>
          </p:cNvPr>
          <p:cNvSpPr/>
          <p:nvPr/>
        </p:nvSpPr>
        <p:spPr>
          <a:xfrm>
            <a:off x="496372" y="1690214"/>
            <a:ext cx="11249159" cy="77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Modéliser des motifs musicaux en utilisant une approche orientée objet.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des règles harmoniques et rythmiques pour guider la génération musicale.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910D8-233F-475A-83AD-408908CB1FCE}"/>
              </a:ext>
            </a:extLst>
          </p:cNvPr>
          <p:cNvSpPr/>
          <p:nvPr/>
        </p:nvSpPr>
        <p:spPr>
          <a:xfrm>
            <a:off x="658216" y="2652260"/>
            <a:ext cx="10662313" cy="209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MA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Limites Rencontrées</a:t>
            </a:r>
            <a:endParaRPr lang="fr-MA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Complexité des Règles Musicales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La création de règles harmoniques et rythmiques précises est complexe et nécessite une expertise musicale approfondie.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Qualité Artistique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la musique générée sont encore loin de rivaliser avec celles composées par des humains.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Déclencheurs Internes et Externes</a:t>
            </a:r>
            <a:r>
              <a:rPr lang="fr-M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 implémentés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043D4-8458-446A-86D1-E3B9C61D791E}"/>
              </a:ext>
            </a:extLst>
          </p:cNvPr>
          <p:cNvSpPr/>
          <p:nvPr/>
        </p:nvSpPr>
        <p:spPr>
          <a:xfrm>
            <a:off x="658217" y="4967847"/>
            <a:ext cx="10662313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fr-MA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fr-MA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2000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Perspectives et Améliorations Futures</a:t>
            </a:r>
            <a:endParaRPr lang="fr-FR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cs typeface="Times New Roman" panose="02020603050405020304" pitchFamily="18" charset="0"/>
              </a:rPr>
              <a:t>Affinement des Règles Musicales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cs typeface="Times New Roman" panose="02020603050405020304" pitchFamily="18" charset="0"/>
              </a:rPr>
              <a:t>Déclencheurs Internes et Externes à Implémenter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cs typeface="Times New Roman" panose="02020603050405020304" pitchFamily="18" charset="0"/>
              </a:rPr>
              <a:t>Améliorer l’expérience Utilisateur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MA" dirty="0">
                <a:latin typeface="Arial" panose="020B0604020202020204" pitchFamily="34" charset="0"/>
                <a:cs typeface="Times New Roman" panose="02020603050405020304" pitchFamily="18" charset="0"/>
              </a:rPr>
              <a:t>Incorporation de l'Apprentissage Machine</a:t>
            </a:r>
          </a:p>
        </p:txBody>
      </p:sp>
    </p:spTree>
    <p:extLst>
      <p:ext uri="{BB962C8B-B14F-4D97-AF65-F5344CB8AC3E}">
        <p14:creationId xmlns:p14="http://schemas.microsoft.com/office/powerpoint/2010/main" val="358528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F910D8-233F-475A-83AD-408908CB1FCE}"/>
              </a:ext>
            </a:extLst>
          </p:cNvPr>
          <p:cNvSpPr/>
          <p:nvPr/>
        </p:nvSpPr>
        <p:spPr>
          <a:xfrm>
            <a:off x="3121678" y="2927759"/>
            <a:ext cx="6254142" cy="768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fr-FR" sz="4400" b="1" i="1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Merci pour votre attention </a:t>
            </a:r>
            <a:endParaRPr lang="fr-MA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Phase initiale : Modélisation et préparation de l’automate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73" y="11559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C5424A4-5F87-4F37-AD4C-C613083D45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1758" y="1418220"/>
            <a:ext cx="7362422" cy="40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Fonction de lecture d’un automate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976" y="1192420"/>
            <a:ext cx="9826047" cy="4685779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Extraction des données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Création des objets alphabets et états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Définition des états initiaux et finaux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Création des objets transition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Création de l’objet automate</a:t>
            </a: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F285024-5726-4C7D-B773-72CE6F3902DF}"/>
              </a:ext>
            </a:extLst>
          </p:cNvPr>
          <p:cNvSpPr txBox="1">
            <a:spLocks/>
          </p:cNvSpPr>
          <p:nvPr/>
        </p:nvSpPr>
        <p:spPr>
          <a:xfrm>
            <a:off x="496371" y="3661586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7C5B1943-51B2-4FE4-8F16-3A474E489C5C}"/>
              </a:ext>
            </a:extLst>
          </p:cNvPr>
          <p:cNvSpPr/>
          <p:nvPr/>
        </p:nvSpPr>
        <p:spPr>
          <a:xfrm>
            <a:off x="2682027" y="1303655"/>
            <a:ext cx="1018504" cy="972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5B2A11-0E82-4DF9-B762-175BDDBCC364}"/>
              </a:ext>
            </a:extLst>
          </p:cNvPr>
          <p:cNvSpPr/>
          <p:nvPr/>
        </p:nvSpPr>
        <p:spPr>
          <a:xfrm>
            <a:off x="826933" y="2783652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15098D-9845-4E38-8085-8F34877D71F4}"/>
              </a:ext>
            </a:extLst>
          </p:cNvPr>
          <p:cNvSpPr/>
          <p:nvPr/>
        </p:nvSpPr>
        <p:spPr>
          <a:xfrm>
            <a:off x="2746958" y="1371403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4312B-6557-4046-89FC-EE39A3C827FE}"/>
              </a:ext>
            </a:extLst>
          </p:cNvPr>
          <p:cNvSpPr/>
          <p:nvPr/>
        </p:nvSpPr>
        <p:spPr>
          <a:xfrm>
            <a:off x="2746958" y="4363462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E237F3-AF93-4FFE-9DBD-9532210089CB}"/>
              </a:ext>
            </a:extLst>
          </p:cNvPr>
          <p:cNvSpPr/>
          <p:nvPr/>
        </p:nvSpPr>
        <p:spPr>
          <a:xfrm>
            <a:off x="5454741" y="2783652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BE01EC-1892-4781-A8A4-37ECB5C40077}"/>
              </a:ext>
            </a:extLst>
          </p:cNvPr>
          <p:cNvSpPr/>
          <p:nvPr/>
        </p:nvSpPr>
        <p:spPr>
          <a:xfrm>
            <a:off x="2756617" y="2783654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B07410-F40A-4388-9295-926FF37C958F}"/>
              </a:ext>
            </a:extLst>
          </p:cNvPr>
          <p:cNvSpPr/>
          <p:nvPr/>
        </p:nvSpPr>
        <p:spPr>
          <a:xfrm>
            <a:off x="5454741" y="4363462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endParaRPr lang="fr-MA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28F06E-C8AB-4CD9-9897-2D0BA7D646A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7079" y="3202215"/>
            <a:ext cx="759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3AF0013-EE88-4EBB-81D3-1D16D252375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715575" y="3202216"/>
            <a:ext cx="104104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E79699-E948-47D1-A69D-DF9DD69ECAF4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3191279" y="2276279"/>
            <a:ext cx="9659" cy="50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42B96D4-EF82-497E-918B-0ED04D61E63E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5899062" y="3620779"/>
            <a:ext cx="0" cy="74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A2CD197E-E969-403D-A061-C920C0166840}"/>
              </a:ext>
            </a:extLst>
          </p:cNvPr>
          <p:cNvCxnSpPr>
            <a:stCxn id="7" idx="1"/>
            <a:endCxn id="8" idx="7"/>
          </p:cNvCxnSpPr>
          <p:nvPr/>
        </p:nvCxnSpPr>
        <p:spPr>
          <a:xfrm rot="16200000" flipH="1" flipV="1">
            <a:off x="4549999" y="1871367"/>
            <a:ext cx="2" cy="2069760"/>
          </a:xfrm>
          <a:prstGeom prst="curvedConnector3">
            <a:avLst>
              <a:gd name="adj1" fmla="val -17559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FD6D8252-1725-45E9-AC8E-2FC985B7FCF1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rot="5400000">
            <a:off x="4549999" y="2463306"/>
            <a:ext cx="2" cy="2069760"/>
          </a:xfrm>
          <a:prstGeom prst="curvedConnector3">
            <a:avLst>
              <a:gd name="adj1" fmla="val 17559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A2967C57-E6EC-4415-9D6E-C921640D94F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5400000" flipH="1" flipV="1">
            <a:off x="2387992" y="3987293"/>
            <a:ext cx="987869" cy="965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5FAB4CAC-C101-4D8D-99F7-FD2416B9307F}"/>
              </a:ext>
            </a:extLst>
          </p:cNvPr>
          <p:cNvCxnSpPr>
            <a:cxnSpLocks/>
            <a:stCxn id="6" idx="7"/>
          </p:cNvCxnSpPr>
          <p:nvPr/>
        </p:nvCxnSpPr>
        <p:spPr>
          <a:xfrm rot="16200000" flipV="1">
            <a:off x="2985630" y="3966225"/>
            <a:ext cx="865278" cy="1743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10FC09DD-962E-4C34-B66D-E167F0656D76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1428483" y="3463550"/>
            <a:ext cx="1161247" cy="147570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FC7AAB2-9E3D-4FEA-9D25-EF7A1E7F514F}"/>
              </a:ext>
            </a:extLst>
          </p:cNvPr>
          <p:cNvCxnSpPr>
            <a:stCxn id="7" idx="0"/>
            <a:endCxn id="7" idx="7"/>
          </p:cNvCxnSpPr>
          <p:nvPr/>
        </p:nvCxnSpPr>
        <p:spPr>
          <a:xfrm rot="16200000" flipH="1">
            <a:off x="5994856" y="2687858"/>
            <a:ext cx="122594" cy="314182"/>
          </a:xfrm>
          <a:prstGeom prst="curvedConnector3">
            <a:avLst>
              <a:gd name="adj1" fmla="val -32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289F8176-1F48-4F9F-BE55-03D3171EC602}"/>
              </a:ext>
            </a:extLst>
          </p:cNvPr>
          <p:cNvSpPr txBox="1">
            <a:spLocks/>
          </p:cNvSpPr>
          <p:nvPr/>
        </p:nvSpPr>
        <p:spPr>
          <a:xfrm>
            <a:off x="1867836" y="2906245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a</a:t>
            </a:r>
            <a:endParaRPr lang="fr-MA" b="1" dirty="0"/>
          </a:p>
        </p:txBody>
      </p:sp>
      <p:sp>
        <p:nvSpPr>
          <p:cNvPr id="50" name="Espace réservé du contenu 2">
            <a:extLst>
              <a:ext uri="{FF2B5EF4-FFF2-40B4-BE49-F238E27FC236}">
                <a16:creationId xmlns:a16="http://schemas.microsoft.com/office/drawing/2014/main" id="{3998A68E-8A1F-4D6D-8126-882656B43AC9}"/>
              </a:ext>
            </a:extLst>
          </p:cNvPr>
          <p:cNvSpPr txBox="1">
            <a:spLocks/>
          </p:cNvSpPr>
          <p:nvPr/>
        </p:nvSpPr>
        <p:spPr>
          <a:xfrm>
            <a:off x="1179769" y="414937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a</a:t>
            </a:r>
            <a:endParaRPr lang="fr-MA" b="1" dirty="0"/>
          </a:p>
        </p:txBody>
      </p: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9D982FFD-97B1-4D5E-9766-47D24C16BD58}"/>
              </a:ext>
            </a:extLst>
          </p:cNvPr>
          <p:cNvSpPr txBox="1">
            <a:spLocks/>
          </p:cNvSpPr>
          <p:nvPr/>
        </p:nvSpPr>
        <p:spPr>
          <a:xfrm>
            <a:off x="5768922" y="2040968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</a:t>
            </a:r>
            <a:endParaRPr lang="fr-MA" b="1" dirty="0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C641906F-71ED-40B2-8C78-35497B49E589}"/>
              </a:ext>
            </a:extLst>
          </p:cNvPr>
          <p:cNvSpPr txBox="1">
            <a:spLocks/>
          </p:cNvSpPr>
          <p:nvPr/>
        </p:nvSpPr>
        <p:spPr>
          <a:xfrm>
            <a:off x="4255394" y="383932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sp>
        <p:nvSpPr>
          <p:cNvPr id="53" name="Espace réservé du contenu 2">
            <a:extLst>
              <a:ext uri="{FF2B5EF4-FFF2-40B4-BE49-F238E27FC236}">
                <a16:creationId xmlns:a16="http://schemas.microsoft.com/office/drawing/2014/main" id="{DD1B01CB-84EF-42D4-93AE-EC5F04A98E8A}"/>
              </a:ext>
            </a:extLst>
          </p:cNvPr>
          <p:cNvSpPr txBox="1">
            <a:spLocks/>
          </p:cNvSpPr>
          <p:nvPr/>
        </p:nvSpPr>
        <p:spPr>
          <a:xfrm>
            <a:off x="4267201" y="2182099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DEB855E4-6EFC-40B4-B2E3-C62AA8AF9B99}"/>
              </a:ext>
            </a:extLst>
          </p:cNvPr>
          <p:cNvSpPr txBox="1">
            <a:spLocks/>
          </p:cNvSpPr>
          <p:nvPr/>
        </p:nvSpPr>
        <p:spPr>
          <a:xfrm>
            <a:off x="5768921" y="383932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C574407F-06BA-4E57-AB44-05D4E93F9D5F}"/>
              </a:ext>
            </a:extLst>
          </p:cNvPr>
          <p:cNvSpPr txBox="1">
            <a:spLocks/>
          </p:cNvSpPr>
          <p:nvPr/>
        </p:nvSpPr>
        <p:spPr>
          <a:xfrm>
            <a:off x="2765480" y="2365781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A6A12353-D273-4AB6-8F8D-C40C6B316C5D}"/>
              </a:ext>
            </a:extLst>
          </p:cNvPr>
          <p:cNvSpPr txBox="1">
            <a:spLocks/>
          </p:cNvSpPr>
          <p:nvPr/>
        </p:nvSpPr>
        <p:spPr>
          <a:xfrm>
            <a:off x="2433572" y="3797259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8A5114D7-10E7-4B32-BB37-6CBDB2DA3DC9}"/>
              </a:ext>
            </a:extLst>
          </p:cNvPr>
          <p:cNvCxnSpPr>
            <a:stCxn id="6" idx="3"/>
            <a:endCxn id="6" idx="4"/>
          </p:cNvCxnSpPr>
          <p:nvPr/>
        </p:nvCxnSpPr>
        <p:spPr>
          <a:xfrm rot="16200000" flipH="1">
            <a:off x="2972891" y="4982201"/>
            <a:ext cx="122594" cy="314182"/>
          </a:xfrm>
          <a:prstGeom prst="curvedConnector3">
            <a:avLst>
              <a:gd name="adj1" fmla="val 517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17D4407F-2D18-4155-A666-18FE89864204}"/>
              </a:ext>
            </a:extLst>
          </p:cNvPr>
          <p:cNvSpPr txBox="1">
            <a:spLocks/>
          </p:cNvSpPr>
          <p:nvPr/>
        </p:nvSpPr>
        <p:spPr>
          <a:xfrm>
            <a:off x="2682027" y="5578437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3292FF2-3EAE-4C85-B4A3-E2001B8496BF}"/>
              </a:ext>
            </a:extLst>
          </p:cNvPr>
          <p:cNvSpPr txBox="1">
            <a:spLocks/>
          </p:cNvSpPr>
          <p:nvPr/>
        </p:nvSpPr>
        <p:spPr>
          <a:xfrm>
            <a:off x="-1796065" y="-592539"/>
            <a:ext cx="10993192" cy="1407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d’utilisation de </a:t>
            </a:r>
            <a:r>
              <a:rPr lang="fr-FR" sz="28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lire_automate</a:t>
            </a: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(data)</a:t>
            </a:r>
            <a:endParaRPr lang="fr-MA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96585B4-01E8-41EB-B03B-4F145ABA7FA4}"/>
              </a:ext>
            </a:extLst>
          </p:cNvPr>
          <p:cNvCxnSpPr/>
          <p:nvPr/>
        </p:nvCxnSpPr>
        <p:spPr>
          <a:xfrm>
            <a:off x="6453808" y="3250884"/>
            <a:ext cx="954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C60C3F25-F6B0-4D22-B0BA-8CD867023F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8684" y="913255"/>
            <a:ext cx="3173548" cy="56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>
            <a:extLst>
              <a:ext uri="{FF2B5EF4-FFF2-40B4-BE49-F238E27FC236}">
                <a16:creationId xmlns:a16="http://schemas.microsoft.com/office/drawing/2014/main" id="{03292FF2-3EAE-4C85-B4A3-E2001B8496BF}"/>
              </a:ext>
            </a:extLst>
          </p:cNvPr>
          <p:cNvSpPr txBox="1">
            <a:spLocks/>
          </p:cNvSpPr>
          <p:nvPr/>
        </p:nvSpPr>
        <p:spPr>
          <a:xfrm>
            <a:off x="-1796065" y="-592539"/>
            <a:ext cx="10993192" cy="1407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On obtient après affichage : </a:t>
            </a:r>
            <a:endParaRPr lang="fr-MA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F77C75A-A93F-4382-8531-13BC448FF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2957" y="1139687"/>
            <a:ext cx="6771860" cy="5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Rendre un automate déterministe s’il ne l’est pas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73" y="1640683"/>
            <a:ext cx="4301010" cy="4685779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endParaRPr lang="fr-FR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Vérifier d’abord si l’automate est déterministe avec la fonction </a:t>
            </a: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est_deterministe(automate) </a:t>
            </a: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12662" y="1854808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F285024-5726-4C7D-B773-72CE6F3902DF}"/>
              </a:ext>
            </a:extLst>
          </p:cNvPr>
          <p:cNvSpPr txBox="1">
            <a:spLocks/>
          </p:cNvSpPr>
          <p:nvPr/>
        </p:nvSpPr>
        <p:spPr>
          <a:xfrm>
            <a:off x="496371" y="3661586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9DECE90-7343-4F21-A5AC-B626D43076DD}"/>
              </a:ext>
            </a:extLst>
          </p:cNvPr>
          <p:cNvSpPr txBox="1">
            <a:spLocks/>
          </p:cNvSpPr>
          <p:nvPr/>
        </p:nvSpPr>
        <p:spPr>
          <a:xfrm>
            <a:off x="6096000" y="1522531"/>
            <a:ext cx="4301010" cy="46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endParaRPr lang="fr-FR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Déterminisation si pas déterministe avec la fonction </a:t>
            </a: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determiniser(automate)</a:t>
            </a: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fr-FR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Etat initial composite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Transitions par ensembles d’états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Nouveaux états et transitions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Répétition jusqu’à convergence</a:t>
            </a:r>
          </a:p>
          <a:p>
            <a:pPr>
              <a:lnSpc>
                <a:spcPct val="150000"/>
              </a:lnSpc>
            </a:pPr>
            <a:endParaRPr lang="fr-FR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1E956A6-A664-4D61-BEFC-2674AB16FA70}"/>
              </a:ext>
            </a:extLst>
          </p:cNvPr>
          <p:cNvSpPr txBox="1">
            <a:spLocks/>
          </p:cNvSpPr>
          <p:nvPr/>
        </p:nvSpPr>
        <p:spPr>
          <a:xfrm>
            <a:off x="496371" y="856366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Exemple d’utilisation déterminisation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96373" y="1865943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F285024-5726-4C7D-B773-72CE6F3902DF}"/>
              </a:ext>
            </a:extLst>
          </p:cNvPr>
          <p:cNvSpPr txBox="1">
            <a:spLocks/>
          </p:cNvSpPr>
          <p:nvPr/>
        </p:nvSpPr>
        <p:spPr>
          <a:xfrm>
            <a:off x="496371" y="3661586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81085A-AE32-448F-93DE-86A98EC84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173" y="1035512"/>
            <a:ext cx="3173548" cy="56598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4BE2C3-6431-4243-B230-2FB03ED661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88372" y="1035512"/>
            <a:ext cx="7501193" cy="56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7C5B1943-51B2-4FE4-8F16-3A474E489C5C}"/>
              </a:ext>
            </a:extLst>
          </p:cNvPr>
          <p:cNvSpPr/>
          <p:nvPr/>
        </p:nvSpPr>
        <p:spPr>
          <a:xfrm>
            <a:off x="4752842" y="1134412"/>
            <a:ext cx="1018504" cy="972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M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5B2A11-0E82-4DF9-B762-175BDDBCC364}"/>
              </a:ext>
            </a:extLst>
          </p:cNvPr>
          <p:cNvSpPr/>
          <p:nvPr/>
        </p:nvSpPr>
        <p:spPr>
          <a:xfrm>
            <a:off x="2897748" y="2614409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15098D-9845-4E38-8085-8F34877D71F4}"/>
              </a:ext>
            </a:extLst>
          </p:cNvPr>
          <p:cNvSpPr/>
          <p:nvPr/>
        </p:nvSpPr>
        <p:spPr>
          <a:xfrm>
            <a:off x="4817773" y="1202160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4312B-6557-4046-89FC-EE39A3C827FE}"/>
              </a:ext>
            </a:extLst>
          </p:cNvPr>
          <p:cNvSpPr/>
          <p:nvPr/>
        </p:nvSpPr>
        <p:spPr>
          <a:xfrm>
            <a:off x="4817773" y="4194219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E237F3-AF93-4FFE-9DBD-9532210089CB}"/>
              </a:ext>
            </a:extLst>
          </p:cNvPr>
          <p:cNvSpPr/>
          <p:nvPr/>
        </p:nvSpPr>
        <p:spPr>
          <a:xfrm>
            <a:off x="7525556" y="2614409"/>
            <a:ext cx="888642" cy="8371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  <a:endParaRPr lang="fr-MA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BE01EC-1892-4781-A8A4-37ECB5C40077}"/>
              </a:ext>
            </a:extLst>
          </p:cNvPr>
          <p:cNvSpPr/>
          <p:nvPr/>
        </p:nvSpPr>
        <p:spPr>
          <a:xfrm>
            <a:off x="4817773" y="2610383"/>
            <a:ext cx="898301" cy="84115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{4,5}</a:t>
            </a:r>
            <a:endParaRPr lang="fr-MA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28F06E-C8AB-4CD9-9897-2D0BA7D646A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137894" y="3032972"/>
            <a:ext cx="759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3AF0013-EE88-4EBB-81D3-1D16D252375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786390" y="3030961"/>
            <a:ext cx="1031383" cy="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E79699-E948-47D1-A69D-DF9DD69ECAF4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5262094" y="2107036"/>
            <a:ext cx="4830" cy="50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289F8176-1F48-4F9F-BE55-03D3171EC602}"/>
              </a:ext>
            </a:extLst>
          </p:cNvPr>
          <p:cNvSpPr txBox="1">
            <a:spLocks/>
          </p:cNvSpPr>
          <p:nvPr/>
        </p:nvSpPr>
        <p:spPr>
          <a:xfrm>
            <a:off x="3938790" y="2675705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</a:t>
            </a:r>
            <a:endParaRPr lang="fr-MA" b="1" dirty="0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C641906F-71ED-40B2-8C78-35497B49E589}"/>
              </a:ext>
            </a:extLst>
          </p:cNvPr>
          <p:cNvSpPr txBox="1">
            <a:spLocks/>
          </p:cNvSpPr>
          <p:nvPr/>
        </p:nvSpPr>
        <p:spPr>
          <a:xfrm>
            <a:off x="6311999" y="332591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sp>
        <p:nvSpPr>
          <p:cNvPr id="53" name="Espace réservé du contenu 2">
            <a:extLst>
              <a:ext uri="{FF2B5EF4-FFF2-40B4-BE49-F238E27FC236}">
                <a16:creationId xmlns:a16="http://schemas.microsoft.com/office/drawing/2014/main" id="{DD1B01CB-84EF-42D4-93AE-EC5F04A98E8A}"/>
              </a:ext>
            </a:extLst>
          </p:cNvPr>
          <p:cNvSpPr txBox="1">
            <a:spLocks/>
          </p:cNvSpPr>
          <p:nvPr/>
        </p:nvSpPr>
        <p:spPr>
          <a:xfrm>
            <a:off x="6338016" y="2012856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C574407F-06BA-4E57-AB44-05D4E93F9D5F}"/>
              </a:ext>
            </a:extLst>
          </p:cNvPr>
          <p:cNvSpPr txBox="1">
            <a:spLocks/>
          </p:cNvSpPr>
          <p:nvPr/>
        </p:nvSpPr>
        <p:spPr>
          <a:xfrm>
            <a:off x="4836295" y="2196538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A6A12353-D273-4AB6-8F8D-C40C6B316C5D}"/>
              </a:ext>
            </a:extLst>
          </p:cNvPr>
          <p:cNvSpPr txBox="1">
            <a:spLocks/>
          </p:cNvSpPr>
          <p:nvPr/>
        </p:nvSpPr>
        <p:spPr>
          <a:xfrm>
            <a:off x="4853587" y="3602282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8A5114D7-10E7-4B32-BB37-6CBDB2DA3DC9}"/>
              </a:ext>
            </a:extLst>
          </p:cNvPr>
          <p:cNvCxnSpPr>
            <a:stCxn id="6" idx="3"/>
            <a:endCxn id="6" idx="4"/>
          </p:cNvCxnSpPr>
          <p:nvPr/>
        </p:nvCxnSpPr>
        <p:spPr>
          <a:xfrm rot="16200000" flipH="1">
            <a:off x="5043706" y="4812958"/>
            <a:ext cx="122594" cy="314182"/>
          </a:xfrm>
          <a:prstGeom prst="curvedConnector3">
            <a:avLst>
              <a:gd name="adj1" fmla="val 517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17D4407F-2D18-4155-A666-18FE89864204}"/>
              </a:ext>
            </a:extLst>
          </p:cNvPr>
          <p:cNvSpPr txBox="1">
            <a:spLocks/>
          </p:cNvSpPr>
          <p:nvPr/>
        </p:nvSpPr>
        <p:spPr>
          <a:xfrm>
            <a:off x="4752842" y="5409194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</a:t>
            </a:r>
            <a:endParaRPr lang="fr-MA" b="1" dirty="0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E3292B55-80EB-4FA9-BDD9-5D62A574BCCD}"/>
              </a:ext>
            </a:extLst>
          </p:cNvPr>
          <p:cNvCxnSpPr>
            <a:cxnSpLocks/>
            <a:stCxn id="7" idx="0"/>
            <a:endCxn id="13" idx="6"/>
          </p:cNvCxnSpPr>
          <p:nvPr/>
        </p:nvCxnSpPr>
        <p:spPr>
          <a:xfrm rot="16200000" flipV="1">
            <a:off x="6373770" y="1018301"/>
            <a:ext cx="993685" cy="21985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7FA52D42-1A0F-46D7-95F6-EA4CE9F62DBB}"/>
              </a:ext>
            </a:extLst>
          </p:cNvPr>
          <p:cNvSpPr txBox="1">
            <a:spLocks/>
          </p:cNvSpPr>
          <p:nvPr/>
        </p:nvSpPr>
        <p:spPr>
          <a:xfrm>
            <a:off x="6870612" y="1462082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</a:t>
            </a:r>
            <a:endParaRPr lang="fr-MA" b="1" dirty="0"/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D229C23F-B4C2-442A-BA18-5496AF6D6A37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5706415" y="3451536"/>
            <a:ext cx="2263462" cy="11612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B1FA13A0-29B9-49F4-B723-0C7542C98563}"/>
              </a:ext>
            </a:extLst>
          </p:cNvPr>
          <p:cNvCxnSpPr>
            <a:stCxn id="6" idx="5"/>
            <a:endCxn id="7" idx="6"/>
          </p:cNvCxnSpPr>
          <p:nvPr/>
        </p:nvCxnSpPr>
        <p:spPr>
          <a:xfrm rot="5400000" flipH="1" flipV="1">
            <a:off x="6057347" y="2551902"/>
            <a:ext cx="1875779" cy="2837922"/>
          </a:xfrm>
          <a:prstGeom prst="curvedConnector4">
            <a:avLst>
              <a:gd name="adj1" fmla="val -18723"/>
              <a:gd name="adj2" fmla="val 10805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2E106AFB-0C0E-4793-82D8-D66810291373}"/>
              </a:ext>
            </a:extLst>
          </p:cNvPr>
          <p:cNvSpPr txBox="1">
            <a:spLocks/>
          </p:cNvSpPr>
          <p:nvPr/>
        </p:nvSpPr>
        <p:spPr>
          <a:xfrm>
            <a:off x="6422403" y="4067148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</a:t>
            </a:r>
            <a:endParaRPr lang="fr-MA" b="1" dirty="0"/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D6055E21-5255-4CCE-856A-1582D384880C}"/>
              </a:ext>
            </a:extLst>
          </p:cNvPr>
          <p:cNvSpPr txBox="1">
            <a:spLocks/>
          </p:cNvSpPr>
          <p:nvPr/>
        </p:nvSpPr>
        <p:spPr>
          <a:xfrm>
            <a:off x="7848601" y="4968123"/>
            <a:ext cx="565597" cy="4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</a:t>
            </a:r>
            <a:endParaRPr lang="fr-MA" b="1" dirty="0"/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29880B39-9B37-46D9-807C-28A5EC7F7B37}"/>
              </a:ext>
            </a:extLst>
          </p:cNvPr>
          <p:cNvCxnSpPr>
            <a:stCxn id="8" idx="7"/>
            <a:endCxn id="7" idx="1"/>
          </p:cNvCxnSpPr>
          <p:nvPr/>
        </p:nvCxnSpPr>
        <p:spPr>
          <a:xfrm rot="16200000" flipH="1">
            <a:off x="6618390" y="1699698"/>
            <a:ext cx="3436" cy="2071174"/>
          </a:xfrm>
          <a:prstGeom prst="curvedConnector3">
            <a:avLst>
              <a:gd name="adj1" fmla="val -102381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5EFF9809-0BC1-4F65-9A3D-60708D9FCC90}"/>
              </a:ext>
            </a:extLst>
          </p:cNvPr>
          <p:cNvCxnSpPr>
            <a:stCxn id="8" idx="5"/>
            <a:endCxn id="7" idx="3"/>
          </p:cNvCxnSpPr>
          <p:nvPr/>
        </p:nvCxnSpPr>
        <p:spPr>
          <a:xfrm rot="16200000" flipH="1">
            <a:off x="6619814" y="2293061"/>
            <a:ext cx="588" cy="2071174"/>
          </a:xfrm>
          <a:prstGeom prst="curvedConnector3">
            <a:avLst>
              <a:gd name="adj1" fmla="val 59827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E1F97AD-2EF3-4D14-A146-54E2F93449F5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262094" y="3451538"/>
            <a:ext cx="4830" cy="74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DF2266DC-3359-4D74-9971-E235CE9D41D9}"/>
              </a:ext>
            </a:extLst>
          </p:cNvPr>
          <p:cNvSpPr txBox="1">
            <a:spLocks/>
          </p:cNvSpPr>
          <p:nvPr/>
        </p:nvSpPr>
        <p:spPr>
          <a:xfrm>
            <a:off x="-778636" y="-550243"/>
            <a:ext cx="10993192" cy="1407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Ce qui correspond à l’automate trouver théoriquement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8019E-1D64-4F42-BF38-AE2F618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73" y="-99024"/>
            <a:ext cx="10993192" cy="140735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Rendre un automate complet s’il ne l’est pas </a:t>
            </a:r>
            <a:endParaRPr lang="fr-MA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CB110-F3D6-4DED-ADE4-DC06338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72" y="1640683"/>
            <a:ext cx="10502185" cy="4685779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endParaRPr lang="fr-FR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Vérifier d’abord si l’automate est complet avec la fonction </a:t>
            </a:r>
            <a:r>
              <a:rPr lang="fr-FR" sz="16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estComplet</a:t>
            </a: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(automate)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Créer un état « </a:t>
            </a:r>
            <a:r>
              <a:rPr lang="fr-FR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puits »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Ajouter les transitions manquantes 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Ajouter les transitions de l’état « puits »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latin typeface="Verdana" panose="020B0604030504040204" pitchFamily="34" charset="0"/>
                <a:ea typeface="Verdana" panose="020B0604030504040204" pitchFamily="34" charset="0"/>
              </a:rPr>
              <a:t>Mettre à jour l’automate</a:t>
            </a: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C0922EC-9C1C-4A41-B1AF-A807E9472D64}"/>
              </a:ext>
            </a:extLst>
          </p:cNvPr>
          <p:cNvSpPr txBox="1">
            <a:spLocks/>
          </p:cNvSpPr>
          <p:nvPr/>
        </p:nvSpPr>
        <p:spPr>
          <a:xfrm>
            <a:off x="412662" y="1854808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4BD7167-5E17-4DBC-90D6-CDEB67E1EB89}"/>
              </a:ext>
            </a:extLst>
          </p:cNvPr>
          <p:cNvSpPr txBox="1">
            <a:spLocks/>
          </p:cNvSpPr>
          <p:nvPr/>
        </p:nvSpPr>
        <p:spPr>
          <a:xfrm>
            <a:off x="496373" y="2735002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3A2922C-1CB1-4FF7-8886-C97F841B7D97}"/>
              </a:ext>
            </a:extLst>
          </p:cNvPr>
          <p:cNvSpPr txBox="1">
            <a:spLocks/>
          </p:cNvSpPr>
          <p:nvPr/>
        </p:nvSpPr>
        <p:spPr>
          <a:xfrm>
            <a:off x="496372" y="4949450"/>
            <a:ext cx="4384721" cy="4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1E956A6-A664-4D61-BEFC-2674AB16FA70}"/>
              </a:ext>
            </a:extLst>
          </p:cNvPr>
          <p:cNvSpPr txBox="1">
            <a:spLocks/>
          </p:cNvSpPr>
          <p:nvPr/>
        </p:nvSpPr>
        <p:spPr>
          <a:xfrm>
            <a:off x="496371" y="856366"/>
            <a:ext cx="4384720" cy="97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fr-FR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M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86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568</Words>
  <Application>Microsoft Office PowerPoint</Application>
  <PresentationFormat>Grand écran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Verdana</vt:lpstr>
      <vt:lpstr>Thème Office</vt:lpstr>
      <vt:lpstr>Automate de génération de musique  </vt:lpstr>
      <vt:lpstr>Phase initiale : Modélisation et préparation de l’automate</vt:lpstr>
      <vt:lpstr>Fonction de lecture d’un automate</vt:lpstr>
      <vt:lpstr>Présentation PowerPoint</vt:lpstr>
      <vt:lpstr>Présentation PowerPoint</vt:lpstr>
      <vt:lpstr>Rendre un automate déterministe s’il ne l’est pas </vt:lpstr>
      <vt:lpstr>Exemple d’utilisation déterminisation </vt:lpstr>
      <vt:lpstr>Présentation PowerPoint</vt:lpstr>
      <vt:lpstr>Rendre un automate complet s’il ne l’est pas </vt:lpstr>
      <vt:lpstr>Exemple d’utilisation </vt:lpstr>
      <vt:lpstr>Rendre un automate minimal s’il ne l’est pas </vt:lpstr>
      <vt:lpstr>Exemple d’utilisation minimisation  </vt:lpstr>
      <vt:lpstr>Affichage du graphe de transition de l’automate sous forme graphique </vt:lpstr>
      <vt:lpstr>Exemple d’utilisation forme graphique </vt:lpstr>
      <vt:lpstr>Phase applicative </vt:lpstr>
      <vt:lpstr>Présentation PowerPoint</vt:lpstr>
      <vt:lpstr>Exemple phase applicative</vt:lpstr>
      <vt:lpstr>Conclusion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AKPINFA</dc:creator>
  <cp:lastModifiedBy>Gilles AKPINFA</cp:lastModifiedBy>
  <cp:revision>63</cp:revision>
  <dcterms:created xsi:type="dcterms:W3CDTF">2024-06-02T14:06:22Z</dcterms:created>
  <dcterms:modified xsi:type="dcterms:W3CDTF">2024-06-02T18:09:10Z</dcterms:modified>
</cp:coreProperties>
</file>