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e358d8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6e358d8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6e358d8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6e358d8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6e358d8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6e358d8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6e358d8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6e358d8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e358d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e358d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6e358d8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6e358d8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e358d8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e358d8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e358d8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6e358d8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6e358d8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6e358d8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e358d8d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6e358d8d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6e358d8d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6e358d8d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6e358d8d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6e358d8d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4950" y="731850"/>
            <a:ext cx="5017500" cy="183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Diabetes Prediction Using Machine Learning</a:t>
            </a:r>
            <a:endParaRPr/>
          </a:p>
        </p:txBody>
      </p:sp>
      <p:sp>
        <p:nvSpPr>
          <p:cNvPr id="135" name="Google Shape;135;p13"/>
          <p:cNvSpPr txBox="1"/>
          <p:nvPr>
            <p:ph idx="1" type="subTitle"/>
          </p:nvPr>
        </p:nvSpPr>
        <p:spPr>
          <a:xfrm>
            <a:off x="6922525" y="3924925"/>
            <a:ext cx="1632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Akshata Agine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sz="1400"/>
              <a:t>n order to achieve our goal, our methodology comprises of few steps from which we accumulate datasets of the given attributes for the patients and we will do the pre-processing of our given attribute to apply on the given machine learning techniques to find out the predictive analysis of the data.</a:t>
            </a:r>
            <a:endParaRPr sz="1400"/>
          </a:p>
          <a:p>
            <a:pPr indent="-311150" lvl="0" marL="457200" rtl="0" algn="l">
              <a:spcBef>
                <a:spcPts val="1200"/>
              </a:spcBef>
              <a:spcAft>
                <a:spcPts val="0"/>
              </a:spcAft>
              <a:buSzPts val="1300"/>
              <a:buChar char="●"/>
            </a:pPr>
            <a:r>
              <a:rPr lang="en"/>
              <a:t>DATASETS &amp; ATTRIBUTES</a:t>
            </a:r>
            <a:endParaRPr/>
          </a:p>
          <a:p>
            <a:pPr indent="-311150" lvl="0" marL="457200" rtl="0" algn="l">
              <a:spcBef>
                <a:spcPts val="0"/>
              </a:spcBef>
              <a:spcAft>
                <a:spcPts val="0"/>
              </a:spcAft>
              <a:buSzPts val="1300"/>
              <a:buChar char="●"/>
            </a:pPr>
            <a:r>
              <a:rPr lang="en"/>
              <a:t>DATA PREPROCESSING</a:t>
            </a:r>
            <a:endParaRPr/>
          </a:p>
          <a:p>
            <a:pPr indent="-311150" lvl="0" marL="457200" rtl="0" algn="l">
              <a:spcBef>
                <a:spcPts val="0"/>
              </a:spcBef>
              <a:spcAft>
                <a:spcPts val="0"/>
              </a:spcAft>
              <a:buSzPts val="1300"/>
              <a:buChar char="●"/>
            </a:pPr>
            <a:r>
              <a:rPr lang="en"/>
              <a:t>APPLYING MACHINE LEARNING TECHNIQUES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196" name="Google Shape;196;p23"/>
          <p:cNvSpPr txBox="1"/>
          <p:nvPr>
            <p:ph idx="1" type="body"/>
          </p:nvPr>
        </p:nvSpPr>
        <p:spPr>
          <a:xfrm>
            <a:off x="137315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Various machine learning Classifier models is evaluated to the Diagnosis of Diabetes. </a:t>
            </a:r>
            <a:endParaRPr/>
          </a:p>
          <a:p>
            <a:pPr indent="0" lvl="0" marL="0" rtl="0" algn="l">
              <a:spcBef>
                <a:spcPts val="1200"/>
              </a:spcBef>
              <a:spcAft>
                <a:spcPts val="0"/>
              </a:spcAft>
              <a:buNone/>
            </a:pPr>
            <a:r>
              <a:rPr lang="en"/>
              <a:t>Performance accuracy of the classifiers is evaluated based on Incorrectly and Correctly Classified Instances out of a total number of instances. </a:t>
            </a:r>
            <a:endParaRPr/>
          </a:p>
          <a:p>
            <a:pPr indent="0" lvl="0" marL="0" rtl="0" algn="l">
              <a:spcBef>
                <a:spcPts val="1200"/>
              </a:spcBef>
              <a:spcAft>
                <a:spcPts val="0"/>
              </a:spcAft>
              <a:buNone/>
            </a:pPr>
            <a:r>
              <a:rPr lang="en"/>
              <a:t>Corresponding classifiers performance is measured over Accuracy and values in terms %.</a:t>
            </a:r>
            <a:endParaRPr/>
          </a:p>
          <a:p>
            <a:pPr indent="0" lvl="0" marL="0" rtl="0" algn="l">
              <a:spcBef>
                <a:spcPts val="1200"/>
              </a:spcBef>
              <a:spcAft>
                <a:spcPts val="0"/>
              </a:spcAft>
              <a:buNone/>
            </a:pPr>
            <a:r>
              <a:rPr lang="en"/>
              <a:t>In this research work, comprehensive studies are done on the PIDD applying different ML classification techniques like KNN, NB, SVM. </a:t>
            </a:r>
            <a:endParaRPr/>
          </a:p>
          <a:p>
            <a:pPr indent="0" lvl="0" marL="0" rtl="0" algn="l">
              <a:spcBef>
                <a:spcPts val="1200"/>
              </a:spcBef>
              <a:spcAft>
                <a:spcPts val="1200"/>
              </a:spcAft>
              <a:buNone/>
            </a:pPr>
            <a:r>
              <a:rPr lang="en"/>
              <a:t>We used Kth value = 7 for the KNN algorithm. The proposed model diagram is shown in the previous slides.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experiment we have analysed the early prediction of diabetes by taking all the related factors in its tests and implementing using machine learning techniques by extracting knowledge from our real health care medical dataset to predict diabetic patients .</a:t>
            </a:r>
            <a:endParaRPr/>
          </a:p>
          <a:p>
            <a:pPr indent="0" lvl="0" marL="0" rtl="0" algn="l">
              <a:spcBef>
                <a:spcPts val="1200"/>
              </a:spcBef>
              <a:spcAft>
                <a:spcPts val="0"/>
              </a:spcAft>
              <a:buNone/>
            </a:pPr>
            <a:r>
              <a:rPr lang="en"/>
              <a:t>Thus we have done our experiment using some various machine learning algorithms namely  K-Nearest Neighbour, Support Vector Machine and Naive Bayes on Indian datasets to predict diabetes.</a:t>
            </a:r>
            <a:endParaRPr/>
          </a:p>
          <a:p>
            <a:pPr indent="0" lvl="0" marL="0" rtl="0" algn="l">
              <a:spcBef>
                <a:spcPts val="1200"/>
              </a:spcBef>
              <a:spcAft>
                <a:spcPts val="1200"/>
              </a:spcAft>
              <a:buNone/>
            </a:pPr>
            <a:r>
              <a:rPr lang="en"/>
              <a:t>Out of these three machine learning algorithms, KNN and SVM have shown the highest accuracy of 81% whereas NB has shown the accuracy of 77%.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VERSIONS USED</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PANDAS - 1.1.5</a:t>
            </a:r>
            <a:endParaRPr sz="1900"/>
          </a:p>
          <a:p>
            <a:pPr indent="-349250" lvl="0" marL="457200" rtl="0" algn="l">
              <a:spcBef>
                <a:spcPts val="0"/>
              </a:spcBef>
              <a:spcAft>
                <a:spcPts val="0"/>
              </a:spcAft>
              <a:buSzPts val="1900"/>
              <a:buChar char="●"/>
            </a:pPr>
            <a:r>
              <a:rPr lang="en" sz="1900"/>
              <a:t>NUMPY - 1.19.5</a:t>
            </a:r>
            <a:endParaRPr sz="1900"/>
          </a:p>
          <a:p>
            <a:pPr indent="-349250" lvl="0" marL="457200" rtl="0" algn="l">
              <a:spcBef>
                <a:spcPts val="0"/>
              </a:spcBef>
              <a:spcAft>
                <a:spcPts val="0"/>
              </a:spcAft>
              <a:buSzPts val="1900"/>
              <a:buChar char="●"/>
            </a:pPr>
            <a:r>
              <a:rPr lang="en" sz="1900"/>
              <a:t>MATPLOTLIB - 0.110</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ABSTRACT</a:t>
            </a:r>
            <a:endParaRPr/>
          </a:p>
        </p:txBody>
      </p:sp>
      <p:sp>
        <p:nvSpPr>
          <p:cNvPr id="141" name="Google Shape;141;p14"/>
          <p:cNvSpPr txBox="1"/>
          <p:nvPr>
            <p:ph idx="1" type="body"/>
          </p:nvPr>
        </p:nvSpPr>
        <p:spPr>
          <a:xfrm>
            <a:off x="237750" y="1608050"/>
            <a:ext cx="8668500" cy="31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Diabetes is a disease that has no permanent cure.  Hence, early detection is required. </a:t>
            </a:r>
            <a:endParaRPr sz="1400"/>
          </a:p>
          <a:p>
            <a:pPr indent="0" lvl="0" marL="0" rtl="0" algn="l">
              <a:spcBef>
                <a:spcPts val="1200"/>
              </a:spcBef>
              <a:spcAft>
                <a:spcPts val="0"/>
              </a:spcAft>
              <a:buNone/>
            </a:pPr>
            <a:r>
              <a:rPr lang="en" sz="1400"/>
              <a:t>We used the Pima Indian Diabetes (PID) dataset for our research, collected from the UCI Machine Learning Repository.</a:t>
            </a:r>
            <a:endParaRPr sz="1400"/>
          </a:p>
          <a:p>
            <a:pPr indent="0" lvl="0" marL="0" rtl="0" algn="l">
              <a:spcBef>
                <a:spcPts val="1200"/>
              </a:spcBef>
              <a:spcAft>
                <a:spcPts val="0"/>
              </a:spcAft>
              <a:buNone/>
            </a:pPr>
            <a:r>
              <a:rPr lang="en" sz="1400"/>
              <a:t> The dataset contains information about 768 patients and their corresponding  nine unique attributes.</a:t>
            </a:r>
            <a:endParaRPr sz="1400"/>
          </a:p>
          <a:p>
            <a:pPr indent="0" lvl="0" marL="0" rtl="0" algn="l">
              <a:spcBef>
                <a:spcPts val="1200"/>
              </a:spcBef>
              <a:spcAft>
                <a:spcPts val="0"/>
              </a:spcAft>
              <a:buNone/>
            </a:pPr>
            <a:r>
              <a:rPr lang="en" sz="1400"/>
              <a:t>We used three ML algorithms on the dataset to predict diabetes. </a:t>
            </a:r>
            <a:endParaRPr sz="1400"/>
          </a:p>
          <a:p>
            <a:pPr indent="0" lvl="0" marL="0" rtl="0" algn="l">
              <a:spcBef>
                <a:spcPts val="1200"/>
              </a:spcBef>
              <a:spcAft>
                <a:spcPts val="0"/>
              </a:spcAft>
              <a:buNone/>
            </a:pPr>
            <a:r>
              <a:rPr lang="en" sz="1400"/>
              <a:t>We found that the model with K-Nearest Neighbour (KNN) and Support Vector Machine (SVM) works well on diabetes prediction providing an accuracy of 81%. </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CONTENT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Introduction</a:t>
            </a:r>
            <a:endParaRPr sz="2100"/>
          </a:p>
          <a:p>
            <a:pPr indent="-361950" lvl="0" marL="457200" rtl="0" algn="l">
              <a:spcBef>
                <a:spcPts val="0"/>
              </a:spcBef>
              <a:spcAft>
                <a:spcPts val="0"/>
              </a:spcAft>
              <a:buSzPts val="2100"/>
              <a:buChar char="●"/>
            </a:pPr>
            <a:r>
              <a:rPr lang="en" sz="2100"/>
              <a:t>Existing Method</a:t>
            </a:r>
            <a:endParaRPr sz="2100"/>
          </a:p>
          <a:p>
            <a:pPr indent="-361950" lvl="0" marL="457200" rtl="0" algn="l">
              <a:spcBef>
                <a:spcPts val="0"/>
              </a:spcBef>
              <a:spcAft>
                <a:spcPts val="0"/>
              </a:spcAft>
              <a:buSzPts val="2100"/>
              <a:buChar char="●"/>
            </a:pPr>
            <a:r>
              <a:rPr lang="en" sz="2100"/>
              <a:t>Proposed method with Architecture</a:t>
            </a:r>
            <a:endParaRPr sz="2100"/>
          </a:p>
          <a:p>
            <a:pPr indent="-361950" lvl="0" marL="457200" rtl="0" algn="l">
              <a:spcBef>
                <a:spcPts val="0"/>
              </a:spcBef>
              <a:spcAft>
                <a:spcPts val="0"/>
              </a:spcAft>
              <a:buSzPts val="2100"/>
              <a:buChar char="●"/>
            </a:pPr>
            <a:r>
              <a:rPr lang="en" sz="2100"/>
              <a:t>Methodology</a:t>
            </a:r>
            <a:endParaRPr sz="2100"/>
          </a:p>
          <a:p>
            <a:pPr indent="-361950" lvl="0" marL="457200" rtl="0" algn="l">
              <a:spcBef>
                <a:spcPts val="0"/>
              </a:spcBef>
              <a:spcAft>
                <a:spcPts val="0"/>
              </a:spcAft>
              <a:buSzPts val="2100"/>
              <a:buChar char="●"/>
            </a:pPr>
            <a:r>
              <a:rPr lang="en" sz="2100"/>
              <a:t>Implementation</a:t>
            </a:r>
            <a:endParaRPr sz="2100"/>
          </a:p>
          <a:p>
            <a:pPr indent="-361950" lvl="0" marL="457200" rtl="0" algn="l">
              <a:spcBef>
                <a:spcPts val="0"/>
              </a:spcBef>
              <a:spcAft>
                <a:spcPts val="0"/>
              </a:spcAft>
              <a:buSzPts val="2100"/>
              <a:buChar char="●"/>
            </a:pPr>
            <a:r>
              <a:rPr lang="en" sz="2100"/>
              <a:t>Conclusion</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53" name="Google Shape;153;p16"/>
          <p:cNvSpPr txBox="1"/>
          <p:nvPr>
            <p:ph idx="1" type="body"/>
          </p:nvPr>
        </p:nvSpPr>
        <p:spPr>
          <a:xfrm>
            <a:off x="1297500" y="1200850"/>
            <a:ext cx="7038900" cy="3632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1018"/>
              <a:buNone/>
            </a:pPr>
            <a:r>
              <a:rPr lang="en" sz="1302"/>
              <a:t>Diabetes is a common chronic disease which can pose great threat to human health. Diabetes can be identified when blood glucose is higher than normal level, which is caused by high secretion of insulin or biological effects. Diabetes can be divided into two categories, type 1 diabetes and type 2 diabetes. Patients with type 1 diabetes are normally younger with an age less than 30 years old. Type 2 diabetes occurs more commonly on middle-aged and old people. With our living standards diabetes has increased commonly in people’s daily life. So how to analyse diabetes is worth studying. As we get the diagnosis earlier we can control it. Machine learning can make preliminary judgement on diabetes mellitus according to physical examination data, and by reference with doctors. Recently, many algorithms are used to predict diabetes, including machine learning methods like  (KNN) K-Nearest Neighbour, (SVM) Support Vector Machine and Naive Bayes. With this machine learning techniques we are able to predict diabetes by constructing predicting models which are obtained by medical datasets. By extracting such knowledge we are able to predict diabetic patient. We use the best technique to predict based on our attributes s of the given datasets in order to get the perfect accuracy to predict diabetes mellitus.</a:t>
            </a:r>
            <a:endParaRPr sz="13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EXISTING METHOD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Machine Learning - the area of artificial intelligence that uses the statistical data analyses</a:t>
            </a:r>
            <a:endParaRPr sz="1400"/>
          </a:p>
          <a:p>
            <a:pPr indent="-311150" lvl="0" marL="457200" rtl="0" algn="l">
              <a:spcBef>
                <a:spcPts val="1200"/>
              </a:spcBef>
              <a:spcAft>
                <a:spcPts val="0"/>
              </a:spcAft>
              <a:buSzPts val="1300"/>
              <a:buChar char="●"/>
            </a:pPr>
            <a:r>
              <a:rPr lang="en"/>
              <a:t>Recognized to be a promising area that can help in patient classification regarding the medical conditions.</a:t>
            </a:r>
            <a:endParaRPr/>
          </a:p>
          <a:p>
            <a:pPr indent="0" lvl="0" marL="0" rtl="0" algn="l">
              <a:spcBef>
                <a:spcPts val="1200"/>
              </a:spcBef>
              <a:spcAft>
                <a:spcPts val="0"/>
              </a:spcAft>
              <a:buNone/>
            </a:pPr>
            <a:r>
              <a:rPr lang="en" sz="1400"/>
              <a:t>Three methods have been used so far</a:t>
            </a:r>
            <a:endParaRPr sz="1400"/>
          </a:p>
          <a:p>
            <a:pPr indent="-311150" lvl="0" marL="457200" rtl="0" algn="l">
              <a:spcBef>
                <a:spcPts val="1200"/>
              </a:spcBef>
              <a:spcAft>
                <a:spcPts val="0"/>
              </a:spcAft>
              <a:buSzPts val="1300"/>
              <a:buChar char="●"/>
            </a:pPr>
            <a:r>
              <a:rPr lang="en"/>
              <a:t>KNN</a:t>
            </a:r>
            <a:endParaRPr/>
          </a:p>
          <a:p>
            <a:pPr indent="-311150" lvl="0" marL="457200" rtl="0" algn="l">
              <a:spcBef>
                <a:spcPts val="0"/>
              </a:spcBef>
              <a:spcAft>
                <a:spcPts val="0"/>
              </a:spcAft>
              <a:buSzPts val="1300"/>
              <a:buChar char="●"/>
            </a:pPr>
            <a:r>
              <a:rPr lang="en"/>
              <a:t>SVM</a:t>
            </a:r>
            <a:endParaRPr/>
          </a:p>
          <a:p>
            <a:pPr indent="-311150" lvl="0" marL="457200" rtl="0" algn="l">
              <a:spcBef>
                <a:spcPts val="0"/>
              </a:spcBef>
              <a:spcAft>
                <a:spcPts val="0"/>
              </a:spcAft>
              <a:buSzPts val="1300"/>
              <a:buChar char="●"/>
            </a:pPr>
            <a:r>
              <a:rPr lang="en"/>
              <a:t>Naive Bayes</a:t>
            </a:r>
            <a:endParaRPr/>
          </a:p>
          <a:p>
            <a:pPr indent="0" lvl="0" marL="0" rtl="0" algn="l">
              <a:spcBef>
                <a:spcPts val="1200"/>
              </a:spcBef>
              <a:spcAft>
                <a:spcPts val="0"/>
              </a:spcAft>
              <a:buNone/>
            </a:pPr>
            <a:r>
              <a:rPr lang="en" sz="1400"/>
              <a:t>Studies have shown that</a:t>
            </a:r>
            <a:endParaRPr sz="1400"/>
          </a:p>
          <a:p>
            <a:pPr indent="-311150" lvl="0" marL="457200" rtl="0" algn="l">
              <a:spcBef>
                <a:spcPts val="1200"/>
              </a:spcBef>
              <a:spcAft>
                <a:spcPts val="0"/>
              </a:spcAft>
              <a:buSzPts val="1300"/>
              <a:buChar char="●"/>
            </a:pPr>
            <a:r>
              <a:rPr lang="en"/>
              <a:t>KNN and SVM </a:t>
            </a:r>
            <a:r>
              <a:rPr lang="en"/>
              <a:t>perform</a:t>
            </a:r>
            <a:r>
              <a:rPr lang="en"/>
              <a:t> better than Naive Bayes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PROPOSED METHOD WITH ARCHITECTURE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425400" y="1704500"/>
            <a:ext cx="6504375" cy="241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K-NEAREST NEIGHBOUR</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model, K-Nearest Neighbour is a simple technique used for regression and classification problems. </a:t>
            </a:r>
            <a:endParaRPr/>
          </a:p>
          <a:p>
            <a:pPr indent="0" lvl="0" marL="0" rtl="0" algn="l">
              <a:spcBef>
                <a:spcPts val="1200"/>
              </a:spcBef>
              <a:spcAft>
                <a:spcPts val="0"/>
              </a:spcAft>
              <a:buNone/>
            </a:pPr>
            <a:r>
              <a:rPr lang="en"/>
              <a:t>This model stores every available state and classifies as the latest instance based on a similarity measure of distance function ‘ K’ . </a:t>
            </a:r>
            <a:endParaRPr/>
          </a:p>
          <a:p>
            <a:pPr indent="0" lvl="0" marL="0" rtl="0" algn="l">
              <a:spcBef>
                <a:spcPts val="1200"/>
              </a:spcBef>
              <a:spcAft>
                <a:spcPts val="0"/>
              </a:spcAft>
              <a:buNone/>
            </a:pPr>
            <a:r>
              <a:rPr lang="en"/>
              <a:t>These distance measure could be calculated by using Euclidean, Manhattan, Hamming, and Minkowski distance for categorical variables. </a:t>
            </a:r>
            <a:endParaRPr/>
          </a:p>
          <a:p>
            <a:pPr indent="0" lvl="0" marL="0" rtl="0" algn="l">
              <a:spcBef>
                <a:spcPts val="1200"/>
              </a:spcBef>
              <a:spcAft>
                <a:spcPts val="1200"/>
              </a:spcAft>
              <a:buNone/>
            </a:pPr>
            <a:r>
              <a:rPr lang="en"/>
              <a:t>The neighbours classify a data point by the KNN distance measured function and will be using average rather than voting from its nearest neighbours.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SUPPORT VECTOR MACHINE</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SVM is a supervised machine learning model employed in classification and regression as well. </a:t>
            </a:r>
            <a:endParaRPr/>
          </a:p>
          <a:p>
            <a:pPr indent="0" lvl="0" marL="0" rtl="0" algn="l">
              <a:spcBef>
                <a:spcPts val="1200"/>
              </a:spcBef>
              <a:spcAft>
                <a:spcPts val="0"/>
              </a:spcAft>
              <a:buNone/>
            </a:pPr>
            <a:r>
              <a:rPr lang="en"/>
              <a:t>The algorithm determines the best hyperplane separator between the two classes for a given training data set.</a:t>
            </a:r>
            <a:endParaRPr/>
          </a:p>
          <a:p>
            <a:pPr indent="0" lvl="0" marL="0" rtl="0" algn="l">
              <a:spcBef>
                <a:spcPts val="1200"/>
              </a:spcBef>
              <a:spcAft>
                <a:spcPts val="0"/>
              </a:spcAft>
              <a:buNone/>
            </a:pPr>
            <a:r>
              <a:rPr lang="en"/>
              <a:t> However, the hyperplane should not be very nearer to the data points of the another class for generalization. </a:t>
            </a:r>
            <a:endParaRPr/>
          </a:p>
          <a:p>
            <a:pPr indent="0" lvl="0" marL="0" rtl="0" algn="l">
              <a:spcBef>
                <a:spcPts val="1200"/>
              </a:spcBef>
              <a:spcAft>
                <a:spcPts val="0"/>
              </a:spcAft>
              <a:buNone/>
            </a:pPr>
            <a:r>
              <a:rPr lang="en"/>
              <a:t>In other words, the margin should be chosen such that the data points are far away from each other class. </a:t>
            </a:r>
            <a:endParaRPr/>
          </a:p>
          <a:p>
            <a:pPr indent="0" lvl="0" marL="0" rtl="0" algn="l">
              <a:spcBef>
                <a:spcPts val="1200"/>
              </a:spcBef>
              <a:spcAft>
                <a:spcPts val="0"/>
              </a:spcAft>
              <a:buNone/>
            </a:pPr>
            <a:r>
              <a:rPr lang="en"/>
              <a:t>The data point which is near to the hyperplane is called support vectors.</a:t>
            </a:r>
            <a:endParaRPr/>
          </a:p>
          <a:p>
            <a:pPr indent="0" lvl="0" marL="0" rtl="0" algn="l">
              <a:spcBef>
                <a:spcPts val="1200"/>
              </a:spcBef>
              <a:spcAft>
                <a:spcPts val="1200"/>
              </a:spcAft>
              <a:buNone/>
            </a:pPr>
            <a:r>
              <a:rPr lang="en"/>
              <a:t> The optimal margin can be determined by increasing the distance between the two decision boundaries.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NAIVE BAYES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Baye’s conditional probability theorem is the base for Naive Bayes (NB) classification technique, that requires every feature of the data set to be independent and unrelated to each other. </a:t>
            </a:r>
            <a:endParaRPr/>
          </a:p>
          <a:p>
            <a:pPr indent="0" lvl="0" marL="0" rtl="0" algn="l">
              <a:spcBef>
                <a:spcPts val="1200"/>
              </a:spcBef>
              <a:spcAft>
                <a:spcPts val="0"/>
              </a:spcAft>
              <a:buNone/>
            </a:pPr>
            <a:r>
              <a:rPr lang="en"/>
              <a:t>NB handles a better way for the attributes with missing data or unbalancing values.</a:t>
            </a:r>
            <a:endParaRPr/>
          </a:p>
          <a:p>
            <a:pPr indent="0" lvl="0" marL="0" rtl="0" algn="l">
              <a:spcBef>
                <a:spcPts val="1200"/>
              </a:spcBef>
              <a:spcAft>
                <a:spcPts val="0"/>
              </a:spcAft>
              <a:buNone/>
            </a:pPr>
            <a:r>
              <a:rPr lang="en"/>
              <a:t> The main advantage of this algorithm is that with modest RAM and CPU requirement, the training is quick and may provide viable solutions for massive problems (many rows and columns) that are too compute-intensive for other methods.</a:t>
            </a:r>
            <a:endParaRPr/>
          </a:p>
          <a:p>
            <a:pPr indent="0" lvl="0" marL="0" rtl="0" algn="l">
              <a:spcBef>
                <a:spcPts val="1200"/>
              </a:spcBef>
              <a:spcAft>
                <a:spcPts val="1200"/>
              </a:spcAft>
              <a:buNone/>
            </a:pPr>
            <a:r>
              <a:rPr lang="en"/>
              <a:t> However, it cannot incorporate feature interactions and performance is sensitive to skewed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