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7A9F-44D0-45B0-822C-684FFF8E859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269E-08E1-496A-A679-27D70A15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269E-08E1-496A-A679-27D70A15C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2B8-27FC-E5D7-11DE-DE42FD59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F33D1-F5DF-DD1B-1575-D3FFB7C0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50DC-C3D6-639E-C4D6-6ABD698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F2CA-BBB0-AEFA-575B-0B0EF6F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E860-9B05-6C12-743C-BA3D851C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76A-69D1-1FDB-17A2-7CD872E0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3E46B-1320-B7E3-944A-97DC6FED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2A9-F895-C820-7F3A-DA1F1FBA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B3F6-FD11-8B7B-84AD-E84AA939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4663-AB56-098D-0CB4-A4B89E95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1597A-0137-8BBE-1467-966BAB06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C5D38-B1F9-DC37-B93A-70B26DFD0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BB3B-23EC-4353-81D4-CFBD06D9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A514-3AC8-6378-7EEE-28B1C7EF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DC8E-B435-92C3-FB0F-AD537C2B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5A07-B9A7-78F7-3438-DACEA6BE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F01-0010-82E8-C2BE-379E09C1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0DF-8D32-B740-C11D-870B2474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2552-4C49-D42A-AF93-62A71249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7D83-1850-C133-1545-B4107FCF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F532-6BA5-45DF-3770-DE084C1D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4DCB-F948-1130-28C1-553CF468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D347-7EFF-7FB2-4853-AC125DBF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3C10-6451-C08B-AFCA-9BFFE8CE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8090-6132-BA9C-E7F0-F9397946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3EFB-F59F-1DE0-2C00-BD51F8F2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5084-96AE-ACCD-5837-D293814AE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C042D-BCEC-7EB0-3BF7-15E2DE0A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8564-1E16-F539-DF2A-43E0C94B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B3CE1-4D89-F3C1-7EB5-3172481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542C0-4D54-AF6A-216B-8E486EEF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B517-D0BF-5B61-FEEC-69CC7BB9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5B9C-7F5B-956E-D0F5-28C33C57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A906-88A7-2DA9-2751-5007E5B14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5CFCD-83A4-79DB-B612-834CAD2B0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64F86-8BD0-895C-F743-7DA526FCF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65DC0-E0BC-A179-3CBE-D58CEF28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D40AD-5613-06C6-E4D4-0E941EA4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9C955-79DB-AE44-5D9B-DC3266F4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2168-729F-F4B1-11B1-D44198F8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53891-D003-4E82-1847-2CB4C4C3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49D1-88C9-AE94-7682-31A618BC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F9438-8F40-48EB-6749-A583BC94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1C0A6-DE75-322D-08DE-0627265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D5066-FF7A-9601-45C4-797E6ABB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D1835-979D-0A2D-17D9-9A9B50C7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D3EE-0BAC-CAFB-7239-79199E78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2608-175F-1021-C47D-8B9CB5A3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205E-2C54-BA79-983B-84298082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B978-3F11-4BAF-D5BF-F916EEC6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29750-8D5A-A6F6-9AD9-C88F3384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0F1E-C88D-B9DE-D400-94D72CDB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0B3-D776-19B3-A5D2-C3B6A75E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707D-1F01-8AAE-C98E-DEA586CC8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D0CC4-38D5-ED94-6A36-55893CAD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D56D-BE97-8548-8DF6-3967B1FA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97CA0-77C2-66C8-B444-5DE6C35C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DCC9-8E72-F79D-2D76-1E0BA290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6F3FE-A90C-D03F-7ED6-68DED73A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C5F6-9C4B-F7D1-F95E-62C174BA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7A55-7CD4-ED70-A2DF-034670DC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2B5A1-8FDC-4173-A1A5-5B280E2EE9D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82B1-E58F-4D84-FB7A-257E4D1AF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136E-2092-99E5-56F9-6A85F9D7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EB1F6-7860-9299-AC93-3587F58E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45072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MAXIMIZING REVENUE FOR DRIVERS USING STATISTICAL ANALYSIS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1026" name="Picture 2" descr="Yellow Taxi Cab Stock Illustrations ...">
            <a:extLst>
              <a:ext uri="{FF2B5EF4-FFF2-40B4-BE49-F238E27FC236}">
                <a16:creationId xmlns:a16="http://schemas.microsoft.com/office/drawing/2014/main" id="{5CA65F5D-2956-D6EC-B3D2-57A1FF5650E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2" b="2"/>
          <a:stretch/>
        </p:blipFill>
        <p:spPr bwMode="auto">
          <a:xfrm>
            <a:off x="884698" y="877413"/>
            <a:ext cx="6406903" cy="48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FB57-1672-3447-8DCE-888571DB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0284" y="4142232"/>
            <a:ext cx="3405415" cy="18390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B46BA-8FBB-7746-CA62-955B5574BD99}"/>
              </a:ext>
            </a:extLst>
          </p:cNvPr>
          <p:cNvSpPr txBox="1"/>
          <p:nvPr/>
        </p:nvSpPr>
        <p:spPr>
          <a:xfrm>
            <a:off x="9199418" y="6289964"/>
            <a:ext cx="28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- Akshata Agine</a:t>
            </a:r>
          </a:p>
        </p:txBody>
      </p:sp>
    </p:spTree>
    <p:extLst>
      <p:ext uri="{BB962C8B-B14F-4D97-AF65-F5344CB8AC3E}">
        <p14:creationId xmlns:p14="http://schemas.microsoft.com/office/powerpoint/2010/main" val="25779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7D1A0-54F5-E7A0-DB8C-49C5B856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97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6F176-38BE-F334-8F26-0DCF34DC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effectLst/>
                <a:latin typeface="var(--jp-content-font-family)"/>
              </a:rPr>
              <a:t>Null Hypothesis: </a:t>
            </a:r>
            <a:r>
              <a:rPr lang="en-US" sz="2000" dirty="0">
                <a:effectLst/>
                <a:latin typeface="var(--jp-content-font-family)"/>
              </a:rPr>
              <a:t>There is no difference in average fare between customers who use credit cards and customers who use cash.</a:t>
            </a:r>
          </a:p>
          <a:p>
            <a:pPr marL="0" indent="0" algn="l">
              <a:buNone/>
            </a:pPr>
            <a:endParaRPr lang="en-US" sz="2000" dirty="0">
              <a:effectLst/>
              <a:latin typeface="var(--jp-content-font-family)"/>
            </a:endParaRPr>
          </a:p>
          <a:p>
            <a:pPr marL="0" indent="0" algn="l">
              <a:buNone/>
            </a:pPr>
            <a:r>
              <a:rPr lang="en-US" sz="2000" b="1" dirty="0">
                <a:effectLst/>
                <a:latin typeface="var(--jp-content-font-family)"/>
              </a:rPr>
              <a:t>Alternate Hypothesis: </a:t>
            </a:r>
            <a:r>
              <a:rPr lang="en-US" sz="2000" dirty="0">
                <a:effectLst/>
                <a:latin typeface="var(--jp-content-font-family)"/>
              </a:rPr>
              <a:t>There is a difference in average fare between customers who use credit cards and customers who use cash.</a:t>
            </a:r>
          </a:p>
          <a:p>
            <a:pPr marL="0" indent="0" algn="l">
              <a:buNone/>
            </a:pPr>
            <a:endParaRPr lang="en-US" sz="2000" dirty="0">
              <a:latin typeface="var(--jp-content-font-family)"/>
            </a:endParaRPr>
          </a:p>
          <a:p>
            <a:pPr marL="0" indent="0" algn="l">
              <a:buNone/>
            </a:pPr>
            <a:endParaRPr lang="en-US" sz="2000" dirty="0">
              <a:effectLst/>
              <a:latin typeface="var(--jp-content-font-family)"/>
            </a:endParaRPr>
          </a:p>
          <a:p>
            <a:pPr marL="0" indent="0" algn="l">
              <a:buNone/>
            </a:pPr>
            <a:endParaRPr lang="en-US" sz="2000" dirty="0">
              <a:effectLst/>
              <a:latin typeface="var(--jp-content-font-family)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921E35-60C4-BAC1-3767-73B86D34DB96}"/>
              </a:ext>
            </a:extLst>
          </p:cNvPr>
          <p:cNvSpPr/>
          <p:nvPr/>
        </p:nvSpPr>
        <p:spPr>
          <a:xfrm>
            <a:off x="1034473" y="4465874"/>
            <a:ext cx="9956800" cy="13691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With a T-Statistic of 165.5 and a p-value of less than 0.05, we reject the null hypothesis, suggesting that there is indeed a significant difference in average fare between the two 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10258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92A6C-A34F-FA46-CFBF-0B59734D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24" y="548640"/>
            <a:ext cx="4211384" cy="5431536"/>
          </a:xfrm>
        </p:spPr>
        <p:txBody>
          <a:bodyPr>
            <a:normAutofit/>
          </a:bodyPr>
          <a:lstStyle/>
          <a:p>
            <a:r>
              <a:rPr lang="en-US" sz="3400" dirty="0"/>
              <a:t>RECOMMENDATIONS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915FFD-0B67-CC85-9390-3029A6390797}"/>
              </a:ext>
            </a:extLst>
          </p:cNvPr>
          <p:cNvSpPr/>
          <p:nvPr/>
        </p:nvSpPr>
        <p:spPr>
          <a:xfrm>
            <a:off x="5449455" y="757382"/>
            <a:ext cx="794327" cy="7943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8F2829-2C12-F9E7-AF18-C4EDD97D02B8}"/>
              </a:ext>
            </a:extLst>
          </p:cNvPr>
          <p:cNvSpPr/>
          <p:nvPr/>
        </p:nvSpPr>
        <p:spPr>
          <a:xfrm>
            <a:off x="5449455" y="2430703"/>
            <a:ext cx="794327" cy="7943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37E6FC-3158-387C-64C8-ED7E6FEAF8FC}"/>
              </a:ext>
            </a:extLst>
          </p:cNvPr>
          <p:cNvSpPr/>
          <p:nvPr/>
        </p:nvSpPr>
        <p:spPr>
          <a:xfrm>
            <a:off x="5440219" y="4207165"/>
            <a:ext cx="794327" cy="7943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53E6B3-FB7D-8598-A07A-7E40D700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38" y="2499755"/>
            <a:ext cx="578959" cy="578959"/>
          </a:xfr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7DD0AD-3746-5D28-1B53-B66D6390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70" y="4285021"/>
            <a:ext cx="638613" cy="638613"/>
          </a:xfrm>
          <a:prstGeom prst="rect">
            <a:avLst/>
          </a:prstGeom>
        </p:spPr>
      </p:pic>
      <p:pic>
        <p:nvPicPr>
          <p:cNvPr id="25" name="Picture 24" descr="A black background with a black square">
            <a:extLst>
              <a:ext uri="{FF2B5EF4-FFF2-40B4-BE49-F238E27FC236}">
                <a16:creationId xmlns:a16="http://schemas.microsoft.com/office/drawing/2014/main" id="{7253390D-9FC5-9B8E-7BD9-ED9395942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25" y="894893"/>
            <a:ext cx="519304" cy="51930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A82B12-7D5B-6246-A9FC-8BFC9208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255" y="5725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B2DB4-4666-67CA-731D-C1892D4DF561}"/>
              </a:ext>
            </a:extLst>
          </p:cNvPr>
          <p:cNvSpPr/>
          <p:nvPr/>
        </p:nvSpPr>
        <p:spPr>
          <a:xfrm>
            <a:off x="6768730" y="785439"/>
            <a:ext cx="4895273" cy="7943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incentives or discounts to promote credit card usage.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A4D81-71C6-FC98-9833-A416A4BB0457}"/>
              </a:ext>
            </a:extLst>
          </p:cNvPr>
          <p:cNvSpPr/>
          <p:nvPr/>
        </p:nvSpPr>
        <p:spPr>
          <a:xfrm>
            <a:off x="6768730" y="2480312"/>
            <a:ext cx="4895273" cy="7943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secure and convenient credit card options to increase adoption.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432359-9456-C368-3FE8-C42F25081544}"/>
              </a:ext>
            </a:extLst>
          </p:cNvPr>
          <p:cNvSpPr/>
          <p:nvPr/>
        </p:nvSpPr>
        <p:spPr>
          <a:xfrm>
            <a:off x="6768730" y="4286373"/>
            <a:ext cx="4895273" cy="7943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credit card payments to boost driver revenue.</a:t>
            </a:r>
          </a:p>
        </p:txBody>
      </p:sp>
    </p:spTree>
    <p:extLst>
      <p:ext uri="{BB962C8B-B14F-4D97-AF65-F5344CB8AC3E}">
        <p14:creationId xmlns:p14="http://schemas.microsoft.com/office/powerpoint/2010/main" val="107958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24508-5F4E-CD4F-790E-A9F0C724F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D1407B-6652-8E1B-9243-18484D1A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646164-AC7D-1E27-D7C9-4562136A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51" y="1056210"/>
            <a:ext cx="11034695" cy="68292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C3F04-28BA-DBFC-8CBD-AB143F1B1B3F}"/>
              </a:ext>
            </a:extLst>
          </p:cNvPr>
          <p:cNvSpPr/>
          <p:nvPr/>
        </p:nvSpPr>
        <p:spPr>
          <a:xfrm>
            <a:off x="1440686" y="2244986"/>
            <a:ext cx="9015984" cy="18928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744AC-F1B8-C6ED-FF28-088D554EB662}"/>
              </a:ext>
            </a:extLst>
          </p:cNvPr>
          <p:cNvSpPr txBox="1"/>
          <p:nvPr/>
        </p:nvSpPr>
        <p:spPr>
          <a:xfrm>
            <a:off x="1554986" y="2639313"/>
            <a:ext cx="8787384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 &amp;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Hypothesis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0688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37AAEB-DC89-9316-1F6B-ABB4BBE5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382" y="-2"/>
            <a:ext cx="6022109" cy="21475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7B9E7-2257-3F0B-F2D8-E1F160822765}"/>
              </a:ext>
            </a:extLst>
          </p:cNvPr>
          <p:cNvSpPr/>
          <p:nvPr/>
        </p:nvSpPr>
        <p:spPr>
          <a:xfrm>
            <a:off x="9008672" y="1392047"/>
            <a:ext cx="3011054" cy="64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41BC7-519C-329F-7B4C-85ADF826E6B4}"/>
              </a:ext>
            </a:extLst>
          </p:cNvPr>
          <p:cNvSpPr txBox="1"/>
          <p:nvPr/>
        </p:nvSpPr>
        <p:spPr>
          <a:xfrm>
            <a:off x="5475602" y="2236801"/>
            <a:ext cx="7019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the competitive taxi booking industry, maximizing revenue is key for long-term success and driver satisfaction. 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16009-EF5F-C75F-C91E-ADD27EC9E796}"/>
              </a:ext>
            </a:extLst>
          </p:cNvPr>
          <p:cNvSpPr txBox="1"/>
          <p:nvPr/>
        </p:nvSpPr>
        <p:spPr>
          <a:xfrm>
            <a:off x="2090636" y="4856870"/>
            <a:ext cx="6918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Our data-driven research explores the impact of payment methods on fare pricing, focusing on the relationship between payment type and fare amount to uncover insights that boost driver earnings.</a:t>
            </a:r>
          </a:p>
          <a:p>
            <a:endParaRPr lang="en-US" sz="2200" dirty="0"/>
          </a:p>
        </p:txBody>
      </p:sp>
      <p:pic>
        <p:nvPicPr>
          <p:cNvPr id="2050" name="Picture 2" descr="Funny Taxi Driver Stock Illustrations ...">
            <a:extLst>
              <a:ext uri="{FF2B5EF4-FFF2-40B4-BE49-F238E27FC236}">
                <a16:creationId xmlns:a16="http://schemas.microsoft.com/office/drawing/2014/main" id="{02C1AC08-530B-563B-8393-73C6CAF6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50" y="752557"/>
            <a:ext cx="3557358" cy="29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F3EB2-B2AB-C54C-33E7-67A355F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RESEARCH QUESTION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B740-5A5A-C3AC-3AEA-C71AE285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200" b="1" dirty="0"/>
          </a:p>
          <a:p>
            <a:pPr marL="0" indent="0" algn="ctr">
              <a:buNone/>
            </a:pPr>
            <a:r>
              <a:rPr lang="en-US" sz="2200" b="1" dirty="0"/>
              <a:t>Is there a relationship between the total fare amount and payment type?</a:t>
            </a:r>
          </a:p>
          <a:p>
            <a:pPr marL="0" indent="0" algn="ctr">
              <a:buNone/>
            </a:pPr>
            <a:endParaRPr lang="en-US" sz="2200" b="1" dirty="0"/>
          </a:p>
          <a:p>
            <a:pPr marL="0" indent="0" algn="ctr">
              <a:buNone/>
            </a:pPr>
            <a:endParaRPr lang="en-US" sz="22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8FEC9-66E3-7B6C-7CEA-53DED42EAAF2}"/>
              </a:ext>
            </a:extLst>
          </p:cNvPr>
          <p:cNvSpPr/>
          <p:nvPr/>
        </p:nvSpPr>
        <p:spPr>
          <a:xfrm>
            <a:off x="1274617" y="3556000"/>
            <a:ext cx="9845965" cy="969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</a:rPr>
              <a:t>Can we nudge customers towards payment methods that generate higher revenue for drivers, without negatively impacting customer experience?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20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D3CC-5955-C039-62AB-6C3D7CAD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16" y="96982"/>
            <a:ext cx="8239557" cy="817418"/>
          </a:xfrm>
        </p:spPr>
        <p:txBody>
          <a:bodyPr>
            <a:normAutofit/>
          </a:bodyPr>
          <a:lstStyle/>
          <a:p>
            <a:r>
              <a:rPr lang="en-US" sz="4400" dirty="0"/>
              <a:t>DATA OVERVIEW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786D45-FFC2-1DCF-DB1F-C93508B45F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5022" t="-6007" r="-28476" b="-2630"/>
          <a:stretch/>
        </p:blipFill>
        <p:spPr>
          <a:xfrm>
            <a:off x="2755127" y="2235200"/>
            <a:ext cx="11053236" cy="296487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8CAC7-244E-8E73-9FEE-08195E1F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26326"/>
            <a:ext cx="3932237" cy="30426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passenger_count</a:t>
            </a:r>
            <a:r>
              <a:rPr lang="en-US" sz="1800" dirty="0"/>
              <a:t>  --- (1 to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payment_type</a:t>
            </a:r>
            <a:r>
              <a:rPr lang="en-US" sz="1800" dirty="0"/>
              <a:t> ---  (Card/Cash)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fare_amount</a:t>
            </a:r>
            <a:r>
              <a:rPr lang="en-US" sz="1800" dirty="0"/>
              <a:t>  --- ($)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trip_distance</a:t>
            </a:r>
            <a:r>
              <a:rPr lang="en-US" sz="1800" dirty="0"/>
              <a:t> --- (miles)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Duration --- (minutes)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DC8F5-9A55-CBD4-E90C-AE2F8D0EC977}"/>
              </a:ext>
            </a:extLst>
          </p:cNvPr>
          <p:cNvSpPr/>
          <p:nvPr/>
        </p:nvSpPr>
        <p:spPr>
          <a:xfrm>
            <a:off x="692727" y="914399"/>
            <a:ext cx="7509164" cy="7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FC4AA-8EBC-B43B-DED5-CC02AA71591E}"/>
              </a:ext>
            </a:extLst>
          </p:cNvPr>
          <p:cNvSpPr/>
          <p:nvPr/>
        </p:nvSpPr>
        <p:spPr>
          <a:xfrm>
            <a:off x="434109" y="1246909"/>
            <a:ext cx="11323782" cy="913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used NYC Taxi trip records for this analysis, applying data cleaning and feature engineering to focus on key columns relevant to our investigation.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C50B-3ABE-498A-5816-972CEBC6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E1F158-2027-F75A-68B6-FB30C4A2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56445"/>
              </p:ext>
            </p:extLst>
          </p:nvPr>
        </p:nvGraphicFramePr>
        <p:xfrm>
          <a:off x="838200" y="1690688"/>
          <a:ext cx="10515600" cy="40032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445493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543943"/>
                    </a:ext>
                  </a:extLst>
                </a:gridCol>
              </a:tblGrid>
              <a:tr h="9139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831"/>
                  </a:ext>
                </a:extLst>
              </a:tr>
              <a:tr h="102974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Summarized key data features with a focus on fare amounts and payment types through statistical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08395"/>
                  </a:ext>
                </a:extLst>
              </a:tr>
              <a:tr h="102974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dirty="0"/>
                        <a:t>Hypothesis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Conducted a t-test to evaluate if payment methods significantly impact fare amounts.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93035"/>
                  </a:ext>
                </a:extLst>
              </a:tr>
              <a:tr h="102974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dirty="0"/>
                        <a:t>Regression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 was used to examine the relationship between trip duration and fare amount.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1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D04-CE88-2D60-3F33-3A6A86D7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196418"/>
            <a:ext cx="4943764" cy="699509"/>
          </a:xfrm>
        </p:spPr>
        <p:txBody>
          <a:bodyPr>
            <a:normAutofit/>
          </a:bodyPr>
          <a:lstStyle/>
          <a:p>
            <a:r>
              <a:rPr lang="en-US" dirty="0"/>
              <a:t>JOURNEY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B4EF2-A1A3-1005-CD2C-270D7497C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7495"/>
              </p:ext>
            </p:extLst>
          </p:nvPr>
        </p:nvGraphicFramePr>
        <p:xfrm>
          <a:off x="8100291" y="196421"/>
          <a:ext cx="3927760" cy="243477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00240">
                  <a:extLst>
                    <a:ext uri="{9D8B030D-6E8A-4147-A177-3AD203B41FA5}">
                      <a16:colId xmlns:a16="http://schemas.microsoft.com/office/drawing/2014/main" val="1130976849"/>
                    </a:ext>
                  </a:extLst>
                </a:gridCol>
                <a:gridCol w="941731">
                  <a:extLst>
                    <a:ext uri="{9D8B030D-6E8A-4147-A177-3AD203B41FA5}">
                      <a16:colId xmlns:a16="http://schemas.microsoft.com/office/drawing/2014/main" val="739145569"/>
                    </a:ext>
                  </a:extLst>
                </a:gridCol>
                <a:gridCol w="903850">
                  <a:extLst>
                    <a:ext uri="{9D8B030D-6E8A-4147-A177-3AD203B41FA5}">
                      <a16:colId xmlns:a16="http://schemas.microsoft.com/office/drawing/2014/main" val="1872015159"/>
                    </a:ext>
                  </a:extLst>
                </a:gridCol>
                <a:gridCol w="981939">
                  <a:extLst>
                    <a:ext uri="{9D8B030D-6E8A-4147-A177-3AD203B41FA5}">
                      <a16:colId xmlns:a16="http://schemas.microsoft.com/office/drawing/2014/main" val="3685908426"/>
                    </a:ext>
                  </a:extLst>
                </a:gridCol>
              </a:tblGrid>
              <a:tr h="545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63"/>
                  </a:ext>
                </a:extLst>
              </a:tr>
              <a:tr h="553159">
                <a:tc>
                  <a:txBody>
                    <a:bodyPr/>
                    <a:lstStyle/>
                    <a:p>
                      <a:r>
                        <a:rPr lang="en-US" sz="1600" dirty="0"/>
                        <a:t>Fare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0841"/>
                  </a:ext>
                </a:extLst>
              </a:tr>
              <a:tr h="34936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74948"/>
                  </a:ext>
                </a:extLst>
              </a:tr>
              <a:tr h="553159">
                <a:tc>
                  <a:txBody>
                    <a:bodyPr/>
                    <a:lstStyle/>
                    <a:p>
                      <a:r>
                        <a:rPr lang="en-US" sz="1600" dirty="0"/>
                        <a:t>Trip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43895"/>
                  </a:ext>
                </a:extLst>
              </a:tr>
              <a:tr h="34936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2702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B40F6E-38B5-A84F-C6FA-CAA95CA0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6" t="1892"/>
          <a:stretch/>
        </p:blipFill>
        <p:spPr>
          <a:xfrm>
            <a:off x="705453" y="2899473"/>
            <a:ext cx="9694694" cy="3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19DD3-FA38-2CF6-EA82-E1FFB1C40269}"/>
              </a:ext>
            </a:extLst>
          </p:cNvPr>
          <p:cNvSpPr txBox="1"/>
          <p:nvPr/>
        </p:nvSpPr>
        <p:spPr>
          <a:xfrm>
            <a:off x="265545" y="1153866"/>
            <a:ext cx="7502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Card-paying customers have slightly higher average trip distances and fare amounts compared to cash-paying customers.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customers prefer using cards for longer trips and higher fares.</a:t>
            </a:r>
          </a:p>
        </p:txBody>
      </p:sp>
    </p:spTree>
    <p:extLst>
      <p:ext uri="{BB962C8B-B14F-4D97-AF65-F5344CB8AC3E}">
        <p14:creationId xmlns:p14="http://schemas.microsoft.com/office/powerpoint/2010/main" val="353855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AEDDB-6E5A-A2F6-2BDE-4AF95EAF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709" y="-157019"/>
            <a:ext cx="8580582" cy="97905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PREFERENCE</a:t>
            </a:r>
            <a:r>
              <a:rPr lang="en-US" sz="4000" dirty="0"/>
              <a:t> OF PAYMENT TYPES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C6D9A4-CC9B-2425-88DA-D82D0B7C4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24" y="1711036"/>
            <a:ext cx="5079676" cy="382292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D6BFD-1F3C-BB28-DCB5-C7EEBFE5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5382"/>
            <a:ext cx="5256212" cy="4603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251C0-10BF-F650-6552-BA80687780B3}"/>
              </a:ext>
            </a:extLst>
          </p:cNvPr>
          <p:cNvSpPr/>
          <p:nvPr/>
        </p:nvSpPr>
        <p:spPr>
          <a:xfrm>
            <a:off x="988291" y="771236"/>
            <a:ext cx="10021454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814CE3-F16C-247D-6DBC-172A1CDBA6DC}"/>
              </a:ext>
            </a:extLst>
          </p:cNvPr>
          <p:cNvSpPr/>
          <p:nvPr/>
        </p:nvSpPr>
        <p:spPr>
          <a:xfrm>
            <a:off x="1080655" y="4128655"/>
            <a:ext cx="4729018" cy="14053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highlights a customer preference for card payments, likely due to convenience, security, or incentives.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7330E1-083E-ACFE-4865-A1A8BFE78F61}"/>
              </a:ext>
            </a:extLst>
          </p:cNvPr>
          <p:cNvSpPr/>
          <p:nvPr/>
        </p:nvSpPr>
        <p:spPr>
          <a:xfrm>
            <a:off x="1080655" y="1711036"/>
            <a:ext cx="4729018" cy="18078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proportion of customers paying with cards is significantly higher than those paying with cash, with card payments accounting for 66.7% of all transactions compared to cash payments at 33.3%</a:t>
            </a:r>
          </a:p>
        </p:txBody>
      </p:sp>
    </p:spTree>
    <p:extLst>
      <p:ext uri="{BB962C8B-B14F-4D97-AF65-F5344CB8AC3E}">
        <p14:creationId xmlns:p14="http://schemas.microsoft.com/office/powerpoint/2010/main" val="183706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5CF77-CD25-3619-22F3-75099266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>
            <a:normAutofit/>
          </a:bodyPr>
          <a:lstStyle/>
          <a:p>
            <a:r>
              <a:rPr lang="en-US" sz="4000" dirty="0"/>
              <a:t>PASSENGER COUNT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0DDF7-9DBE-5FE9-79D9-22E57CB6D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85"/>
          <a:stretch/>
        </p:blipFill>
        <p:spPr>
          <a:xfrm>
            <a:off x="387927" y="3305010"/>
            <a:ext cx="11226800" cy="318786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2CF949-726C-D3CB-4174-B53B6E454D91}"/>
              </a:ext>
            </a:extLst>
          </p:cNvPr>
          <p:cNvSpPr/>
          <p:nvPr/>
        </p:nvSpPr>
        <p:spPr>
          <a:xfrm>
            <a:off x="577272" y="988292"/>
            <a:ext cx="11037455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4132C4-587D-AE93-6BEC-06C62F57B332}"/>
              </a:ext>
            </a:extLst>
          </p:cNvPr>
          <p:cNvSpPr/>
          <p:nvPr/>
        </p:nvSpPr>
        <p:spPr>
          <a:xfrm>
            <a:off x="771236" y="1248854"/>
            <a:ext cx="10737273" cy="19284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3901865-E37A-756D-DFE3-E95407194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871" y="1535731"/>
            <a:ext cx="1029392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Single-passenger rides account for 41% of card transactions and 21% of cash transactions.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passenger count increases, the percentage of transactions declines, indicating larger groups are less likely to use taxis or may choose other payment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insights highlight the importance of considering both payment method and passenger count to understand customer behavior and preferences better. </a:t>
            </a:r>
          </a:p>
        </p:txBody>
      </p:sp>
    </p:spTree>
    <p:extLst>
      <p:ext uri="{BB962C8B-B14F-4D97-AF65-F5344CB8AC3E}">
        <p14:creationId xmlns:p14="http://schemas.microsoft.com/office/powerpoint/2010/main" val="27665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520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var(--jp-content-font-family)</vt:lpstr>
      <vt:lpstr>Office Theme</vt:lpstr>
      <vt:lpstr>MAXIMIZING REVENUE FOR DRIVERS USING STATISTICAL ANALYSIS </vt:lpstr>
      <vt:lpstr>AGENDA</vt:lpstr>
      <vt:lpstr>PROBLEM STATEMENT</vt:lpstr>
      <vt:lpstr>RESEARCH QUESTION</vt:lpstr>
      <vt:lpstr>DATA OVERVIEW</vt:lpstr>
      <vt:lpstr>METHODOLOGY</vt:lpstr>
      <vt:lpstr>JOURNEY INSIGHTS</vt:lpstr>
      <vt:lpstr>PREFERENCE OF PAYMENT TYPES</vt:lpstr>
      <vt:lpstr>PASSENGER COUNT ANALYSIS</vt:lpstr>
      <vt:lpstr>HYPOTHESIS TESTING</vt:lpstr>
      <vt:lpstr>RECOMMENDATIONS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Minde, Rushikesh Pradeep</dc:creator>
  <cp:lastModifiedBy>Minde, Rushikesh Pradeep</cp:lastModifiedBy>
  <cp:revision>8</cp:revision>
  <dcterms:created xsi:type="dcterms:W3CDTF">2024-10-08T20:08:09Z</dcterms:created>
  <dcterms:modified xsi:type="dcterms:W3CDTF">2024-10-14T16:56:57Z</dcterms:modified>
</cp:coreProperties>
</file>