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kshata Agi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04T17:11:55.485">
    <p:pos x="6000" y="0"/>
    <p:text>referecnes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1cd65008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1cd65008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1cd65008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1cd65008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1cd65008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1cd65008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1cd65008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1cd65008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1cd65008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1cd65008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1cd65008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1cd65008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1cd65008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1cd65008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1cd65008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1cd65008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1cd65008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1cd65008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1cd6500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1cd650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1cd6500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1cd6500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1cd6500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1cd6500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1cd6500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1cd6500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2d7e703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2d7e703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1cd6500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1cd6500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1cd6500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1cd6500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1cd65008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1cd65008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Photo">
  <p:cSld name="Full Bleed Photo">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title"/>
          </p:nvPr>
        </p:nvSpPr>
        <p:spPr>
          <a:xfrm>
            <a:off x="457200" y="-963602"/>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3200"/>
              <a:buFont typeface="Arial"/>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 name="Google Shape;10;p2"/>
          <p:cNvSpPr/>
          <p:nvPr>
            <p:ph idx="2" type="pic"/>
          </p:nvPr>
        </p:nvSpPr>
        <p:spPr>
          <a:xfrm>
            <a:off x="-45720" y="-34290"/>
            <a:ext cx="9235500" cy="52122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Slide">
  <p:cSld name="1_Two Content Slid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1"/>
          <p:cNvSpPr txBox="1"/>
          <p:nvPr>
            <p:ph type="title"/>
          </p:nvPr>
        </p:nvSpPr>
        <p:spPr>
          <a:xfrm>
            <a:off x="457200" y="12469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1"/>
          <p:cNvSpPr txBox="1"/>
          <p:nvPr>
            <p:ph idx="1" type="body"/>
          </p:nvPr>
        </p:nvSpPr>
        <p:spPr>
          <a:xfrm>
            <a:off x="47501" y="1111158"/>
            <a:ext cx="2721300" cy="1668600"/>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11"/>
          <p:cNvSpPr txBox="1"/>
          <p:nvPr>
            <p:ph idx="2" type="body"/>
          </p:nvPr>
        </p:nvSpPr>
        <p:spPr>
          <a:xfrm>
            <a:off x="47499" y="2856015"/>
            <a:ext cx="2721300" cy="1668600"/>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11"/>
          <p:cNvSpPr txBox="1"/>
          <p:nvPr>
            <p:ph idx="3" type="body"/>
          </p:nvPr>
        </p:nvSpPr>
        <p:spPr>
          <a:xfrm>
            <a:off x="2919350" y="1111158"/>
            <a:ext cx="2644200" cy="1744800"/>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8" name="Google Shape;58;p11"/>
          <p:cNvSpPr txBox="1"/>
          <p:nvPr>
            <p:ph idx="4" type="body"/>
          </p:nvPr>
        </p:nvSpPr>
        <p:spPr>
          <a:xfrm>
            <a:off x="2909453" y="2985224"/>
            <a:ext cx="2721300" cy="1971300"/>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9" name="Google Shape;59;p11"/>
          <p:cNvSpPr txBox="1"/>
          <p:nvPr>
            <p:ph idx="5" type="body"/>
          </p:nvPr>
        </p:nvSpPr>
        <p:spPr>
          <a:xfrm>
            <a:off x="6008916" y="1117911"/>
            <a:ext cx="2933100" cy="1661700"/>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0" name="Google Shape;60;p11"/>
          <p:cNvSpPr txBox="1"/>
          <p:nvPr>
            <p:ph idx="6" type="body"/>
          </p:nvPr>
        </p:nvSpPr>
        <p:spPr>
          <a:xfrm>
            <a:off x="5975267" y="2985224"/>
            <a:ext cx="2952900" cy="1959900"/>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Chart">
  <p:cSld name="Wide Chart">
    <p:bg>
      <p:bgPr>
        <a:solidFill>
          <a:schemeClr val="lt1"/>
        </a:solidFill>
      </p:bgPr>
    </p:bg>
    <p:spTree>
      <p:nvGrpSpPr>
        <p:cNvPr id="61" name="Shape 61"/>
        <p:cNvGrpSpPr/>
        <p:nvPr/>
      </p:nvGrpSpPr>
      <p:grpSpPr>
        <a:xfrm>
          <a:off x="0" y="0"/>
          <a:ext cx="0" cy="0"/>
          <a:chOff x="0" y="0"/>
          <a:chExt cx="0" cy="0"/>
        </a:xfrm>
      </p:grpSpPr>
      <p:sp>
        <p:nvSpPr>
          <p:cNvPr id="62" name="Google Shape;62;p12"/>
          <p:cNvSpPr txBox="1"/>
          <p:nvPr>
            <p:ph type="title"/>
          </p:nvPr>
        </p:nvSpPr>
        <p:spPr>
          <a:xfrm>
            <a:off x="457200" y="-963602"/>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3200"/>
              <a:buFont typeface="Arial"/>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chart"/>
          </p:nvPr>
        </p:nvSpPr>
        <p:spPr>
          <a:xfrm>
            <a:off x="228600" y="285750"/>
            <a:ext cx="8686800" cy="4572000"/>
          </a:xfrm>
          <a:prstGeom prst="rect">
            <a:avLst/>
          </a:prstGeom>
          <a:noFill/>
          <a:ln>
            <a:noFill/>
          </a:ln>
        </p:spPr>
        <p:txBody>
          <a:bodyPr anchorCtr="0" anchor="t" bIns="45700" lIns="91425" spcFirstLastPara="1" rIns="91425" wrap="square" tIns="45700">
            <a:noAutofit/>
          </a:bodyPr>
          <a:lstStyle>
            <a:lvl1pPr lvl="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Video">
  <p:cSld name="Full Bleed Video">
    <p:bg>
      <p:bgPr>
        <a:solidFill>
          <a:schemeClr val="lt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457200" y="-963602"/>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3200"/>
              <a:buFont typeface="Arial"/>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3"/>
          <p:cNvSpPr/>
          <p:nvPr>
            <p:ph idx="2" type="media"/>
          </p:nvPr>
        </p:nvSpPr>
        <p:spPr>
          <a:xfrm>
            <a:off x="-45720" y="-34290"/>
            <a:ext cx="9235500" cy="5212200"/>
          </a:xfrm>
          <a:prstGeom prst="rect">
            <a:avLst/>
          </a:prstGeom>
          <a:noFill/>
          <a:ln>
            <a:noFill/>
          </a:ln>
        </p:spPr>
        <p:txBody>
          <a:bodyPr anchorCtr="0" anchor="t" bIns="45700" lIns="91425" spcFirstLastPara="1" rIns="91425" wrap="square" tIns="45700">
            <a:noAutofit/>
          </a:bodyPr>
          <a:lstStyle>
            <a:lvl1pPr lvl="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14"/>
          <p:cNvSpPr txBox="1"/>
          <p:nvPr>
            <p:ph type="ctrTitle"/>
          </p:nvPr>
        </p:nvSpPr>
        <p:spPr>
          <a:xfrm>
            <a:off x="311708" y="744575"/>
            <a:ext cx="8520600" cy="2052600"/>
          </a:xfrm>
          <a:prstGeom prst="rect">
            <a:avLst/>
          </a:prstGeom>
        </p:spPr>
        <p:txBody>
          <a:bodyPr anchorCtr="0" anchor="b" bIns="45700" lIns="91425" spcFirstLastPara="1" rIns="91425" wrap="square" tIns="45700">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 name="Google Shape;69;p14"/>
          <p:cNvSpPr txBox="1"/>
          <p:nvPr>
            <p:ph idx="1" type="subTitle"/>
          </p:nvPr>
        </p:nvSpPr>
        <p:spPr>
          <a:xfrm>
            <a:off x="311700" y="2834125"/>
            <a:ext cx="8520600" cy="792600"/>
          </a:xfrm>
          <a:prstGeom prst="rect">
            <a:avLst/>
          </a:prstGeom>
        </p:spPr>
        <p:txBody>
          <a:bodyPr anchorCtr="0" anchor="t" bIns="45700" lIns="91425" spcFirstLastPara="1" rIns="91425" wrap="square" tIns="45700">
            <a:normAutofit/>
          </a:bodyPr>
          <a:lstStyle>
            <a:lvl1pPr lvl="0" rtl="0" algn="ctr">
              <a:lnSpc>
                <a:spcPct val="100000"/>
              </a:lnSpc>
              <a:spcBef>
                <a:spcPts val="360"/>
              </a:spcBef>
              <a:spcAft>
                <a:spcPts val="0"/>
              </a:spcAft>
              <a:buSzPts val="2800"/>
              <a:buNone/>
              <a:defRPr sz="2800"/>
            </a:lvl1pPr>
            <a:lvl2pPr lvl="1" rtl="0" algn="ctr">
              <a:lnSpc>
                <a:spcPct val="100000"/>
              </a:lnSpc>
              <a:spcBef>
                <a:spcPts val="360"/>
              </a:spcBef>
              <a:spcAft>
                <a:spcPts val="0"/>
              </a:spcAft>
              <a:buSzPts val="2800"/>
              <a:buNone/>
              <a:defRPr sz="2800"/>
            </a:lvl2pPr>
            <a:lvl3pPr lvl="2" rtl="0" algn="ctr">
              <a:lnSpc>
                <a:spcPct val="100000"/>
              </a:lnSpc>
              <a:spcBef>
                <a:spcPts val="36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70" name="Google Shape;7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Section Slid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57200" y="1785462"/>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400"/>
              <a:buFont typeface="Arial"/>
              <a:buNone/>
              <a:defRPr b="1" i="0"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body"/>
          </p:nvPr>
        </p:nvSpPr>
        <p:spPr>
          <a:xfrm>
            <a:off x="457200" y="2529642"/>
            <a:ext cx="8229600" cy="679500"/>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chemeClr val="lt1"/>
              </a:buClr>
              <a:buSzPts val="2400"/>
              <a:buNone/>
              <a:defRPr sz="2400">
                <a:solidFill>
                  <a:schemeClr val="lt1"/>
                </a:solidFil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457200" y="23899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body"/>
          </p:nvPr>
        </p:nvSpPr>
        <p:spPr>
          <a:xfrm>
            <a:off x="457200" y="837565"/>
            <a:ext cx="8229600" cy="338400"/>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00599B"/>
              </a:buClr>
              <a:buSzPts val="2000"/>
              <a:buNone/>
              <a:defRPr sz="2000">
                <a:solidFill>
                  <a:srgbClr val="00599B"/>
                </a:solidFill>
              </a:defRPr>
            </a:lvl1pPr>
            <a:lvl2pPr indent="-228600" lvl="1" marL="914400" algn="l">
              <a:spcBef>
                <a:spcPts val="480"/>
              </a:spcBef>
              <a:spcAft>
                <a:spcPts val="0"/>
              </a:spcAft>
              <a:buClr>
                <a:srgbClr val="00599B"/>
              </a:buClr>
              <a:buSzPts val="2400"/>
              <a:buNone/>
              <a:defRPr sz="2400">
                <a:solidFill>
                  <a:srgbClr val="00599B"/>
                </a:solidFill>
              </a:defRPr>
            </a:lvl2pPr>
            <a:lvl3pPr indent="-228600" lvl="2" marL="1371600" algn="l">
              <a:spcBef>
                <a:spcPts val="480"/>
              </a:spcBef>
              <a:spcAft>
                <a:spcPts val="0"/>
              </a:spcAft>
              <a:buClr>
                <a:srgbClr val="00599B"/>
              </a:buClr>
              <a:buSzPts val="2400"/>
              <a:buNone/>
              <a:defRPr sz="2400">
                <a:solidFill>
                  <a:srgbClr val="00599B"/>
                </a:solidFill>
              </a:defRPr>
            </a:lvl3pPr>
            <a:lvl4pPr indent="-228600" lvl="3" marL="1828800" algn="l">
              <a:spcBef>
                <a:spcPts val="480"/>
              </a:spcBef>
              <a:spcAft>
                <a:spcPts val="0"/>
              </a:spcAft>
              <a:buClr>
                <a:srgbClr val="00599B"/>
              </a:buClr>
              <a:buSzPts val="2400"/>
              <a:buNone/>
              <a:defRPr sz="2400">
                <a:solidFill>
                  <a:srgbClr val="00599B"/>
                </a:solidFill>
              </a:defRPr>
            </a:lvl4pPr>
            <a:lvl5pPr indent="-228600" lvl="4" marL="2286000" algn="l">
              <a:spcBef>
                <a:spcPts val="480"/>
              </a:spcBef>
              <a:spcAft>
                <a:spcPts val="0"/>
              </a:spcAft>
              <a:buClr>
                <a:srgbClr val="00599B"/>
              </a:buClr>
              <a:buSzPts val="2400"/>
              <a:buNone/>
              <a:defRPr sz="2400">
                <a:solidFill>
                  <a:srgbClr val="00599B"/>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4"/>
          <p:cNvSpPr txBox="1"/>
          <p:nvPr>
            <p:ph idx="2" type="body"/>
          </p:nvPr>
        </p:nvSpPr>
        <p:spPr>
          <a:xfrm>
            <a:off x="457200" y="1310641"/>
            <a:ext cx="8229600" cy="3098700"/>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Font typeface="Noto Sans Symbols"/>
              <a:buChar char="▪"/>
              <a:defRPr sz="1600"/>
            </a:lvl1pPr>
            <a:lvl2pPr indent="-330200" lvl="1" marL="914400" algn="l">
              <a:spcBef>
                <a:spcPts val="320"/>
              </a:spcBef>
              <a:spcAft>
                <a:spcPts val="0"/>
              </a:spcAft>
              <a:buClr>
                <a:schemeClr val="dk1"/>
              </a:buClr>
              <a:buSzPts val="1600"/>
              <a:buFont typeface="Noto Sans Symbols"/>
              <a:buChar char="▪"/>
              <a:defRPr sz="1600"/>
            </a:lvl2pPr>
            <a:lvl3pPr indent="-330200" lvl="2" marL="1371600" algn="l">
              <a:spcBef>
                <a:spcPts val="320"/>
              </a:spcBef>
              <a:spcAft>
                <a:spcPts val="0"/>
              </a:spcAft>
              <a:buClr>
                <a:schemeClr val="dk1"/>
              </a:buClr>
              <a:buSzPts val="1600"/>
              <a:buFont typeface="Noto Sans Symbols"/>
              <a:buChar char="▪"/>
              <a:defRPr sz="1600"/>
            </a:lvl3pPr>
            <a:lvl4pPr indent="-330200" lvl="3" marL="1828800" algn="l">
              <a:spcBef>
                <a:spcPts val="320"/>
              </a:spcBef>
              <a:spcAft>
                <a:spcPts val="0"/>
              </a:spcAft>
              <a:buClr>
                <a:schemeClr val="dk1"/>
              </a:buClr>
              <a:buSzPts val="1600"/>
              <a:buFont typeface="Noto Sans Symbols"/>
              <a:buChar char="▪"/>
              <a:defRPr sz="1600"/>
            </a:lvl4pPr>
            <a:lvl5pPr indent="-342900" lvl="4" marL="2286000" algn="l">
              <a:spcBef>
                <a:spcPts val="360"/>
              </a:spcBef>
              <a:spcAft>
                <a:spcPts val="0"/>
              </a:spcAft>
              <a:buClr>
                <a:schemeClr val="dk1"/>
              </a:buClr>
              <a:buSzPts val="1800"/>
              <a:buFont typeface="Noto Sans Symbols"/>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lide">
  <p:cSld name="Two Content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457200" y="12469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
          <p:cNvSpPr txBox="1"/>
          <p:nvPr>
            <p:ph idx="1" type="body"/>
          </p:nvPr>
        </p:nvSpPr>
        <p:spPr>
          <a:xfrm>
            <a:off x="457200" y="799465"/>
            <a:ext cx="8229600" cy="338400"/>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00599B"/>
              </a:buClr>
              <a:buSzPts val="2000"/>
              <a:buNone/>
              <a:defRPr sz="2000">
                <a:solidFill>
                  <a:srgbClr val="00599B"/>
                </a:solidFill>
              </a:defRPr>
            </a:lvl1pPr>
            <a:lvl2pPr indent="-228600" lvl="1" marL="914400" algn="l">
              <a:spcBef>
                <a:spcPts val="480"/>
              </a:spcBef>
              <a:spcAft>
                <a:spcPts val="0"/>
              </a:spcAft>
              <a:buClr>
                <a:srgbClr val="00599B"/>
              </a:buClr>
              <a:buSzPts val="2400"/>
              <a:buNone/>
              <a:defRPr sz="2400">
                <a:solidFill>
                  <a:srgbClr val="00599B"/>
                </a:solidFill>
              </a:defRPr>
            </a:lvl2pPr>
            <a:lvl3pPr indent="-228600" lvl="2" marL="1371600" algn="l">
              <a:spcBef>
                <a:spcPts val="480"/>
              </a:spcBef>
              <a:spcAft>
                <a:spcPts val="0"/>
              </a:spcAft>
              <a:buClr>
                <a:srgbClr val="00599B"/>
              </a:buClr>
              <a:buSzPts val="2400"/>
              <a:buNone/>
              <a:defRPr sz="2400">
                <a:solidFill>
                  <a:srgbClr val="00599B"/>
                </a:solidFill>
              </a:defRPr>
            </a:lvl3pPr>
            <a:lvl4pPr indent="-228600" lvl="3" marL="1828800" algn="l">
              <a:spcBef>
                <a:spcPts val="480"/>
              </a:spcBef>
              <a:spcAft>
                <a:spcPts val="0"/>
              </a:spcAft>
              <a:buClr>
                <a:srgbClr val="00599B"/>
              </a:buClr>
              <a:buSzPts val="2400"/>
              <a:buNone/>
              <a:defRPr sz="2400">
                <a:solidFill>
                  <a:srgbClr val="00599B"/>
                </a:solidFill>
              </a:defRPr>
            </a:lvl4pPr>
            <a:lvl5pPr indent="-228600" lvl="4" marL="2286000" algn="l">
              <a:spcBef>
                <a:spcPts val="480"/>
              </a:spcBef>
              <a:spcAft>
                <a:spcPts val="0"/>
              </a:spcAft>
              <a:buClr>
                <a:srgbClr val="00599B"/>
              </a:buClr>
              <a:buSzPts val="2400"/>
              <a:buNone/>
              <a:defRPr sz="2400">
                <a:solidFill>
                  <a:srgbClr val="00599B"/>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5"/>
          <p:cNvSpPr txBox="1"/>
          <p:nvPr>
            <p:ph idx="2" type="body"/>
          </p:nvPr>
        </p:nvSpPr>
        <p:spPr>
          <a:xfrm>
            <a:off x="457200" y="1310641"/>
            <a:ext cx="4038600" cy="3098700"/>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Char char="▪"/>
              <a:defRPr sz="1600">
                <a:latin typeface="Arial"/>
                <a:ea typeface="Arial"/>
                <a:cs typeface="Arial"/>
                <a:sym typeface="Arial"/>
              </a:defRPr>
            </a:lvl1pPr>
            <a:lvl2pPr indent="-330200" lvl="1" marL="914400" algn="l">
              <a:spcBef>
                <a:spcPts val="320"/>
              </a:spcBef>
              <a:spcAft>
                <a:spcPts val="0"/>
              </a:spcAft>
              <a:buClr>
                <a:schemeClr val="dk1"/>
              </a:buClr>
              <a:buSzPts val="1600"/>
              <a:buChar char="▪"/>
              <a:defRPr sz="1600">
                <a:latin typeface="Arial"/>
                <a:ea typeface="Arial"/>
                <a:cs typeface="Arial"/>
                <a:sym typeface="Arial"/>
              </a:defRPr>
            </a:lvl2pPr>
            <a:lvl3pPr indent="-330200" lvl="2" marL="1371600" algn="l">
              <a:spcBef>
                <a:spcPts val="320"/>
              </a:spcBef>
              <a:spcAft>
                <a:spcPts val="0"/>
              </a:spcAft>
              <a:buClr>
                <a:schemeClr val="dk1"/>
              </a:buClr>
              <a:buSzPts val="1600"/>
              <a:buChar char="▪"/>
              <a:defRPr sz="16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2" name="Google Shape;22;p5"/>
          <p:cNvSpPr txBox="1"/>
          <p:nvPr>
            <p:ph idx="3" type="body"/>
          </p:nvPr>
        </p:nvSpPr>
        <p:spPr>
          <a:xfrm>
            <a:off x="4648200" y="1310641"/>
            <a:ext cx="4038600" cy="3098700"/>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A Title Slide">
  <p:cSld name="UTA Title Slide">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6"/>
          <p:cNvSpPr txBox="1"/>
          <p:nvPr>
            <p:ph type="title"/>
          </p:nvPr>
        </p:nvSpPr>
        <p:spPr>
          <a:xfrm>
            <a:off x="611585" y="1466849"/>
            <a:ext cx="82296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Arial"/>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611585" y="2151475"/>
            <a:ext cx="8229600" cy="4308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6" name="Google Shape;26;p6"/>
          <p:cNvCxnSpPr/>
          <p:nvPr/>
        </p:nvCxnSpPr>
        <p:spPr>
          <a:xfrm>
            <a:off x="690413" y="2633032"/>
            <a:ext cx="4887000" cy="0"/>
          </a:xfrm>
          <a:prstGeom prst="straightConnector1">
            <a:avLst/>
          </a:prstGeom>
          <a:noFill/>
          <a:ln cap="flat" cmpd="sng" w="25400">
            <a:solidFill>
              <a:srgbClr val="E36C09"/>
            </a:solidFill>
            <a:prstDash val="solid"/>
            <a:round/>
            <a:headEnd len="sm" w="sm" type="none"/>
            <a:tailEnd len="sm" w="sm" type="none"/>
          </a:ln>
        </p:spPr>
      </p:cxnSp>
      <p:sp>
        <p:nvSpPr>
          <p:cNvPr id="27" name="Google Shape;27;p6"/>
          <p:cNvSpPr txBox="1"/>
          <p:nvPr>
            <p:ph idx="2" type="body"/>
          </p:nvPr>
        </p:nvSpPr>
        <p:spPr>
          <a:xfrm>
            <a:off x="611585" y="2741663"/>
            <a:ext cx="4114800" cy="2919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6"/>
          <p:cNvSpPr txBox="1"/>
          <p:nvPr>
            <p:ph idx="3" type="body"/>
          </p:nvPr>
        </p:nvSpPr>
        <p:spPr>
          <a:xfrm>
            <a:off x="611585" y="3033762"/>
            <a:ext cx="2333700" cy="2910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ext&#10;&#10;Description automatically generated" id="29" name="Google Shape;29;p6"/>
          <p:cNvPicPr preferRelativeResize="0"/>
          <p:nvPr/>
        </p:nvPicPr>
        <p:blipFill rotWithShape="1">
          <a:blip r:embed="rId3">
            <a:alphaModFix/>
          </a:blip>
          <a:srcRect b="0" l="0" r="0" t="0"/>
          <a:stretch/>
        </p:blipFill>
        <p:spPr>
          <a:xfrm>
            <a:off x="1978871" y="3562708"/>
            <a:ext cx="5226217" cy="145577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lt Signature Title Slide">
  <p:cSld name="2_Alt Signature Title Slide">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7"/>
          <p:cNvSpPr txBox="1"/>
          <p:nvPr>
            <p:ph type="title"/>
          </p:nvPr>
        </p:nvSpPr>
        <p:spPr>
          <a:xfrm>
            <a:off x="611585" y="1466849"/>
            <a:ext cx="82296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Arial"/>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
          <p:cNvSpPr txBox="1"/>
          <p:nvPr>
            <p:ph idx="1" type="body"/>
          </p:nvPr>
        </p:nvSpPr>
        <p:spPr>
          <a:xfrm>
            <a:off x="611585" y="2151475"/>
            <a:ext cx="8229600" cy="4308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3" name="Google Shape;33;p7"/>
          <p:cNvCxnSpPr/>
          <p:nvPr/>
        </p:nvCxnSpPr>
        <p:spPr>
          <a:xfrm>
            <a:off x="690413" y="2633032"/>
            <a:ext cx="4887000" cy="0"/>
          </a:xfrm>
          <a:prstGeom prst="straightConnector1">
            <a:avLst/>
          </a:prstGeom>
          <a:noFill/>
          <a:ln cap="flat" cmpd="sng" w="25400">
            <a:solidFill>
              <a:srgbClr val="E36C09"/>
            </a:solidFill>
            <a:prstDash val="solid"/>
            <a:round/>
            <a:headEnd len="sm" w="sm" type="none"/>
            <a:tailEnd len="sm" w="sm" type="none"/>
          </a:ln>
        </p:spPr>
      </p:cxnSp>
      <p:sp>
        <p:nvSpPr>
          <p:cNvPr id="34" name="Google Shape;34;p7"/>
          <p:cNvSpPr txBox="1"/>
          <p:nvPr>
            <p:ph idx="2" type="body"/>
          </p:nvPr>
        </p:nvSpPr>
        <p:spPr>
          <a:xfrm>
            <a:off x="611585" y="2741663"/>
            <a:ext cx="4114800" cy="2919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7"/>
          <p:cNvSpPr txBox="1"/>
          <p:nvPr>
            <p:ph idx="3" type="body"/>
          </p:nvPr>
        </p:nvSpPr>
        <p:spPr>
          <a:xfrm>
            <a:off x="611585" y="3033762"/>
            <a:ext cx="2333700" cy="2910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7"/>
          <p:cNvSpPr/>
          <p:nvPr>
            <p:ph idx="4" type="pic"/>
          </p:nvPr>
        </p:nvSpPr>
        <p:spPr>
          <a:xfrm>
            <a:off x="2742520" y="3884341"/>
            <a:ext cx="4581600" cy="1059000"/>
          </a:xfrm>
          <a:prstGeom prst="rect">
            <a:avLst/>
          </a:prstGeom>
          <a:noFill/>
          <a:ln>
            <a:noFill/>
          </a:ln>
        </p:spPr>
      </p:sp>
      <p:sp>
        <p:nvSpPr>
          <p:cNvPr id="37" name="Google Shape;37;p7"/>
          <p:cNvSpPr txBox="1"/>
          <p:nvPr>
            <p:ph idx="5" type="body"/>
          </p:nvPr>
        </p:nvSpPr>
        <p:spPr>
          <a:xfrm>
            <a:off x="5181600" y="2741663"/>
            <a:ext cx="3659100" cy="898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Table">
  <p:cSld name="Wide Table">
    <p:bg>
      <p:bgPr>
        <a:solidFill>
          <a:schemeClr val="lt1"/>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57200" y="-963602"/>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3500"/>
              <a:buFont typeface="Arial"/>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 Signature Title Slide">
  <p:cSld name="Alt Signature Title Slide">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9"/>
          <p:cNvSpPr txBox="1"/>
          <p:nvPr>
            <p:ph type="title"/>
          </p:nvPr>
        </p:nvSpPr>
        <p:spPr>
          <a:xfrm>
            <a:off x="611585" y="1466849"/>
            <a:ext cx="82296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Arial"/>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9"/>
          <p:cNvSpPr txBox="1"/>
          <p:nvPr>
            <p:ph idx="1" type="body"/>
          </p:nvPr>
        </p:nvSpPr>
        <p:spPr>
          <a:xfrm>
            <a:off x="611585" y="2151475"/>
            <a:ext cx="8229600" cy="4308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3" name="Google Shape;43;p9"/>
          <p:cNvCxnSpPr/>
          <p:nvPr/>
        </p:nvCxnSpPr>
        <p:spPr>
          <a:xfrm>
            <a:off x="690413" y="2633032"/>
            <a:ext cx="4887000" cy="0"/>
          </a:xfrm>
          <a:prstGeom prst="straightConnector1">
            <a:avLst/>
          </a:prstGeom>
          <a:noFill/>
          <a:ln cap="flat" cmpd="sng" w="25400">
            <a:solidFill>
              <a:srgbClr val="E36C09"/>
            </a:solidFill>
            <a:prstDash val="solid"/>
            <a:round/>
            <a:headEnd len="sm" w="sm" type="none"/>
            <a:tailEnd len="sm" w="sm" type="none"/>
          </a:ln>
        </p:spPr>
      </p:cxnSp>
      <p:sp>
        <p:nvSpPr>
          <p:cNvPr id="44" name="Google Shape;44;p9"/>
          <p:cNvSpPr txBox="1"/>
          <p:nvPr>
            <p:ph idx="2" type="body"/>
          </p:nvPr>
        </p:nvSpPr>
        <p:spPr>
          <a:xfrm>
            <a:off x="611585" y="2741663"/>
            <a:ext cx="4114800" cy="2919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9"/>
          <p:cNvSpPr txBox="1"/>
          <p:nvPr>
            <p:ph idx="3" type="body"/>
          </p:nvPr>
        </p:nvSpPr>
        <p:spPr>
          <a:xfrm>
            <a:off x="611585" y="3033762"/>
            <a:ext cx="2333700" cy="2910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lt Signature Title Slide">
  <p:cSld name="1_Alt Signature Title Slide">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0"/>
          <p:cNvSpPr txBox="1"/>
          <p:nvPr>
            <p:ph type="title"/>
          </p:nvPr>
        </p:nvSpPr>
        <p:spPr>
          <a:xfrm>
            <a:off x="611585" y="1466849"/>
            <a:ext cx="82296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Arial"/>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0"/>
          <p:cNvSpPr txBox="1"/>
          <p:nvPr>
            <p:ph idx="1" type="body"/>
          </p:nvPr>
        </p:nvSpPr>
        <p:spPr>
          <a:xfrm>
            <a:off x="611585" y="2151475"/>
            <a:ext cx="8229600" cy="4308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9" name="Google Shape;49;p10"/>
          <p:cNvCxnSpPr/>
          <p:nvPr/>
        </p:nvCxnSpPr>
        <p:spPr>
          <a:xfrm>
            <a:off x="690413" y="2633032"/>
            <a:ext cx="4887000" cy="0"/>
          </a:xfrm>
          <a:prstGeom prst="straightConnector1">
            <a:avLst/>
          </a:prstGeom>
          <a:noFill/>
          <a:ln cap="flat" cmpd="sng" w="25400">
            <a:solidFill>
              <a:srgbClr val="E36C09"/>
            </a:solidFill>
            <a:prstDash val="solid"/>
            <a:round/>
            <a:headEnd len="sm" w="sm" type="none"/>
            <a:tailEnd len="sm" w="sm" type="none"/>
          </a:ln>
        </p:spPr>
      </p:cxnSp>
      <p:sp>
        <p:nvSpPr>
          <p:cNvPr id="50" name="Google Shape;50;p10"/>
          <p:cNvSpPr txBox="1"/>
          <p:nvPr>
            <p:ph idx="2" type="body"/>
          </p:nvPr>
        </p:nvSpPr>
        <p:spPr>
          <a:xfrm>
            <a:off x="611585" y="2741663"/>
            <a:ext cx="4114800" cy="2919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0"/>
          <p:cNvSpPr txBox="1"/>
          <p:nvPr>
            <p:ph idx="3" type="body"/>
          </p:nvPr>
        </p:nvSpPr>
        <p:spPr>
          <a:xfrm>
            <a:off x="611585" y="3033762"/>
            <a:ext cx="2333700" cy="2910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10"/>
          <p:cNvSpPr/>
          <p:nvPr>
            <p:ph idx="4" type="pic"/>
          </p:nvPr>
        </p:nvSpPr>
        <p:spPr>
          <a:xfrm>
            <a:off x="2742520" y="3884341"/>
            <a:ext cx="4581600" cy="1059000"/>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3500"/>
              <a:buFont typeface="Arial"/>
              <a:buNone/>
              <a:defRPr b="1" i="0" sz="35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0" Type="http://schemas.openxmlformats.org/officeDocument/2006/relationships/hyperlink" Target="https://www.researchgate.net/publication/376120096_The_performance_of_Naive_Bayes_support_vector_machine_and_logistic_regression_on_Indonesia_immigration_sentiment_analysis#:~:text=In%20this%20paper%2C%20we%20have,NB%29%2C%20support%20vector" TargetMode="External"/><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comments" Target="../comments/comment1.xml"/><Relationship Id="rId4" Type="http://schemas.openxmlformats.org/officeDocument/2006/relationships/hyperlink" Target="https://ieeexplore.ieee.org/document/8609670/citations#citations" TargetMode="External"/><Relationship Id="rId9" Type="http://schemas.openxmlformats.org/officeDocument/2006/relationships/hyperlink" Target="https://www.researchgate.net/publication/328935798_Twitter_Sentiment_Analysis_Using_Support_Vector_Machine_and_K-NN_Classifiers#:~:text=Twitter%20Sentiment%20Analysis%20Using%20Support,DigTech%20ASEAN%20Figures%20Discover%20the" TargetMode="External"/><Relationship Id="rId5" Type="http://schemas.openxmlformats.org/officeDocument/2006/relationships/hyperlink" Target="https://ieeexplore.ieee.org/document/8609670/citations#citations" TargetMode="External"/><Relationship Id="rId6" Type="http://schemas.openxmlformats.org/officeDocument/2006/relationships/hyperlink" Target="https://www.ncbi.nlm.nih.gov/pmc/articles/PMC9554374/" TargetMode="External"/><Relationship Id="rId7" Type="http://schemas.openxmlformats.org/officeDocument/2006/relationships/hyperlink" Target="https://www.researchgate.net/profile/Shabib-Aftab-2/publication/321084834_Sentiment_Analysis_of_Tweets_using_SVM/links/5a1497b90f7e9b925cd514b0/Sentiment-Analysis-of-Tweets-using-SVM.pdf" TargetMode="External"/><Relationship Id="rId8" Type="http://schemas.openxmlformats.org/officeDocument/2006/relationships/hyperlink" Target="https://www.kaggle.com/datasets/kazanova/sentiment1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www.kaggle.com/datasets/kazanova/sentiment140"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08835" y="389049"/>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Twitter Sentiment Analysis</a:t>
            </a:r>
            <a:endParaRPr/>
          </a:p>
        </p:txBody>
      </p:sp>
      <p:sp>
        <p:nvSpPr>
          <p:cNvPr id="76" name="Google Shape;76;p15"/>
          <p:cNvSpPr txBox="1"/>
          <p:nvPr>
            <p:ph idx="1" type="body"/>
          </p:nvPr>
        </p:nvSpPr>
        <p:spPr>
          <a:xfrm>
            <a:off x="698350" y="2181363"/>
            <a:ext cx="3157500" cy="4308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
              <a:t>Group 10</a:t>
            </a:r>
            <a:endParaRPr/>
          </a:p>
        </p:txBody>
      </p:sp>
      <p:sp>
        <p:nvSpPr>
          <p:cNvPr id="77" name="Google Shape;77;p15"/>
          <p:cNvSpPr txBox="1"/>
          <p:nvPr>
            <p:ph idx="2" type="body"/>
          </p:nvPr>
        </p:nvSpPr>
        <p:spPr>
          <a:xfrm>
            <a:off x="4360425" y="2684225"/>
            <a:ext cx="4674600" cy="1595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a:t>Dishant Koli (1002067615)</a:t>
            </a:r>
            <a:endParaRPr/>
          </a:p>
          <a:p>
            <a:pPr indent="0" lvl="0" marL="0" rtl="0" algn="l">
              <a:spcBef>
                <a:spcPts val="360"/>
              </a:spcBef>
              <a:spcAft>
                <a:spcPts val="0"/>
              </a:spcAft>
              <a:buNone/>
            </a:pPr>
            <a:r>
              <a:rPr lang="en"/>
              <a:t>Arnav Sharma(1002070507) </a:t>
            </a:r>
            <a:endParaRPr/>
          </a:p>
          <a:p>
            <a:pPr indent="0" lvl="0" marL="0" rtl="0" algn="l">
              <a:spcBef>
                <a:spcPts val="360"/>
              </a:spcBef>
              <a:spcAft>
                <a:spcPts val="0"/>
              </a:spcAft>
              <a:buNone/>
            </a:pPr>
            <a:r>
              <a:rPr lang="en"/>
              <a:t>Chandishwar Goud Anthati (1002066835)</a:t>
            </a:r>
            <a:endParaRPr/>
          </a:p>
          <a:p>
            <a:pPr indent="0" lvl="0" marL="0" rtl="0" algn="l">
              <a:spcBef>
                <a:spcPts val="360"/>
              </a:spcBef>
              <a:spcAft>
                <a:spcPts val="0"/>
              </a:spcAft>
              <a:buNone/>
            </a:pPr>
            <a:r>
              <a:rPr lang="en"/>
              <a:t>Akshata Agine (1002065578)</a:t>
            </a:r>
            <a:endParaRPr/>
          </a:p>
        </p:txBody>
      </p:sp>
      <p:sp>
        <p:nvSpPr>
          <p:cNvPr id="78" name="Google Shape;78;p15"/>
          <p:cNvSpPr txBox="1"/>
          <p:nvPr>
            <p:ph idx="3" type="body"/>
          </p:nvPr>
        </p:nvSpPr>
        <p:spPr>
          <a:xfrm>
            <a:off x="186400" y="4637725"/>
            <a:ext cx="2421300" cy="300600"/>
          </a:xfrm>
          <a:prstGeom prst="rect">
            <a:avLst/>
          </a:prstGeom>
        </p:spPr>
        <p:txBody>
          <a:bodyPr anchorCtr="0" anchor="t" bIns="45700" lIns="91425" spcFirstLastPara="1" rIns="91425" wrap="square" tIns="45700">
            <a:normAutofit lnSpcReduction="10000"/>
          </a:bodyPr>
          <a:lstStyle/>
          <a:p>
            <a:pPr indent="0" lvl="0" marL="0" rtl="0" algn="l">
              <a:spcBef>
                <a:spcPts val="280"/>
              </a:spcBef>
              <a:spcAft>
                <a:spcPts val="0"/>
              </a:spcAft>
              <a:buNone/>
            </a:pPr>
            <a:r>
              <a:rPr lang="en"/>
              <a:t>Professor - Yingying Zhu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nvSpPr>
        <p:spPr>
          <a:xfrm>
            <a:off x="1778925" y="118450"/>
            <a:ext cx="51435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Lemmatization</a:t>
            </a:r>
            <a:endParaRPr b="1" sz="3200">
              <a:solidFill>
                <a:schemeClr val="dk1"/>
              </a:solidFill>
            </a:endParaRPr>
          </a:p>
        </p:txBody>
      </p:sp>
      <p:sp>
        <p:nvSpPr>
          <p:cNvPr id="145" name="Google Shape;145;p24"/>
          <p:cNvSpPr txBox="1"/>
          <p:nvPr/>
        </p:nvSpPr>
        <p:spPr>
          <a:xfrm>
            <a:off x="137150" y="689950"/>
            <a:ext cx="8946600" cy="3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rPr>
              <a:t>Lemmatization is a valuable technique in Twitter Sentiment Analysis, focusing on reducing words to their base or dictionary form.</a:t>
            </a:r>
            <a:endParaRPr sz="1200">
              <a:solidFill>
                <a:schemeClr val="dk1"/>
              </a:solidFill>
            </a:endParaRPr>
          </a:p>
        </p:txBody>
      </p:sp>
      <p:sp>
        <p:nvSpPr>
          <p:cNvPr id="146" name="Google Shape;146;p24"/>
          <p:cNvSpPr txBox="1"/>
          <p:nvPr/>
        </p:nvSpPr>
        <p:spPr>
          <a:xfrm>
            <a:off x="324175" y="1438100"/>
            <a:ext cx="59955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Purpose of Lemmatization: </a:t>
            </a:r>
            <a:endParaRPr b="1" sz="1100">
              <a:solidFill>
                <a:schemeClr val="dk1"/>
              </a:solidFill>
            </a:endParaRPr>
          </a:p>
          <a:p>
            <a:pPr indent="0" lvl="0" marL="0" rtl="0" algn="l">
              <a:spcBef>
                <a:spcPts val="0"/>
              </a:spcBef>
              <a:spcAft>
                <a:spcPts val="0"/>
              </a:spcAft>
              <a:buNone/>
            </a:pPr>
            <a:r>
              <a:rPr lang="en" sz="1000">
                <a:solidFill>
                  <a:schemeClr val="dk1"/>
                </a:solidFill>
              </a:rPr>
              <a:t>Precise Normalization: Lemmatization provides a more precise normalization compared to stemming by considering the context and meaning of words</a:t>
            </a:r>
            <a:r>
              <a:rPr lang="en" sz="1100">
                <a:solidFill>
                  <a:schemeClr val="dk1"/>
                </a:solidFill>
              </a:rPr>
              <a: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Code Implementation:</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pic>
        <p:nvPicPr>
          <p:cNvPr id="147" name="Google Shape;147;p24"/>
          <p:cNvPicPr preferRelativeResize="0"/>
          <p:nvPr/>
        </p:nvPicPr>
        <p:blipFill>
          <a:blip r:embed="rId3">
            <a:alphaModFix/>
          </a:blip>
          <a:stretch>
            <a:fillRect/>
          </a:stretch>
        </p:blipFill>
        <p:spPr>
          <a:xfrm>
            <a:off x="137150" y="2459250"/>
            <a:ext cx="6182601" cy="1025875"/>
          </a:xfrm>
          <a:prstGeom prst="rect">
            <a:avLst/>
          </a:prstGeom>
          <a:noFill/>
          <a:ln>
            <a:noFill/>
          </a:ln>
        </p:spPr>
      </p:pic>
      <p:sp>
        <p:nvSpPr>
          <p:cNvPr id="148" name="Google Shape;148;p24"/>
          <p:cNvSpPr txBox="1"/>
          <p:nvPr/>
        </p:nvSpPr>
        <p:spPr>
          <a:xfrm>
            <a:off x="220275" y="3630575"/>
            <a:ext cx="38550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Handling Contextual Variations:</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Retaining Meaning: Lemmatization considers the context in which words appear, retaining their original meanings.</a:t>
            </a:r>
            <a:endParaRPr sz="10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49" name="Google Shape;149;p24"/>
          <p:cNvSpPr txBox="1"/>
          <p:nvPr/>
        </p:nvSpPr>
        <p:spPr>
          <a:xfrm>
            <a:off x="3877875" y="3544950"/>
            <a:ext cx="4322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 sz="1000">
                <a:solidFill>
                  <a:schemeClr val="dk1"/>
                </a:solidFill>
              </a:rPr>
              <a:t>Example: Lemmatizing "better" results in "good," capturing the intended sentiment more accurately.</a:t>
            </a:r>
            <a:endParaRPr i="1"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150" name="Google Shape;150;p24"/>
          <p:cNvSpPr txBox="1"/>
          <p:nvPr/>
        </p:nvSpPr>
        <p:spPr>
          <a:xfrm>
            <a:off x="4012975" y="4087775"/>
            <a:ext cx="5008500" cy="8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Adaptability to Twitter Language:</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Handling Abbreviations: In the context of Twitter, where abbreviations and informal language are prevalent, lemmatization aids in preserving the intended sentiments of users.</a:t>
            </a:r>
            <a:endParaRPr sz="10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925825" y="3417875"/>
            <a:ext cx="7334400" cy="9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A notable observation from the histogram is the substantial cluster of noise, with a frequency ranging from 10,000 to 17,000 tweets, all having a length of 140 characters. This concentrated grouping may indicate a commonality among these tweets, potentially involving URLs or extra spaces. However, as part of the cleaning process, this noise was effectively removed. The elimination of this chunk contributes to refining the dataset by addressing potential outliers, ensuring a more accurate and meaningful analysis of the underlying sentiment in the remaining cleaned tweets.</a:t>
            </a:r>
            <a:endParaRPr sz="1000">
              <a:solidFill>
                <a:schemeClr val="dk1"/>
              </a:solidFill>
            </a:endParaRPr>
          </a:p>
        </p:txBody>
      </p:sp>
      <p:pic>
        <p:nvPicPr>
          <p:cNvPr id="156" name="Google Shape;156;p25"/>
          <p:cNvPicPr preferRelativeResize="0"/>
          <p:nvPr/>
        </p:nvPicPr>
        <p:blipFill>
          <a:blip r:embed="rId3">
            <a:alphaModFix/>
          </a:blip>
          <a:stretch>
            <a:fillRect/>
          </a:stretch>
        </p:blipFill>
        <p:spPr>
          <a:xfrm>
            <a:off x="1427713" y="251775"/>
            <a:ext cx="6421924" cy="3232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6"/>
          <p:cNvPicPr preferRelativeResize="0"/>
          <p:nvPr/>
        </p:nvPicPr>
        <p:blipFill rotWithShape="1">
          <a:blip r:embed="rId3">
            <a:alphaModFix/>
          </a:blip>
          <a:srcRect b="-2838" l="0" r="0" t="0"/>
          <a:stretch/>
        </p:blipFill>
        <p:spPr>
          <a:xfrm>
            <a:off x="0" y="674375"/>
            <a:ext cx="6354975" cy="3518526"/>
          </a:xfrm>
          <a:prstGeom prst="rect">
            <a:avLst/>
          </a:prstGeom>
          <a:noFill/>
          <a:ln>
            <a:noFill/>
          </a:ln>
        </p:spPr>
      </p:pic>
      <p:sp>
        <p:nvSpPr>
          <p:cNvPr id="162" name="Google Shape;162;p26"/>
          <p:cNvSpPr txBox="1"/>
          <p:nvPr/>
        </p:nvSpPr>
        <p:spPr>
          <a:xfrm>
            <a:off x="344800" y="0"/>
            <a:ext cx="6354900" cy="35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dk1"/>
              </a:solidFill>
            </a:endParaRPr>
          </a:p>
        </p:txBody>
      </p:sp>
      <p:sp>
        <p:nvSpPr>
          <p:cNvPr id="163" name="Google Shape;163;p26"/>
          <p:cNvSpPr txBox="1"/>
          <p:nvPr/>
        </p:nvSpPr>
        <p:spPr>
          <a:xfrm>
            <a:off x="6259825" y="352500"/>
            <a:ext cx="2667000" cy="46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The graph highlights "i" as the most frequently used word, suggesting its prevalence in the dataset. Conversely, words like "that," "me," "im," and "but" appear with lower frequencies, indicating their infrequent usage.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This pattern could be indicative of certain language tendencies. For instance, the prevalence of prepositions such as "for", “in” and "on" in the middle range of the frequency spectrum may suggest a tendency towards neutral sentiments.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The observation that "i" is the most used word implies that self-expression or personal statements might play a significant role in the dataset. </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11700" y="191650"/>
            <a:ext cx="8520600" cy="442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 sz="3000"/>
              <a:t>Testing the data using 3 approaches</a:t>
            </a:r>
            <a:endParaRPr sz="3000"/>
          </a:p>
        </p:txBody>
      </p:sp>
      <p:sp>
        <p:nvSpPr>
          <p:cNvPr id="169" name="Google Shape;169;p27"/>
          <p:cNvSpPr txBox="1"/>
          <p:nvPr>
            <p:ph idx="1" type="subTitle"/>
          </p:nvPr>
        </p:nvSpPr>
        <p:spPr>
          <a:xfrm>
            <a:off x="311700" y="633850"/>
            <a:ext cx="2833500" cy="7926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lang="en" sz="1800"/>
              <a:t>NAIVE BAYES</a:t>
            </a:r>
            <a:endParaRPr sz="1800"/>
          </a:p>
        </p:txBody>
      </p:sp>
      <p:sp>
        <p:nvSpPr>
          <p:cNvPr id="170" name="Google Shape;170;p27"/>
          <p:cNvSpPr txBox="1"/>
          <p:nvPr>
            <p:ph idx="1" type="subTitle"/>
          </p:nvPr>
        </p:nvSpPr>
        <p:spPr>
          <a:xfrm>
            <a:off x="3378750" y="633850"/>
            <a:ext cx="2833500" cy="7926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lang="en" sz="1800"/>
              <a:t>LOGISTIC REGRESSION</a:t>
            </a:r>
            <a:endParaRPr sz="1800"/>
          </a:p>
        </p:txBody>
      </p:sp>
      <p:sp>
        <p:nvSpPr>
          <p:cNvPr id="171" name="Google Shape;171;p27"/>
          <p:cNvSpPr txBox="1"/>
          <p:nvPr>
            <p:ph idx="1" type="subTitle"/>
          </p:nvPr>
        </p:nvSpPr>
        <p:spPr>
          <a:xfrm>
            <a:off x="6102900" y="633850"/>
            <a:ext cx="2833500" cy="7926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lang="en" sz="1800"/>
              <a:t>SUPPORT VECTOR MACHINE</a:t>
            </a:r>
            <a:endParaRPr sz="1800"/>
          </a:p>
        </p:txBody>
      </p:sp>
      <p:sp>
        <p:nvSpPr>
          <p:cNvPr id="172" name="Google Shape;172;p27"/>
          <p:cNvSpPr txBox="1"/>
          <p:nvPr/>
        </p:nvSpPr>
        <p:spPr>
          <a:xfrm>
            <a:off x="506725" y="1146800"/>
            <a:ext cx="2343300" cy="30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Naive Bayes is well-suited for Twitter Sentiment Analysis due to its efficiency with text data, probabilistic framework, assumption of conditional independence, and robustness to noisy data. </a:t>
            </a:r>
            <a:endParaRPr sz="1000">
              <a:solidFill>
                <a:schemeClr val="dk1"/>
              </a:solidFill>
            </a:endParaRPr>
          </a:p>
          <a:p>
            <a:pPr indent="0" lvl="0" marL="0" rtl="0" algn="l">
              <a:spcBef>
                <a:spcPts val="0"/>
              </a:spcBef>
              <a:spcAft>
                <a:spcPts val="0"/>
              </a:spcAft>
              <a:buNone/>
            </a:pPr>
            <a:r>
              <a:rPr lang="en" sz="1000">
                <a:solidFill>
                  <a:schemeClr val="dk1"/>
                </a:solidFill>
              </a:rPr>
              <a:t>Its fast training time, good performance in binary classification, and ability to handle high-dimensional data make it suitable for sentiment analysis on the dynamic and noisy Twitter platform. </a:t>
            </a:r>
            <a:endParaRPr sz="1000">
              <a:solidFill>
                <a:schemeClr val="dk1"/>
              </a:solidFill>
            </a:endParaRPr>
          </a:p>
          <a:p>
            <a:pPr indent="0" lvl="0" marL="0" rtl="0" algn="l">
              <a:spcBef>
                <a:spcPts val="0"/>
              </a:spcBef>
              <a:spcAft>
                <a:spcPts val="0"/>
              </a:spcAft>
              <a:buNone/>
            </a:pPr>
            <a:r>
              <a:rPr lang="en" sz="1000">
                <a:solidFill>
                  <a:schemeClr val="dk1"/>
                </a:solidFill>
              </a:rPr>
              <a:t>The algorithm's interpretability and Laplace smoothing for unseen words further contribute to its effectiveness, providing a solid choice for quick and reliable sentiment predictions in the realm of social media analysis.</a:t>
            </a:r>
            <a:endParaRPr sz="1000">
              <a:solidFill>
                <a:schemeClr val="dk1"/>
              </a:solidFill>
            </a:endParaRPr>
          </a:p>
        </p:txBody>
      </p:sp>
      <p:sp>
        <p:nvSpPr>
          <p:cNvPr id="173" name="Google Shape;173;p27"/>
          <p:cNvSpPr txBox="1"/>
          <p:nvPr/>
        </p:nvSpPr>
        <p:spPr>
          <a:xfrm>
            <a:off x="3476250" y="1280150"/>
            <a:ext cx="2295600" cy="30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Logistic Regression is well-suited for Twitter Sentiment Analysis due to its versatility and simplicity. </a:t>
            </a:r>
            <a:endParaRPr sz="1000">
              <a:solidFill>
                <a:schemeClr val="dk1"/>
              </a:solidFill>
            </a:endParaRPr>
          </a:p>
          <a:p>
            <a:pPr indent="0" lvl="0" marL="0" rtl="0" algn="l">
              <a:spcBef>
                <a:spcPts val="0"/>
              </a:spcBef>
              <a:spcAft>
                <a:spcPts val="0"/>
              </a:spcAft>
              <a:buNone/>
            </a:pPr>
            <a:r>
              <a:rPr lang="en" sz="1000">
                <a:solidFill>
                  <a:schemeClr val="dk1"/>
                </a:solidFill>
              </a:rPr>
              <a:t>It effectively handles binary classification tasks, making it suitable for distinguishing between positive and negative sentiments in tweets. Its ability to model complex relationships and interpretability is valuable for understanding the impact of different features on sentiment prediction. </a:t>
            </a:r>
            <a:endParaRPr sz="1000">
              <a:solidFill>
                <a:schemeClr val="dk1"/>
              </a:solidFill>
            </a:endParaRPr>
          </a:p>
          <a:p>
            <a:pPr indent="0" lvl="0" marL="0" rtl="0" algn="l">
              <a:spcBef>
                <a:spcPts val="0"/>
              </a:spcBef>
              <a:spcAft>
                <a:spcPts val="0"/>
              </a:spcAft>
              <a:buNone/>
            </a:pPr>
            <a:r>
              <a:rPr lang="en" sz="1000">
                <a:solidFill>
                  <a:schemeClr val="dk1"/>
                </a:solidFill>
              </a:rPr>
              <a:t>Logistic Regression is computationally efficient, making it practical for large-scale Twitter datasets. </a:t>
            </a:r>
            <a:endParaRPr sz="1000">
              <a:solidFill>
                <a:schemeClr val="dk1"/>
              </a:solidFill>
            </a:endParaRPr>
          </a:p>
        </p:txBody>
      </p:sp>
      <p:sp>
        <p:nvSpPr>
          <p:cNvPr id="174" name="Google Shape;174;p27"/>
          <p:cNvSpPr txBox="1"/>
          <p:nvPr/>
        </p:nvSpPr>
        <p:spPr>
          <a:xfrm>
            <a:off x="6212250" y="1356350"/>
            <a:ext cx="2295600" cy="30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Support Vector Machine (SVM) is a robust algorithm for Twitter Sentiment Analysis due to its ability to handle high-dimensional data and capture complex relationships within the data. SVM excels in finding optimal decision boundaries, making it effective in separating sentiments in tweets that may have non-linear patterns. </a:t>
            </a:r>
            <a:endParaRPr sz="1000">
              <a:solidFill>
                <a:schemeClr val="dk1"/>
              </a:solidFill>
            </a:endParaRPr>
          </a:p>
          <a:p>
            <a:pPr indent="0" lvl="0" marL="0" rtl="0" algn="l">
              <a:spcBef>
                <a:spcPts val="0"/>
              </a:spcBef>
              <a:spcAft>
                <a:spcPts val="0"/>
              </a:spcAft>
              <a:buNone/>
            </a:pPr>
            <a:r>
              <a:rPr lang="en" sz="1000">
                <a:solidFill>
                  <a:schemeClr val="dk1"/>
                </a:solidFill>
              </a:rPr>
              <a:t>Its versatility in handling both linear and non-linear relationships provides an advantage in the varied and dynamic nature of Twitter language. </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11700" y="0"/>
            <a:ext cx="8520600" cy="689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 sz="3500"/>
              <a:t>Naive Bayes</a:t>
            </a:r>
            <a:endParaRPr sz="3500"/>
          </a:p>
        </p:txBody>
      </p:sp>
      <p:pic>
        <p:nvPicPr>
          <p:cNvPr id="180" name="Google Shape;180;p28"/>
          <p:cNvPicPr preferRelativeResize="0"/>
          <p:nvPr/>
        </p:nvPicPr>
        <p:blipFill>
          <a:blip r:embed="rId3">
            <a:alphaModFix/>
          </a:blip>
          <a:stretch>
            <a:fillRect/>
          </a:stretch>
        </p:blipFill>
        <p:spPr>
          <a:xfrm>
            <a:off x="586750" y="613475"/>
            <a:ext cx="7919848" cy="2266874"/>
          </a:xfrm>
          <a:prstGeom prst="rect">
            <a:avLst/>
          </a:prstGeom>
          <a:noFill/>
          <a:ln>
            <a:noFill/>
          </a:ln>
        </p:spPr>
      </p:pic>
      <p:sp>
        <p:nvSpPr>
          <p:cNvPr id="181" name="Google Shape;181;p28"/>
          <p:cNvSpPr txBox="1"/>
          <p:nvPr/>
        </p:nvSpPr>
        <p:spPr>
          <a:xfrm>
            <a:off x="649600" y="2899400"/>
            <a:ext cx="7857000" cy="10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This code snippet demonstrates the complete process of training a Multinomial Naive Bayes model for sentiment analysis using a specified alpha parameter, performing K-fold cross-validation to assess its generalization performance, and predicting sentiments for the testing data.</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resulting mean accuracy provides insights into how well the model is expected to perform on unseen data. The predictions (y_pred_nb) can be further evaluated against the true sentiments to assess the model's effectiveness in sentiment classification.</a:t>
            </a:r>
            <a:endParaRPr sz="10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ctrTitle"/>
          </p:nvPr>
        </p:nvSpPr>
        <p:spPr>
          <a:xfrm>
            <a:off x="311700" y="0"/>
            <a:ext cx="8520600" cy="640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 sz="3200"/>
              <a:t>Logistic Regression</a:t>
            </a:r>
            <a:endParaRPr sz="3200"/>
          </a:p>
        </p:txBody>
      </p:sp>
      <p:sp>
        <p:nvSpPr>
          <p:cNvPr id="187" name="Google Shape;187;p29"/>
          <p:cNvSpPr txBox="1"/>
          <p:nvPr>
            <p:ph idx="1" type="subTitle"/>
          </p:nvPr>
        </p:nvSpPr>
        <p:spPr>
          <a:xfrm>
            <a:off x="311700" y="3880475"/>
            <a:ext cx="8520600" cy="203400"/>
          </a:xfrm>
          <a:prstGeom prst="rect">
            <a:avLst/>
          </a:prstGeom>
        </p:spPr>
        <p:txBody>
          <a:bodyPr anchorCtr="0" anchor="t" bIns="45700" lIns="91425" spcFirstLastPara="1" rIns="91425" wrap="square" tIns="45700">
            <a:normAutofit fontScale="32500" lnSpcReduction="20000"/>
          </a:bodyPr>
          <a:lstStyle/>
          <a:p>
            <a:pPr indent="0" lvl="0" marL="0" rtl="0" algn="ctr">
              <a:spcBef>
                <a:spcPts val="360"/>
              </a:spcBef>
              <a:spcAft>
                <a:spcPts val="0"/>
              </a:spcAft>
              <a:buNone/>
            </a:pPr>
            <a:r>
              <a:rPr lang="en"/>
              <a:t>Acc - 82</a:t>
            </a:r>
            <a:endParaRPr/>
          </a:p>
        </p:txBody>
      </p:sp>
      <p:pic>
        <p:nvPicPr>
          <p:cNvPr id="188" name="Google Shape;188;p29"/>
          <p:cNvPicPr preferRelativeResize="0"/>
          <p:nvPr/>
        </p:nvPicPr>
        <p:blipFill>
          <a:blip r:embed="rId3">
            <a:alphaModFix/>
          </a:blip>
          <a:stretch>
            <a:fillRect/>
          </a:stretch>
        </p:blipFill>
        <p:spPr>
          <a:xfrm>
            <a:off x="3830950" y="2960500"/>
            <a:ext cx="5398775" cy="1868675"/>
          </a:xfrm>
          <a:prstGeom prst="rect">
            <a:avLst/>
          </a:prstGeom>
          <a:noFill/>
          <a:ln>
            <a:noFill/>
          </a:ln>
        </p:spPr>
      </p:pic>
      <p:pic>
        <p:nvPicPr>
          <p:cNvPr id="189" name="Google Shape;189;p29"/>
          <p:cNvPicPr preferRelativeResize="0"/>
          <p:nvPr/>
        </p:nvPicPr>
        <p:blipFill>
          <a:blip r:embed="rId4">
            <a:alphaModFix/>
          </a:blip>
          <a:stretch>
            <a:fillRect/>
          </a:stretch>
        </p:blipFill>
        <p:spPr>
          <a:xfrm>
            <a:off x="190500" y="640200"/>
            <a:ext cx="6297923" cy="2173475"/>
          </a:xfrm>
          <a:prstGeom prst="rect">
            <a:avLst/>
          </a:prstGeom>
          <a:noFill/>
          <a:ln>
            <a:noFill/>
          </a:ln>
        </p:spPr>
      </p:pic>
      <p:sp>
        <p:nvSpPr>
          <p:cNvPr id="190" name="Google Shape;190;p29"/>
          <p:cNvSpPr txBox="1"/>
          <p:nvPr/>
        </p:nvSpPr>
        <p:spPr>
          <a:xfrm>
            <a:off x="6621775" y="499100"/>
            <a:ext cx="2476500" cy="23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With 138,107 true negatives (TN) and 117,047 true positives (TP), the model demonstrates proficiency in correctly classifying both negative and positive sentiments. However, 22,049 false positives (FP) and 42,797 false negatives (FN) indicate a moderate level of misclassifications.</a:t>
            </a:r>
            <a:endParaRPr sz="1200">
              <a:solidFill>
                <a:schemeClr val="dk1"/>
              </a:solidFill>
            </a:endParaRPr>
          </a:p>
        </p:txBody>
      </p:sp>
      <p:sp>
        <p:nvSpPr>
          <p:cNvPr id="191" name="Google Shape;191;p29"/>
          <p:cNvSpPr txBox="1"/>
          <p:nvPr/>
        </p:nvSpPr>
        <p:spPr>
          <a:xfrm>
            <a:off x="78100" y="2960500"/>
            <a:ext cx="3753000" cy="13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The Logistic Regression model's performance on the training set reveals a similarly balanced outcome. The confusion matrix shows 133,979 TN and 129,908 TP, indicating strong accuracy in predicting both negative and positive sentiments.</a:t>
            </a:r>
            <a:endParaRPr sz="900">
              <a:solidFill>
                <a:schemeClr val="dk1"/>
              </a:solidFill>
            </a:endParaRPr>
          </a:p>
          <a:p>
            <a:pPr indent="0" lvl="0" marL="0" rtl="0" algn="l">
              <a:spcBef>
                <a:spcPts val="0"/>
              </a:spcBef>
              <a:spcAft>
                <a:spcPts val="0"/>
              </a:spcAft>
              <a:buNone/>
            </a:pPr>
            <a:r>
              <a:rPr lang="en" sz="900">
                <a:solidFill>
                  <a:schemeClr val="dk1"/>
                </a:solidFill>
              </a:rPr>
              <a:t>The initial accuracy of 82.18% improves slightly to 82.46% after training, affirming the model's robustness and its ability to maintain consistent performance on both training and testing datasets.</a:t>
            </a:r>
            <a:endParaRPr sz="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ctrTitle"/>
          </p:nvPr>
        </p:nvSpPr>
        <p:spPr>
          <a:xfrm>
            <a:off x="311700" y="103925"/>
            <a:ext cx="8520600" cy="53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lang="en" sz="3200"/>
              <a:t>Support Vector Machine</a:t>
            </a:r>
            <a:endParaRPr sz="3200"/>
          </a:p>
        </p:txBody>
      </p:sp>
      <p:pic>
        <p:nvPicPr>
          <p:cNvPr id="197" name="Google Shape;197;p30"/>
          <p:cNvPicPr preferRelativeResize="0"/>
          <p:nvPr/>
        </p:nvPicPr>
        <p:blipFill>
          <a:blip r:embed="rId3">
            <a:alphaModFix/>
          </a:blip>
          <a:stretch>
            <a:fillRect/>
          </a:stretch>
        </p:blipFill>
        <p:spPr>
          <a:xfrm>
            <a:off x="184863" y="727875"/>
            <a:ext cx="6429625" cy="3034575"/>
          </a:xfrm>
          <a:prstGeom prst="rect">
            <a:avLst/>
          </a:prstGeom>
          <a:noFill/>
          <a:ln>
            <a:noFill/>
          </a:ln>
        </p:spPr>
      </p:pic>
      <p:sp>
        <p:nvSpPr>
          <p:cNvPr id="198" name="Google Shape;198;p30"/>
          <p:cNvSpPr txBox="1"/>
          <p:nvPr/>
        </p:nvSpPr>
        <p:spPr>
          <a:xfrm>
            <a:off x="6726550" y="800175"/>
            <a:ext cx="2232600" cy="3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Support Vector Machine (SVM) model initially exhibited an accuracy of 82.36% on the testing set.</a:t>
            </a:r>
            <a:endParaRPr sz="1000">
              <a:solidFill>
                <a:schemeClr val="dk1"/>
              </a:solidFill>
            </a:endParaRPr>
          </a:p>
          <a:p>
            <a:pPr indent="0" lvl="0" marL="0" rtl="0" algn="l">
              <a:spcBef>
                <a:spcPts val="0"/>
              </a:spcBef>
              <a:spcAft>
                <a:spcPts val="0"/>
              </a:spcAft>
              <a:buNone/>
            </a:pPr>
            <a:r>
              <a:rPr lang="en" sz="1000">
                <a:solidFill>
                  <a:schemeClr val="dk1"/>
                </a:solidFill>
              </a:rPr>
              <a:t> Following training, the model's accuracy experienced a notable increase to 82.58%, indicating an improvement in predictive capabilities. </a:t>
            </a:r>
            <a:endParaRPr sz="1000">
              <a:solidFill>
                <a:schemeClr val="dk1"/>
              </a:solidFill>
            </a:endParaRPr>
          </a:p>
          <a:p>
            <a:pPr indent="0" lvl="0" marL="0" rtl="0" algn="l">
              <a:spcBef>
                <a:spcPts val="0"/>
              </a:spcBef>
              <a:spcAft>
                <a:spcPts val="0"/>
              </a:spcAft>
              <a:buNone/>
            </a:pPr>
            <a:r>
              <a:rPr lang="en" sz="1000">
                <a:solidFill>
                  <a:schemeClr val="dk1"/>
                </a:solidFill>
              </a:rPr>
              <a:t>The 10-fold cross-validation results, represented by the confusion matrix, reveal a robust performance with 134,058 true negatives (TN) and 130,216 true positives (TP). </a:t>
            </a:r>
            <a:endParaRPr sz="1000">
              <a:solidFill>
                <a:schemeClr val="dk1"/>
              </a:solidFill>
            </a:endParaRPr>
          </a:p>
          <a:p>
            <a:pPr indent="0" lvl="0" marL="0" rtl="0" algn="l">
              <a:spcBef>
                <a:spcPts val="0"/>
              </a:spcBef>
              <a:spcAft>
                <a:spcPts val="0"/>
              </a:spcAft>
              <a:buNone/>
            </a:pPr>
            <a:r>
              <a:rPr lang="en" sz="1000">
                <a:solidFill>
                  <a:schemeClr val="dk1"/>
                </a:solidFill>
              </a:rPr>
              <a:t>The model demonstrated proficiency in correctly classifying both negative and positive sentiments, while 26,098 false positives (FP) and 29,628 false negatives (FN) indicate a moderate level of misclassifications.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199" name="Google Shape;199;p30"/>
          <p:cNvSpPr txBox="1"/>
          <p:nvPr/>
        </p:nvSpPr>
        <p:spPr>
          <a:xfrm>
            <a:off x="373375" y="3762450"/>
            <a:ext cx="49245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The cross-validation process reinforces the model's stability and consistency across diverse subsets of the training data, affirming its reliability in handling the nuances of Twitter sentiment analysis.</a:t>
            </a:r>
            <a:endParaRPr sz="10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ctrTitle"/>
          </p:nvPr>
        </p:nvSpPr>
        <p:spPr>
          <a:xfrm>
            <a:off x="204325" y="386075"/>
            <a:ext cx="8291400" cy="392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lang="en" sz="3200"/>
              <a:t>Future Work</a:t>
            </a:r>
            <a:endParaRPr sz="3200"/>
          </a:p>
        </p:txBody>
      </p:sp>
      <p:sp>
        <p:nvSpPr>
          <p:cNvPr id="205" name="Google Shape;205;p31"/>
          <p:cNvSpPr txBox="1"/>
          <p:nvPr/>
        </p:nvSpPr>
        <p:spPr>
          <a:xfrm>
            <a:off x="906775" y="1181100"/>
            <a:ext cx="7343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Including pictures and emojis in Twitter Sentiment Analysis makes it better at understanding how people feel. When we look at the actual images people share, the analysis can pick up on the extra emotions and details that text might miss. Emojis, those little smiley faces and symbols, also give a quick way for people to show how they're feeling. By considering both text and visuals, sentiment analysis can be more tuned in to the different ways people express their emotions online. It's like getting the full picture of what people mean, and it helps make sentiment analysis more accurate and aware of different cultures on social media. It can be done by employing CNN. This mix of words, images, and emojis is a promising way to really get what people are saying and feeling in the ever-changing world of social media.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ctrTitle"/>
          </p:nvPr>
        </p:nvSpPr>
        <p:spPr>
          <a:xfrm>
            <a:off x="311700" y="0"/>
            <a:ext cx="8520600" cy="499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000"/>
              <a:t>References</a:t>
            </a:r>
            <a:endParaRPr sz="3000"/>
          </a:p>
        </p:txBody>
      </p:sp>
      <p:sp>
        <p:nvSpPr>
          <p:cNvPr id="211" name="Google Shape;211;p32">
            <a:hlinkClick r:id="rId4"/>
          </p:cNvPr>
          <p:cNvSpPr txBox="1"/>
          <p:nvPr/>
        </p:nvSpPr>
        <p:spPr>
          <a:xfrm>
            <a:off x="249550" y="594350"/>
            <a:ext cx="8582700" cy="3410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u="sng">
                <a:solidFill>
                  <a:schemeClr val="hlink"/>
                </a:solidFill>
                <a:hlinkClick r:id="rId5"/>
              </a:rPr>
              <a:t>https://ieeexplore.ieee.org/document/8609670/citations#citations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SzPts val="1200"/>
              <a:buChar char="●"/>
            </a:pPr>
            <a:r>
              <a:rPr lang="en" sz="1200" u="sng">
                <a:solidFill>
                  <a:schemeClr val="hlink"/>
                </a:solidFill>
                <a:hlinkClick r:id="rId6"/>
              </a:rPr>
              <a:t>https://www.ncbi.nlm.nih.gov/pmc/articles/PMC9554374/</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SzPts val="1200"/>
              <a:buChar char="●"/>
            </a:pPr>
            <a:r>
              <a:rPr lang="en" sz="1200" u="sng">
                <a:solidFill>
                  <a:schemeClr val="hlink"/>
                </a:solidFill>
                <a:hlinkClick r:id="rId7"/>
              </a:rPr>
              <a:t>https://www.researchgate.net/profile/Shabib-Aftab-2/publication/321084834_Sentiment_Analysis_of_Tweets_using_SVM/links/5a1497b90f7e9b925cd514b0/Sentiment-Analysis-of-Tweets-using-SVM.pdf</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u="sng">
                <a:solidFill>
                  <a:schemeClr val="hlink"/>
                </a:solidFill>
                <a:hlinkClick r:id="rId8"/>
              </a:rPr>
              <a:t>https://www.kaggle.com/datasets/kazanova/sentiment140</a:t>
            </a:r>
            <a:endParaRPr sz="1200">
              <a:solidFill>
                <a:schemeClr val="dk1"/>
              </a:solidFill>
            </a:endParaRPr>
          </a:p>
          <a:p>
            <a:pPr indent="-304800" lvl="0" marL="457200" rtl="0" algn="l">
              <a:spcBef>
                <a:spcPts val="0"/>
              </a:spcBef>
              <a:spcAft>
                <a:spcPts val="0"/>
              </a:spcAft>
              <a:buClr>
                <a:schemeClr val="dk1"/>
              </a:buClr>
              <a:buSzPts val="1200"/>
              <a:buChar char="●"/>
            </a:pPr>
            <a:r>
              <a:rPr lang="en" sz="1200" u="sng">
                <a:solidFill>
                  <a:schemeClr val="hlink"/>
                </a:solidFill>
                <a:hlinkClick r:id="rId9"/>
              </a:rPr>
              <a:t>https://www.researchgate.net/publication/328935798_Twitter_Sentiment_Analysis_Using_Support_Vector_Machine_and_K-NN_Classifiers#:~:text=Twitter%20Sentiment%20Analysis%20Using%20Support,DigTech%20ASEAN%20Figures%20Discover%20the</a:t>
            </a:r>
            <a:endParaRPr sz="1200">
              <a:solidFill>
                <a:schemeClr val="dk1"/>
              </a:solidFill>
            </a:endParaRPr>
          </a:p>
          <a:p>
            <a:pPr indent="-304800" lvl="0" marL="457200" rtl="0" algn="l">
              <a:spcBef>
                <a:spcPts val="0"/>
              </a:spcBef>
              <a:spcAft>
                <a:spcPts val="0"/>
              </a:spcAft>
              <a:buClr>
                <a:schemeClr val="dk1"/>
              </a:buClr>
              <a:buSzPts val="1200"/>
              <a:buChar char="●"/>
            </a:pPr>
            <a:r>
              <a:rPr lang="en" sz="1200" u="sng">
                <a:solidFill>
                  <a:schemeClr val="hlink"/>
                </a:solidFill>
                <a:hlinkClick r:id="rId10"/>
              </a:rPr>
              <a:t>https://www.researchgate.net/publication/376120096_The_performance_of_Naive_Bayes_support_vector_machine_and_logistic_regression_on_Indonesia_immigration_sentiment_analysis#:~:text=In%20this%20paper%2C%20we%20have,NB%29%2C%20support%20vector</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ctrTitle"/>
          </p:nvPr>
        </p:nvSpPr>
        <p:spPr>
          <a:xfrm>
            <a:off x="311700" y="153675"/>
            <a:ext cx="8520600" cy="629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 sz="3200"/>
              <a:t>Introduction</a:t>
            </a:r>
            <a:endParaRPr sz="3200"/>
          </a:p>
        </p:txBody>
      </p:sp>
      <p:sp>
        <p:nvSpPr>
          <p:cNvPr id="84" name="Google Shape;84;p16"/>
          <p:cNvSpPr txBox="1"/>
          <p:nvPr>
            <p:ph idx="1" type="subTitle"/>
          </p:nvPr>
        </p:nvSpPr>
        <p:spPr>
          <a:xfrm>
            <a:off x="311700" y="836625"/>
            <a:ext cx="8520600" cy="33294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80000"/>
              </a:lnSpc>
              <a:spcBef>
                <a:spcPts val="360"/>
              </a:spcBef>
              <a:spcAft>
                <a:spcPts val="0"/>
              </a:spcAft>
              <a:buSzPts val="688"/>
              <a:buNone/>
            </a:pPr>
            <a:r>
              <a:t/>
            </a:r>
            <a:endParaRPr sz="1350"/>
          </a:p>
        </p:txBody>
      </p:sp>
      <p:pic>
        <p:nvPicPr>
          <p:cNvPr id="85" name="Google Shape;85;p16"/>
          <p:cNvPicPr preferRelativeResize="0"/>
          <p:nvPr/>
        </p:nvPicPr>
        <p:blipFill>
          <a:blip r:embed="rId3">
            <a:alphaModFix/>
          </a:blip>
          <a:stretch>
            <a:fillRect/>
          </a:stretch>
        </p:blipFill>
        <p:spPr>
          <a:xfrm>
            <a:off x="311700" y="2832125"/>
            <a:ext cx="8520599" cy="1127775"/>
          </a:xfrm>
          <a:prstGeom prst="rect">
            <a:avLst/>
          </a:prstGeom>
          <a:noFill/>
          <a:ln>
            <a:noFill/>
          </a:ln>
        </p:spPr>
      </p:pic>
      <p:pic>
        <p:nvPicPr>
          <p:cNvPr id="86" name="Google Shape;86;p16"/>
          <p:cNvPicPr preferRelativeResize="0"/>
          <p:nvPr/>
        </p:nvPicPr>
        <p:blipFill rotWithShape="1">
          <a:blip r:embed="rId4">
            <a:alphaModFix/>
          </a:blip>
          <a:srcRect b="3935" l="7191" r="7191" t="4956"/>
          <a:stretch/>
        </p:blipFill>
        <p:spPr>
          <a:xfrm>
            <a:off x="5332625" y="1188725"/>
            <a:ext cx="2722424" cy="1819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791775" y="56125"/>
            <a:ext cx="6774900" cy="550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lang="en" sz="3200"/>
              <a:t>Twitter </a:t>
            </a:r>
            <a:r>
              <a:rPr lang="en" sz="3200"/>
              <a:t>Sentiment Analysis</a:t>
            </a:r>
            <a:endParaRPr sz="3200"/>
          </a:p>
        </p:txBody>
      </p:sp>
      <p:sp>
        <p:nvSpPr>
          <p:cNvPr id="92" name="Google Shape;92;p17"/>
          <p:cNvSpPr txBox="1"/>
          <p:nvPr/>
        </p:nvSpPr>
        <p:spPr>
          <a:xfrm>
            <a:off x="85200" y="658775"/>
            <a:ext cx="20262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Definition </a:t>
            </a:r>
            <a:endParaRPr b="1" sz="1700">
              <a:solidFill>
                <a:schemeClr val="dk1"/>
              </a:solidFill>
            </a:endParaRPr>
          </a:p>
        </p:txBody>
      </p:sp>
      <p:sp>
        <p:nvSpPr>
          <p:cNvPr id="93" name="Google Shape;93;p17"/>
          <p:cNvSpPr txBox="1"/>
          <p:nvPr/>
        </p:nvSpPr>
        <p:spPr>
          <a:xfrm>
            <a:off x="0" y="2213950"/>
            <a:ext cx="22548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Importance</a:t>
            </a:r>
            <a:endParaRPr b="1" sz="1700">
              <a:solidFill>
                <a:schemeClr val="dk1"/>
              </a:solidFill>
            </a:endParaRPr>
          </a:p>
        </p:txBody>
      </p:sp>
      <p:sp>
        <p:nvSpPr>
          <p:cNvPr id="94" name="Google Shape;94;p17"/>
          <p:cNvSpPr txBox="1"/>
          <p:nvPr/>
        </p:nvSpPr>
        <p:spPr>
          <a:xfrm>
            <a:off x="85200" y="1012075"/>
            <a:ext cx="4634400" cy="1201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rPr>
              <a:t>Twitter Sentiment Analysis involves the use of natural language processing, machine learning, and statistical techniques to evaluate and determine the sentiment expressed in tweets. The primary goal is to understand whether a tweet conveys a positive, negative, or neutral sentiment.</a:t>
            </a:r>
            <a:endParaRPr sz="12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95" name="Google Shape;95;p17"/>
          <p:cNvPicPr preferRelativeResize="0"/>
          <p:nvPr/>
        </p:nvPicPr>
        <p:blipFill rotWithShape="1">
          <a:blip r:embed="rId3">
            <a:alphaModFix/>
          </a:blip>
          <a:srcRect b="31461" l="1190" r="-1190" t="19102"/>
          <a:stretch/>
        </p:blipFill>
        <p:spPr>
          <a:xfrm>
            <a:off x="5371425" y="2124575"/>
            <a:ext cx="3522525" cy="1201800"/>
          </a:xfrm>
          <a:prstGeom prst="rect">
            <a:avLst/>
          </a:prstGeom>
          <a:noFill/>
          <a:ln>
            <a:noFill/>
          </a:ln>
        </p:spPr>
      </p:pic>
      <p:sp>
        <p:nvSpPr>
          <p:cNvPr id="96" name="Google Shape;96;p17"/>
          <p:cNvSpPr txBox="1"/>
          <p:nvPr/>
        </p:nvSpPr>
        <p:spPr>
          <a:xfrm>
            <a:off x="-112200" y="2695400"/>
            <a:ext cx="2909400" cy="1485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Understanding Public Opinion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Brand Monitoring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Customer Feedback Analysis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Crisis Management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Risk Management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311700" y="97675"/>
            <a:ext cx="8520600" cy="582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lang="en" sz="3200"/>
              <a:t>Challenges</a:t>
            </a:r>
            <a:endParaRPr sz="3200"/>
          </a:p>
        </p:txBody>
      </p:sp>
      <p:sp>
        <p:nvSpPr>
          <p:cNvPr id="102" name="Google Shape;102;p18"/>
          <p:cNvSpPr txBox="1"/>
          <p:nvPr>
            <p:ph idx="1" type="subTitle"/>
          </p:nvPr>
        </p:nvSpPr>
        <p:spPr>
          <a:xfrm>
            <a:off x="252000" y="1240625"/>
            <a:ext cx="8892000" cy="31617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 sz="1200"/>
              <a:t>Overcoming challenges in our project involved:</a:t>
            </a:r>
            <a:endParaRPr b="1" sz="1200"/>
          </a:p>
          <a:p>
            <a:pPr indent="-304800" lvl="0" marL="457200" rtl="0" algn="l">
              <a:lnSpc>
                <a:spcPct val="115000"/>
              </a:lnSpc>
              <a:spcBef>
                <a:spcPts val="1200"/>
              </a:spcBef>
              <a:spcAft>
                <a:spcPts val="0"/>
              </a:spcAft>
              <a:buSzPts val="1200"/>
              <a:buFont typeface="Helvetica Neue"/>
              <a:buChar char="●"/>
            </a:pPr>
            <a:r>
              <a:rPr b="1" lang="en" sz="1200"/>
              <a:t>Data Quality</a:t>
            </a:r>
            <a:r>
              <a:rPr lang="en" sz="1200"/>
              <a:t>: Navigating the complexity of preprocessing noisy social media text, including slang and irregular formats.</a:t>
            </a:r>
            <a:endParaRPr sz="1200"/>
          </a:p>
          <a:p>
            <a:pPr indent="-304800" lvl="0" marL="457200" rtl="0" algn="l">
              <a:lnSpc>
                <a:spcPct val="115000"/>
              </a:lnSpc>
              <a:spcBef>
                <a:spcPts val="0"/>
              </a:spcBef>
              <a:spcAft>
                <a:spcPts val="0"/>
              </a:spcAft>
              <a:buSzPts val="1200"/>
              <a:buFont typeface="Helvetica Neue"/>
              <a:buChar char="●"/>
            </a:pPr>
            <a:r>
              <a:rPr b="1" lang="en" sz="1200"/>
              <a:t>Feature Selection</a:t>
            </a:r>
            <a:r>
              <a:rPr lang="en" sz="1200"/>
              <a:t>: Fine-tuning Tf-idf vectorization for optimal text data representation.</a:t>
            </a:r>
            <a:endParaRPr sz="1200"/>
          </a:p>
          <a:p>
            <a:pPr indent="-304800" lvl="0" marL="457200" rtl="0" algn="l">
              <a:lnSpc>
                <a:spcPct val="115000"/>
              </a:lnSpc>
              <a:spcBef>
                <a:spcPts val="0"/>
              </a:spcBef>
              <a:spcAft>
                <a:spcPts val="0"/>
              </a:spcAft>
              <a:buSzPts val="1200"/>
              <a:buFont typeface="Helvetica Neue"/>
              <a:buChar char="●"/>
            </a:pPr>
            <a:r>
              <a:rPr b="1" lang="en" sz="1200"/>
              <a:t>Model Tuning</a:t>
            </a:r>
            <a:r>
              <a:rPr lang="en" sz="1200"/>
              <a:t>: Carefully adjusting SVM parameters and implementing 10-fold cross-validation to prevent overfitting.</a:t>
            </a:r>
            <a:endParaRPr sz="1200"/>
          </a:p>
          <a:p>
            <a:pPr indent="-304800" lvl="0" marL="457200" rtl="0" algn="l">
              <a:lnSpc>
                <a:spcPct val="115000"/>
              </a:lnSpc>
              <a:spcBef>
                <a:spcPts val="0"/>
              </a:spcBef>
              <a:spcAft>
                <a:spcPts val="0"/>
              </a:spcAft>
              <a:buSzPts val="1200"/>
              <a:buFont typeface="Helvetica Neue"/>
              <a:buChar char="●"/>
            </a:pPr>
            <a:r>
              <a:rPr b="1" lang="en" sz="1200"/>
              <a:t>Imbalanced Data</a:t>
            </a:r>
            <a:r>
              <a:rPr lang="en" sz="1200"/>
              <a:t>: Addressing sentiment class imbalances in training datasets.</a:t>
            </a:r>
            <a:endParaRPr sz="1200"/>
          </a:p>
          <a:p>
            <a:pPr indent="-304800" lvl="0" marL="457200" rtl="0" algn="l">
              <a:lnSpc>
                <a:spcPct val="115000"/>
              </a:lnSpc>
              <a:spcBef>
                <a:spcPts val="0"/>
              </a:spcBef>
              <a:spcAft>
                <a:spcPts val="0"/>
              </a:spcAft>
              <a:buSzPts val="1200"/>
              <a:buFont typeface="Helvetica Neue"/>
              <a:buChar char="●"/>
            </a:pPr>
            <a:r>
              <a:rPr b="1" lang="en" sz="1200"/>
              <a:t>Result Interpretation</a:t>
            </a:r>
            <a:r>
              <a:rPr lang="en" sz="1200"/>
              <a:t>: Accurately interpreting metrics like precision, recall, and F-measure for meaningful insights.</a:t>
            </a:r>
            <a:endParaRPr sz="1200"/>
          </a:p>
          <a:p>
            <a:pPr indent="-304800" lvl="0" marL="457200" rtl="0" algn="l">
              <a:lnSpc>
                <a:spcPct val="115000"/>
              </a:lnSpc>
              <a:spcBef>
                <a:spcPts val="0"/>
              </a:spcBef>
              <a:spcAft>
                <a:spcPts val="0"/>
              </a:spcAft>
              <a:buSzPts val="1200"/>
              <a:buFont typeface="Helvetica Neue"/>
              <a:buChar char="●"/>
            </a:pPr>
            <a:r>
              <a:rPr b="1" lang="en" sz="1200"/>
              <a:t>Comparative Analysis</a:t>
            </a:r>
            <a:r>
              <a:rPr lang="en" sz="1200"/>
              <a:t>: Assessing SVM's performance across varied datasets and benchmarks.</a:t>
            </a:r>
            <a:endParaRPr sz="1200"/>
          </a:p>
          <a:p>
            <a:pPr indent="-304800" lvl="0" marL="457200" rtl="0" algn="l">
              <a:lnSpc>
                <a:spcPct val="115000"/>
              </a:lnSpc>
              <a:spcBef>
                <a:spcPts val="0"/>
              </a:spcBef>
              <a:spcAft>
                <a:spcPts val="0"/>
              </a:spcAft>
              <a:buSzPts val="1200"/>
              <a:buFont typeface="Helvetica Neue"/>
              <a:buChar char="●"/>
            </a:pPr>
            <a:r>
              <a:rPr b="1" lang="en" sz="1200"/>
              <a:t>Computational Resources</a:t>
            </a:r>
            <a:r>
              <a:rPr lang="en" sz="1200"/>
              <a:t>: Efficiently managing large datasets and the intensive computational requirements of machine learning models.</a:t>
            </a:r>
            <a:endParaRPr sz="1200"/>
          </a:p>
          <a:p>
            <a:pPr indent="0" lvl="0" marL="457200" rtl="0" algn="l">
              <a:lnSpc>
                <a:spcPct val="115000"/>
              </a:lnSpc>
              <a:spcBef>
                <a:spcPts val="1200"/>
              </a:spcBef>
              <a:spcAft>
                <a:spcPts val="0"/>
              </a:spcAft>
              <a:buNone/>
            </a:pPr>
            <a:r>
              <a:t/>
            </a:r>
            <a:endParaRPr sz="1100"/>
          </a:p>
          <a:p>
            <a:pPr indent="0" lvl="0" marL="0" rtl="0" algn="ctr">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57200" y="-95925"/>
            <a:ext cx="8229600" cy="741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Previous Work</a:t>
            </a:r>
            <a:endParaRPr/>
          </a:p>
        </p:txBody>
      </p:sp>
      <p:sp>
        <p:nvSpPr>
          <p:cNvPr id="108" name="Google Shape;108;p19"/>
          <p:cNvSpPr txBox="1"/>
          <p:nvPr>
            <p:ph idx="1" type="body"/>
          </p:nvPr>
        </p:nvSpPr>
        <p:spPr>
          <a:xfrm>
            <a:off x="47500" y="982100"/>
            <a:ext cx="8639400" cy="31818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Clr>
                <a:schemeClr val="dk1"/>
              </a:buClr>
              <a:buSzPts val="1100"/>
              <a:buFont typeface="Arial"/>
              <a:buNone/>
            </a:pPr>
            <a:r>
              <a:t/>
            </a:r>
            <a:endParaRPr sz="1200">
              <a:highlight>
                <a:srgbClr val="34354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highlight>
                  <a:schemeClr val="lt1"/>
                </a:highlight>
                <a:latin typeface="Roboto"/>
                <a:ea typeface="Roboto"/>
                <a:cs typeface="Roboto"/>
                <a:sym typeface="Roboto"/>
              </a:rPr>
              <a:t>In the domain of Twitter sentiment analysis, two studies demonstrated the effectiveness of machine learning algorithms. The first study utilized SVM and K-NN classifiers and found that SVM had better performance, with an accuracy of 74.46% and a recall rate of 70.80%. The second study explored the application of Naive Bayes, SVM, and Logistic Regression on an Indonesian Twitter dataset. It highlighted that each algorithm had its strengths, with an overall accuracy of 75% and an F1-score of 77%, suggesting a good balance of precision and recall across the methods used. These findings contribute valuable insights into the field of sentiment analysis, particularly in terms of algorithm efficiency and accuracy in different cultural and linguistic contexts.</a:t>
            </a:r>
            <a:endParaRPr sz="1200">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spcBef>
                <a:spcPts val="32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57200" y="-1"/>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Previous Work</a:t>
            </a:r>
            <a:endParaRPr/>
          </a:p>
        </p:txBody>
      </p:sp>
      <p:sp>
        <p:nvSpPr>
          <p:cNvPr id="114" name="Google Shape;114;p20"/>
          <p:cNvSpPr txBox="1"/>
          <p:nvPr/>
        </p:nvSpPr>
        <p:spPr>
          <a:xfrm>
            <a:off x="-552875" y="3922850"/>
            <a:ext cx="40500" cy="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pic>
        <p:nvPicPr>
          <p:cNvPr id="115" name="Google Shape;115;p20"/>
          <p:cNvPicPr preferRelativeResize="0"/>
          <p:nvPr/>
        </p:nvPicPr>
        <p:blipFill rotWithShape="1">
          <a:blip r:embed="rId3">
            <a:alphaModFix/>
          </a:blip>
          <a:srcRect b="0" l="0" r="0" t="2714"/>
          <a:stretch/>
        </p:blipFill>
        <p:spPr>
          <a:xfrm>
            <a:off x="645975" y="857400"/>
            <a:ext cx="7962900" cy="342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ctrTitle"/>
          </p:nvPr>
        </p:nvSpPr>
        <p:spPr>
          <a:xfrm>
            <a:off x="311700" y="97675"/>
            <a:ext cx="8520600" cy="571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lang="en" sz="3280"/>
              <a:t>Dataset</a:t>
            </a:r>
            <a:endParaRPr sz="3280"/>
          </a:p>
        </p:txBody>
      </p:sp>
      <p:sp>
        <p:nvSpPr>
          <p:cNvPr id="121" name="Google Shape;121;p21"/>
          <p:cNvSpPr txBox="1"/>
          <p:nvPr/>
        </p:nvSpPr>
        <p:spPr>
          <a:xfrm>
            <a:off x="201925" y="554875"/>
            <a:ext cx="45531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Overview</a:t>
            </a:r>
            <a:endParaRPr b="1" sz="1100">
              <a:solidFill>
                <a:schemeClr val="dk1"/>
              </a:solidFill>
            </a:endParaRPr>
          </a:p>
          <a:p>
            <a:pPr indent="0" lvl="0" marL="0" rtl="0" algn="l">
              <a:spcBef>
                <a:spcPts val="0"/>
              </a:spcBef>
              <a:spcAft>
                <a:spcPts val="0"/>
              </a:spcAft>
              <a:buNone/>
            </a:pPr>
            <a:r>
              <a:rPr lang="en" sz="1000">
                <a:solidFill>
                  <a:schemeClr val="dk1"/>
                </a:solidFill>
              </a:rPr>
              <a:t>The dataset comprises 1.6 million tweets annotated for sentiment analysis.</a:t>
            </a:r>
            <a:endParaRPr sz="1000">
              <a:solidFill>
                <a:schemeClr val="dk1"/>
              </a:solidFill>
            </a:endParaRPr>
          </a:p>
          <a:p>
            <a:pPr indent="0" lvl="0" marL="0" rtl="0" algn="l">
              <a:spcBef>
                <a:spcPts val="0"/>
              </a:spcBef>
              <a:spcAft>
                <a:spcPts val="0"/>
              </a:spcAft>
              <a:buNone/>
            </a:pPr>
            <a:r>
              <a:rPr lang="en" sz="1000">
                <a:solidFill>
                  <a:schemeClr val="dk1"/>
                </a:solidFill>
              </a:rPr>
              <a:t>It includes three sentiment labels: 0 (negative), 2 (neutral), and 4 (positive).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en" sz="1100">
                <a:solidFill>
                  <a:schemeClr val="dk1"/>
                </a:solidFill>
              </a:rPr>
              <a:t>Dataset Details</a:t>
            </a:r>
            <a:endParaRPr sz="1200">
              <a:solidFill>
                <a:schemeClr val="dk1"/>
              </a:solidFill>
            </a:endParaRPr>
          </a:p>
          <a:p>
            <a:pPr indent="0" lvl="0" marL="0" rtl="0" algn="l">
              <a:spcBef>
                <a:spcPts val="0"/>
              </a:spcBef>
              <a:spcAft>
                <a:spcPts val="0"/>
              </a:spcAft>
              <a:buNone/>
            </a:pPr>
            <a:r>
              <a:rPr lang="en" sz="1000">
                <a:solidFill>
                  <a:schemeClr val="dk1"/>
                </a:solidFill>
              </a:rPr>
              <a:t>target: Polarity of the tweet (0 = negative, 2 = neutral, 4 = positive).</a:t>
            </a:r>
            <a:endParaRPr sz="1000">
              <a:solidFill>
                <a:schemeClr val="dk1"/>
              </a:solidFill>
            </a:endParaRPr>
          </a:p>
          <a:p>
            <a:pPr indent="0" lvl="0" marL="0" rtl="0" algn="l">
              <a:spcBef>
                <a:spcPts val="0"/>
              </a:spcBef>
              <a:spcAft>
                <a:spcPts val="0"/>
              </a:spcAft>
              <a:buNone/>
            </a:pPr>
            <a:r>
              <a:rPr lang="en" sz="1000">
                <a:solidFill>
                  <a:schemeClr val="dk1"/>
                </a:solidFill>
              </a:rPr>
              <a:t>ids: Unique identifier for each tweet (e.g., 2087).</a:t>
            </a:r>
            <a:endParaRPr sz="1000">
              <a:solidFill>
                <a:schemeClr val="dk1"/>
              </a:solidFill>
            </a:endParaRPr>
          </a:p>
          <a:p>
            <a:pPr indent="0" lvl="0" marL="0" rtl="0" algn="l">
              <a:spcBef>
                <a:spcPts val="0"/>
              </a:spcBef>
              <a:spcAft>
                <a:spcPts val="0"/>
              </a:spcAft>
              <a:buNone/>
            </a:pPr>
            <a:r>
              <a:rPr lang="en" sz="1000">
                <a:solidFill>
                  <a:schemeClr val="dk1"/>
                </a:solidFill>
              </a:rPr>
              <a:t>date: Timestamp of the tweet creation (e.g., Sat May 16 23:58:44 UTC 2009).</a:t>
            </a:r>
            <a:endParaRPr sz="1000">
              <a:solidFill>
                <a:schemeClr val="dk1"/>
              </a:solidFill>
            </a:endParaRPr>
          </a:p>
          <a:p>
            <a:pPr indent="0" lvl="0" marL="0" rtl="0" algn="l">
              <a:spcBef>
                <a:spcPts val="0"/>
              </a:spcBef>
              <a:spcAft>
                <a:spcPts val="0"/>
              </a:spcAft>
              <a:buNone/>
            </a:pPr>
            <a:r>
              <a:rPr lang="en" sz="1000">
                <a:solidFill>
                  <a:schemeClr val="dk1"/>
                </a:solidFill>
              </a:rPr>
              <a:t>flag: The query associated with the tweet; "NO_QUERY" if none.</a:t>
            </a:r>
            <a:endParaRPr sz="1000">
              <a:solidFill>
                <a:schemeClr val="dk1"/>
              </a:solidFill>
            </a:endParaRPr>
          </a:p>
          <a:p>
            <a:pPr indent="0" lvl="0" marL="0" rtl="0" algn="l">
              <a:spcBef>
                <a:spcPts val="0"/>
              </a:spcBef>
              <a:spcAft>
                <a:spcPts val="0"/>
              </a:spcAft>
              <a:buNone/>
            </a:pPr>
            <a:r>
              <a:rPr lang="en" sz="1000">
                <a:solidFill>
                  <a:schemeClr val="dk1"/>
                </a:solidFill>
              </a:rPr>
              <a:t>user: Twitter handle of the user who tweeted (e.g., robotickilldozr).</a:t>
            </a:r>
            <a:endParaRPr sz="1000">
              <a:solidFill>
                <a:schemeClr val="dk1"/>
              </a:solidFill>
            </a:endParaRPr>
          </a:p>
          <a:p>
            <a:pPr indent="0" lvl="0" marL="0" rtl="0" algn="l">
              <a:spcBef>
                <a:spcPts val="0"/>
              </a:spcBef>
              <a:spcAft>
                <a:spcPts val="0"/>
              </a:spcAft>
              <a:buNone/>
            </a:pPr>
            <a:r>
              <a:rPr lang="en" sz="1000">
                <a:solidFill>
                  <a:schemeClr val="dk1"/>
                </a:solidFill>
              </a:rPr>
              <a:t>text: The actual content of the tweet (e.g., "Lyx is cool").</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en" sz="1100">
                <a:solidFill>
                  <a:schemeClr val="dk1"/>
                </a:solidFill>
              </a:rPr>
              <a:t>Data Annotation</a:t>
            </a:r>
            <a:endParaRPr b="1" sz="1100">
              <a:solidFill>
                <a:schemeClr val="dk1"/>
              </a:solidFill>
            </a:endParaRPr>
          </a:p>
          <a:p>
            <a:pPr indent="0" lvl="0" marL="0" rtl="0" algn="l">
              <a:spcBef>
                <a:spcPts val="0"/>
              </a:spcBef>
              <a:spcAft>
                <a:spcPts val="0"/>
              </a:spcAft>
              <a:buNone/>
            </a:pPr>
            <a:r>
              <a:rPr lang="en" sz="1000">
                <a:solidFill>
                  <a:schemeClr val="dk1"/>
                </a:solidFill>
              </a:rPr>
              <a:t>Sentiment labels are assigned based on emoticons, with positive emoticons (e.g., :) ) indicating positive sentiment and negative emoticons (e.g., :( ) indicating negative sentiment.</a:t>
            </a:r>
            <a:endParaRPr sz="10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Dataset Link:</a:t>
            </a:r>
            <a:r>
              <a:rPr lang="en" sz="1100">
                <a:solidFill>
                  <a:schemeClr val="dk1"/>
                </a:solidFill>
              </a:rPr>
              <a:t> </a:t>
            </a:r>
            <a:r>
              <a:rPr lang="en" sz="1100" u="sng">
                <a:solidFill>
                  <a:schemeClr val="hlink"/>
                </a:solidFill>
                <a:hlinkClick r:id="rId3"/>
              </a:rPr>
              <a:t>Twitter Sentiment Analysis Dataset</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Generation Approach</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The training data was automatically created using the Twitter Search API with keyword searches for positive and negative emoticons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22" name="Google Shape;122;p21"/>
          <p:cNvSpPr txBox="1"/>
          <p:nvPr/>
        </p:nvSpPr>
        <p:spPr>
          <a:xfrm>
            <a:off x="4974025" y="669175"/>
            <a:ext cx="3962400" cy="7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123" name="Google Shape;123;p21"/>
          <p:cNvSpPr txBox="1"/>
          <p:nvPr/>
        </p:nvSpPr>
        <p:spPr>
          <a:xfrm>
            <a:off x="4888225" y="3381375"/>
            <a:ext cx="41340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Unique Approach</a:t>
            </a:r>
            <a:endParaRPr b="1" sz="1100">
              <a:solidFill>
                <a:schemeClr val="dk1"/>
              </a:solidFill>
            </a:endParaRPr>
          </a:p>
          <a:p>
            <a:pPr indent="0" lvl="0" marL="0" rtl="0" algn="l">
              <a:spcBef>
                <a:spcPts val="0"/>
              </a:spcBef>
              <a:spcAft>
                <a:spcPts val="0"/>
              </a:spcAft>
              <a:buNone/>
            </a:pPr>
            <a:r>
              <a:rPr lang="en" sz="1000">
                <a:solidFill>
                  <a:schemeClr val="dk1"/>
                </a:solidFill>
              </a:rPr>
              <a:t>The dataset's uniqueness lies in the automatic creation of training data, assuming positive sentiment for tweets with positive emoticons and negative sentiment for tweets with negative emoticons.</a:t>
            </a:r>
            <a:endParaRPr sz="1000">
              <a:solidFill>
                <a:schemeClr val="dk1"/>
              </a:solidFill>
            </a:endParaRPr>
          </a:p>
          <a:p>
            <a:pPr indent="0" lvl="0" marL="0" rtl="0" algn="l">
              <a:spcBef>
                <a:spcPts val="0"/>
              </a:spcBef>
              <a:spcAft>
                <a:spcPts val="0"/>
              </a:spcAft>
              <a:buNone/>
            </a:pPr>
            <a:r>
              <a:rPr lang="en" sz="1000">
                <a:solidFill>
                  <a:schemeClr val="dk1"/>
                </a:solidFill>
              </a:rPr>
              <a:t>This dataset not only provides a rich resource for sentiment analysis but also showcases an innovative approach to training data generation, emphasizing the significance of emoticons in determining sentiment.</a:t>
            </a:r>
            <a:endParaRPr sz="10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124" name="Google Shape;124;p21"/>
          <p:cNvPicPr preferRelativeResize="0"/>
          <p:nvPr/>
        </p:nvPicPr>
        <p:blipFill>
          <a:blip r:embed="rId4">
            <a:alphaModFix/>
          </a:blip>
          <a:stretch>
            <a:fillRect/>
          </a:stretch>
        </p:blipFill>
        <p:spPr>
          <a:xfrm>
            <a:off x="4797888" y="799800"/>
            <a:ext cx="4314673" cy="235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57200" y="239000"/>
            <a:ext cx="8229600" cy="596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Data Preprocessing</a:t>
            </a:r>
            <a:endParaRPr/>
          </a:p>
        </p:txBody>
      </p:sp>
      <p:pic>
        <p:nvPicPr>
          <p:cNvPr id="130" name="Google Shape;130;p22"/>
          <p:cNvPicPr preferRelativeResize="0"/>
          <p:nvPr/>
        </p:nvPicPr>
        <p:blipFill>
          <a:blip r:embed="rId3">
            <a:alphaModFix/>
          </a:blip>
          <a:stretch>
            <a:fillRect/>
          </a:stretch>
        </p:blipFill>
        <p:spPr>
          <a:xfrm>
            <a:off x="152400" y="835400"/>
            <a:ext cx="5242552" cy="2574787"/>
          </a:xfrm>
          <a:prstGeom prst="rect">
            <a:avLst/>
          </a:prstGeom>
          <a:noFill/>
          <a:ln>
            <a:noFill/>
          </a:ln>
        </p:spPr>
      </p:pic>
      <p:sp>
        <p:nvSpPr>
          <p:cNvPr id="131" name="Google Shape;131;p22"/>
          <p:cNvSpPr txBox="1"/>
          <p:nvPr/>
        </p:nvSpPr>
        <p:spPr>
          <a:xfrm>
            <a:off x="5644350" y="887375"/>
            <a:ext cx="3262800" cy="150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Load and inspect data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Column </a:t>
            </a:r>
            <a:r>
              <a:rPr lang="en" sz="1800">
                <a:solidFill>
                  <a:schemeClr val="dk1"/>
                </a:solidFill>
              </a:rPr>
              <a:t>selection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Sentiment distribution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Add new column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Text cleaning </a:t>
            </a:r>
            <a:endParaRPr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32" name="Google Shape;132;p22"/>
          <p:cNvSpPr txBox="1"/>
          <p:nvPr/>
        </p:nvSpPr>
        <p:spPr>
          <a:xfrm>
            <a:off x="5820975" y="2570700"/>
            <a:ext cx="3086100" cy="11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Text Cleaning involves converting contractions (isn’t - is not), removing URLs, converting to lowercase, removing special characters and stop words</a:t>
            </a:r>
            <a:endParaRPr sz="12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57200" y="239000"/>
            <a:ext cx="8229600" cy="618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Graph Interpretation - Pre-cleaning</a:t>
            </a:r>
            <a:endParaRPr/>
          </a:p>
        </p:txBody>
      </p:sp>
      <p:pic>
        <p:nvPicPr>
          <p:cNvPr id="138" name="Google Shape;138;p23"/>
          <p:cNvPicPr preferRelativeResize="0"/>
          <p:nvPr/>
        </p:nvPicPr>
        <p:blipFill>
          <a:blip r:embed="rId3">
            <a:alphaModFix/>
          </a:blip>
          <a:stretch>
            <a:fillRect/>
          </a:stretch>
        </p:blipFill>
        <p:spPr>
          <a:xfrm>
            <a:off x="0" y="804900"/>
            <a:ext cx="5086349" cy="3435500"/>
          </a:xfrm>
          <a:prstGeom prst="rect">
            <a:avLst/>
          </a:prstGeom>
          <a:noFill/>
          <a:ln>
            <a:noFill/>
          </a:ln>
        </p:spPr>
      </p:pic>
      <p:sp>
        <p:nvSpPr>
          <p:cNvPr id="139" name="Google Shape;139;p23"/>
          <p:cNvSpPr txBox="1"/>
          <p:nvPr/>
        </p:nvSpPr>
        <p:spPr>
          <a:xfrm>
            <a:off x="5038650" y="804900"/>
            <a:ext cx="3933900" cy="42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The box plot indicates that most tweets fall within a moderate length range, with a typical distribution between 40 and 100 characters.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The median at 75 characters suggests that the central tendency of tweet lengths is around this value.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The presence of outliers beyond 200 characters, with four tweets even exceeding 320 characters, highlights the existence of longer tweets that significantly deviate from the typical length distribution.</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The concentration of outliers in the higher range (200-250 and above 320) may indicate right-skewness, suggesting a dataset with a longer tail on the right side.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i="1" lang="en" sz="1100">
                <a:solidFill>
                  <a:schemeClr val="dk1"/>
                </a:solidFill>
              </a:rPr>
              <a:t>Longer tweets might contain more detailed information or express more complex sentiments.</a:t>
            </a:r>
            <a:endParaRPr i="1"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UTA Accessible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