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3" r:id="rId6"/>
    <p:sldId id="264" r:id="rId7"/>
    <p:sldId id="265" r:id="rId8"/>
    <p:sldId id="261" r:id="rId9"/>
    <p:sldId id="262" r:id="rId10"/>
    <p:sldId id="266" r:id="rId11"/>
    <p:sldId id="267" r:id="rId12"/>
    <p:sldId id="268" r:id="rId13"/>
    <p:sldId id="269" r:id="rId14"/>
    <p:sldId id="271" r:id="rId15"/>
    <p:sldId id="272" r:id="rId16"/>
    <p:sldId id="273" r:id="rId17"/>
    <p:sldId id="276" r:id="rId18"/>
    <p:sldId id="278" r:id="rId19"/>
    <p:sldId id="279" r:id="rId20"/>
    <p:sldId id="281" r:id="rId21"/>
    <p:sldId id="280" r:id="rId22"/>
    <p:sldId id="285" r:id="rId23"/>
    <p:sldId id="286" r:id="rId24"/>
    <p:sldId id="282" r:id="rId25"/>
    <p:sldId id="284" r:id="rId26"/>
    <p:sldId id="283" r:id="rId27"/>
    <p:sldId id="287" r:id="rId28"/>
    <p:sldId id="295" r:id="rId29"/>
    <p:sldId id="288" r:id="rId30"/>
    <p:sldId id="289" r:id="rId31"/>
    <p:sldId id="291" r:id="rId32"/>
    <p:sldId id="290" r:id="rId33"/>
    <p:sldId id="293" r:id="rId34"/>
    <p:sldId id="297" r:id="rId35"/>
    <p:sldId id="294"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13B807-6DF4-45AA-A264-686A2DB03E0B}">
          <p14:sldIdLst>
            <p14:sldId id="256"/>
            <p14:sldId id="258"/>
            <p14:sldId id="257"/>
            <p14:sldId id="259"/>
            <p14:sldId id="263"/>
            <p14:sldId id="264"/>
            <p14:sldId id="265"/>
            <p14:sldId id="261"/>
            <p14:sldId id="262"/>
            <p14:sldId id="266"/>
            <p14:sldId id="267"/>
            <p14:sldId id="268"/>
            <p14:sldId id="269"/>
            <p14:sldId id="271"/>
            <p14:sldId id="272"/>
            <p14:sldId id="273"/>
            <p14:sldId id="276"/>
            <p14:sldId id="278"/>
            <p14:sldId id="279"/>
            <p14:sldId id="281"/>
            <p14:sldId id="280"/>
            <p14:sldId id="285"/>
            <p14:sldId id="286"/>
            <p14:sldId id="282"/>
            <p14:sldId id="284"/>
            <p14:sldId id="283"/>
            <p14:sldId id="287"/>
            <p14:sldId id="295"/>
            <p14:sldId id="288"/>
            <p14:sldId id="289"/>
            <p14:sldId id="291"/>
            <p14:sldId id="290"/>
            <p14:sldId id="293"/>
            <p14:sldId id="297"/>
            <p14:sldId id="294"/>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5" d="100"/>
          <a:sy n="55" d="100"/>
        </p:scale>
        <p:origin x="1096"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328478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43325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0956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262708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4110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3519129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2553245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266766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13006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BF2C0-C900-4931-9F73-054A2093B9BD}" type="datetimeFigureOut">
              <a:rPr lang="en-IN" smtClean="0"/>
              <a:t>23-03-2021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319490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9BF2C0-C900-4931-9F73-054A2093B9BD}"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177989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9BF2C0-C900-4931-9F73-054A2093B9BD}" type="datetimeFigureOut">
              <a:rPr lang="en-IN" smtClean="0"/>
              <a:t>23-03-2021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97082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9BF2C0-C900-4931-9F73-054A2093B9BD}" type="datetimeFigureOut">
              <a:rPr lang="en-IN" smtClean="0"/>
              <a:t>23-03-2021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343658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BF2C0-C900-4931-9F73-054A2093B9BD}" type="datetimeFigureOut">
              <a:rPr lang="en-IN" smtClean="0"/>
              <a:t>23-03-2021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84109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9BF2C0-C900-4931-9F73-054A2093B9BD}"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251967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BF2C0-C900-4931-9F73-054A2093B9BD}" type="datetimeFigureOut">
              <a:rPr lang="en-IN" smtClean="0"/>
              <a:t>23-03-2021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3DFBA-A153-467E-9F89-C97BB4D3AAB6}" type="slidenum">
              <a:rPr lang="en-IN" smtClean="0"/>
              <a:t>‹#›</a:t>
            </a:fld>
            <a:endParaRPr lang="en-IN"/>
          </a:p>
        </p:txBody>
      </p:sp>
    </p:spTree>
    <p:extLst>
      <p:ext uri="{BB962C8B-B14F-4D97-AF65-F5344CB8AC3E}">
        <p14:creationId xmlns:p14="http://schemas.microsoft.com/office/powerpoint/2010/main" val="47512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9BF2C0-C900-4931-9F73-054A2093B9BD}" type="datetimeFigureOut">
              <a:rPr lang="en-IN" smtClean="0"/>
              <a:t>23-03-2021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23DFBA-A153-467E-9F89-C97BB4D3AAB6}" type="slidenum">
              <a:rPr lang="en-IN" smtClean="0"/>
              <a:t>‹#›</a:t>
            </a:fld>
            <a:endParaRPr lang="en-IN"/>
          </a:p>
        </p:txBody>
      </p:sp>
    </p:spTree>
    <p:extLst>
      <p:ext uri="{BB962C8B-B14F-4D97-AF65-F5344CB8AC3E}">
        <p14:creationId xmlns:p14="http://schemas.microsoft.com/office/powerpoint/2010/main" val="1753534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biorxiv.org/content/10.1101/836650v2.full#ref-40" TargetMode="Externa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orxiv.org/content/10.1101/836650v2.full#ref-21" TargetMode="External"/><Relationship Id="rId2" Type="http://schemas.openxmlformats.org/officeDocument/2006/relationships/hyperlink" Target="https://www.biorxiv.org/content/10.1101/836650v2.full#ref-29" TargetMode="External"/><Relationship Id="rId1" Type="http://schemas.openxmlformats.org/officeDocument/2006/relationships/slideLayout" Target="../slideLayouts/slideLayout2.xml"/><Relationship Id="rId4" Type="http://schemas.openxmlformats.org/officeDocument/2006/relationships/hyperlink" Target="https://www.biorxiv.org/content/10.1101/836650v2.full#ref-33"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biorxiv.org/content/10.1101/836650v2.full#ref-41" TargetMode="External"/><Relationship Id="rId2" Type="http://schemas.openxmlformats.org/officeDocument/2006/relationships/hyperlink" Target="https://www.biorxiv.org/content/10.1101/836650v2.full#disp-formula-4" TargetMode="Externa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3" Type="http://schemas.openxmlformats.org/officeDocument/2006/relationships/hyperlink" Target="https://www.biorxiv.org/content/10.1101/836650v2.full#ref-41" TargetMode="External"/><Relationship Id="rId2" Type="http://schemas.openxmlformats.org/officeDocument/2006/relationships/hyperlink" Target="https://www.biorxiv.org/content/10.1101/836650v2.full#disp-formula-3" TargetMode="Externa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s://www.biorxiv.org/content/10.1101/836650v2.full#ref-39" TargetMode="Externa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17.xml.rels><?xml version="1.0" encoding="UTF-8" standalone="yes"?>
<Relationships xmlns="http://schemas.openxmlformats.org/package/2006/relationships"><Relationship Id="rId2" Type="http://schemas.openxmlformats.org/officeDocument/2006/relationships/hyperlink" Target="https://www.biorxiv.org/content/10.1101/836650v2.full#ref-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iorxiv.org/content/10.1101/836650v2.full#ref-15" TargetMode="External"/><Relationship Id="rId2" Type="http://schemas.openxmlformats.org/officeDocument/2006/relationships/hyperlink" Target="https://www.biorxiv.org/content/10.1101/836650v2.full#ref-31" TargetMode="External"/><Relationship Id="rId1" Type="http://schemas.openxmlformats.org/officeDocument/2006/relationships/slideLayout" Target="../slideLayouts/slideLayout2.xml"/><Relationship Id="rId6" Type="http://schemas.openxmlformats.org/officeDocument/2006/relationships/hyperlink" Target="https://www.biorxiv.org/content/10.1101/836650v2.full#ref-41" TargetMode="External"/><Relationship Id="rId5" Type="http://schemas.openxmlformats.org/officeDocument/2006/relationships/hyperlink" Target="https://www.biorxiv.org/content/10.1101/836650v2.full#ref-2" TargetMode="External"/><Relationship Id="rId4" Type="http://schemas.openxmlformats.org/officeDocument/2006/relationships/hyperlink" Target="https://www.biorxiv.org/content/10.1101/836650v2.full#ref-27"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biorxiv.org/content/10.1101/836650v2.full#ref-2" TargetMode="External"/><Relationship Id="rId2" Type="http://schemas.openxmlformats.org/officeDocument/2006/relationships/hyperlink" Target="https://www.biorxiv.org/content/10.1101/836650v2.full#F1" TargetMode="External"/><Relationship Id="rId1" Type="http://schemas.openxmlformats.org/officeDocument/2006/relationships/slideLayout" Target="../slideLayouts/slideLayout2.xml"/><Relationship Id="rId5" Type="http://schemas.openxmlformats.org/officeDocument/2006/relationships/hyperlink" Target="https://www.biorxiv.org/content/10.1101/836650v2.full#sec-4" TargetMode="External"/><Relationship Id="rId4" Type="http://schemas.openxmlformats.org/officeDocument/2006/relationships/hyperlink" Target="https://www.biorxiv.org/content/10.1101/836650v2.full#sec-1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biorxiv.org/content/10.1101/836650v2.full#F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iorxiv.org/content/biorxiv/early/2020/02/23/836650/F2.large.jpg?width=800&amp;height=600&amp;carousel=1" TargetMode="External"/><Relationship Id="rId2" Type="http://schemas.openxmlformats.org/officeDocument/2006/relationships/hyperlink" Target="https://www.biorxiv.org/content/10.1101/836650v2.full#F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biorxiv.org/content/10.1101/836650v2.full#ref-6" TargetMode="External"/><Relationship Id="rId2" Type="http://schemas.openxmlformats.org/officeDocument/2006/relationships/hyperlink" Target="https://www.biorxiv.org/content/10.1101/836650v2.full#F2" TargetMode="External"/><Relationship Id="rId1" Type="http://schemas.openxmlformats.org/officeDocument/2006/relationships/slideLayout" Target="../slideLayouts/slideLayout2.xml"/><Relationship Id="rId5" Type="http://schemas.openxmlformats.org/officeDocument/2006/relationships/hyperlink" Target="https://www.biorxiv.org/content/10.1101/836650v2.full#ref-7" TargetMode="External"/><Relationship Id="rId4" Type="http://schemas.openxmlformats.org/officeDocument/2006/relationships/hyperlink" Target="https://www.biorxiv.org/content/10.1101/836650v2.full#ref-5"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biorxiv.org/content/10.1101/836650v2.full#F3" TargetMode="External"/><Relationship Id="rId2" Type="http://schemas.openxmlformats.org/officeDocument/2006/relationships/hyperlink" Target="https://www.biorxiv.org/content/10.1101/836650v2.full#ref-3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biorxiv.org/content/10.1101/836650v2.full#F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biorxiv.org/content/10.1101/836650v2.full#ref-24" TargetMode="External"/><Relationship Id="rId2" Type="http://schemas.openxmlformats.org/officeDocument/2006/relationships/hyperlink" Target="https://www.biorxiv.org/content/10.1101/836650v2.full#ref-22" TargetMode="External"/><Relationship Id="rId1" Type="http://schemas.openxmlformats.org/officeDocument/2006/relationships/slideLayout" Target="../slideLayouts/slideLayout2.xml"/><Relationship Id="rId6" Type="http://schemas.openxmlformats.org/officeDocument/2006/relationships/hyperlink" Target="https://www.biorxiv.org/content/10.1101/836650v2.full#ref-1" TargetMode="External"/><Relationship Id="rId5" Type="http://schemas.openxmlformats.org/officeDocument/2006/relationships/hyperlink" Target="https://www.biorxiv.org/content/10.1101/836650v2.full#ref-13" TargetMode="External"/><Relationship Id="rId4" Type="http://schemas.openxmlformats.org/officeDocument/2006/relationships/hyperlink" Target="https://www.biorxiv.org/content/10.1101/836650v2.full#ref-34"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biorxiv.org/content/10.1101/836650v2.full#ref-2"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hyperlink" Target="https://www.biorxiv.org/content/10.1101/836650v2.full#ref-2" TargetMode="External"/><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hyperlink" Target="https://www.biorxiv.org/content/10.1101/836650v2.full#ref-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84BE-BD69-4DCE-B861-008E8FA266AA}"/>
              </a:ext>
            </a:extLst>
          </p:cNvPr>
          <p:cNvSpPr>
            <a:spLocks noGrp="1"/>
          </p:cNvSpPr>
          <p:nvPr>
            <p:ph type="ctrTitle"/>
          </p:nvPr>
        </p:nvSpPr>
        <p:spPr/>
        <p:txBody>
          <a:bodyPr>
            <a:normAutofit fontScale="90000"/>
          </a:bodyPr>
          <a:lstStyle/>
          <a:p>
            <a:pPr algn="l"/>
            <a:r>
              <a:rPr lang="en-US" sz="3200" b="1" dirty="0">
                <a:solidFill>
                  <a:srgbClr val="131313"/>
                </a:solidFill>
                <a:effectLst/>
              </a:rPr>
              <a:t>Exploring High-Dimensional Biological Data with Sparse Contrastive Principal Component Analysis</a:t>
            </a:r>
            <a:br>
              <a:rPr lang="en-US" sz="3200" b="1" dirty="0">
                <a:solidFill>
                  <a:srgbClr val="131313"/>
                </a:solidFill>
                <a:effectLst/>
              </a:rPr>
            </a:br>
            <a:endParaRPr lang="en-IN" sz="3200" dirty="0"/>
          </a:p>
        </p:txBody>
      </p:sp>
      <p:sp>
        <p:nvSpPr>
          <p:cNvPr id="3" name="Subtitle 2">
            <a:extLst>
              <a:ext uri="{FF2B5EF4-FFF2-40B4-BE49-F238E27FC236}">
                <a16:creationId xmlns:a16="http://schemas.microsoft.com/office/drawing/2014/main" id="{00A03E77-AFE4-4D0B-A771-5C7CD89B2F10}"/>
              </a:ext>
            </a:extLst>
          </p:cNvPr>
          <p:cNvSpPr>
            <a:spLocks noGrp="1"/>
          </p:cNvSpPr>
          <p:nvPr>
            <p:ph type="subTitle" idx="1"/>
          </p:nvPr>
        </p:nvSpPr>
        <p:spPr/>
        <p:txBody>
          <a:bodyPr>
            <a:normAutofit/>
          </a:bodyPr>
          <a:lstStyle/>
          <a:p>
            <a:pPr algn="ctr"/>
            <a:r>
              <a:rPr lang="en-US" b="1" dirty="0">
                <a:solidFill>
                  <a:schemeClr val="tx1"/>
                </a:solidFill>
              </a:rPr>
              <a:t>Written By:</a:t>
            </a:r>
            <a:r>
              <a:rPr lang="en-US" dirty="0"/>
              <a:t> Philippe Boileau 	</a:t>
            </a:r>
            <a:r>
              <a:rPr lang="en-IN" dirty="0" err="1"/>
              <a:t>Nima</a:t>
            </a:r>
            <a:r>
              <a:rPr lang="en-IN" dirty="0"/>
              <a:t> S. Hejazi	Sandrine </a:t>
            </a:r>
            <a:r>
              <a:rPr lang="en-IN" dirty="0" err="1"/>
              <a:t>Dudoit</a:t>
            </a:r>
            <a:r>
              <a:rPr lang="en-IN" dirty="0"/>
              <a:t> </a:t>
            </a:r>
            <a:endParaRPr lang="en-US" dirty="0"/>
          </a:p>
          <a:p>
            <a:pPr algn="ctr"/>
            <a:endParaRPr lang="en-US" dirty="0"/>
          </a:p>
          <a:p>
            <a:pPr algn="ctr"/>
            <a:endParaRPr lang="en-IN" dirty="0"/>
          </a:p>
        </p:txBody>
      </p:sp>
    </p:spTree>
    <p:extLst>
      <p:ext uri="{BB962C8B-B14F-4D97-AF65-F5344CB8AC3E}">
        <p14:creationId xmlns:p14="http://schemas.microsoft.com/office/powerpoint/2010/main" val="3382326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A387-C5B1-4498-AABA-7C32625A230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0522EBE-8F1F-432E-B569-D2B8B7796739}"/>
              </a:ext>
            </a:extLst>
          </p:cNvPr>
          <p:cNvSpPr>
            <a:spLocks noGrp="1"/>
          </p:cNvSpPr>
          <p:nvPr>
            <p:ph idx="1"/>
          </p:nvPr>
        </p:nvSpPr>
        <p:spPr/>
        <p:txBody>
          <a:bodyPr>
            <a:normAutofit/>
          </a:bodyPr>
          <a:lstStyle/>
          <a:p>
            <a:r>
              <a:rPr lang="en-US" sz="2000" b="0" i="0" dirty="0">
                <a:solidFill>
                  <a:srgbClr val="191919"/>
                </a:solidFill>
                <a:effectLst/>
                <a:latin typeface="Calibri" panose="020F0502020204030204" pitchFamily="34" charset="0"/>
                <a:cs typeface="Calibri" panose="020F0502020204030204" pitchFamily="34" charset="0"/>
              </a:rPr>
              <a:t>Given a matrix </a:t>
            </a:r>
            <a:r>
              <a:rPr lang="en-US" sz="2000" b="1" i="0" dirty="0" err="1">
                <a:solidFill>
                  <a:srgbClr val="191919"/>
                </a:solidFill>
                <a:effectLst/>
                <a:latin typeface="Calibri" panose="020F0502020204030204" pitchFamily="34" charset="0"/>
                <a:cs typeface="Calibri" panose="020F0502020204030204" pitchFamily="34" charset="0"/>
              </a:rPr>
              <a:t>V</a:t>
            </a:r>
            <a:r>
              <a:rPr lang="en-US" sz="2000" b="0" i="1" baseline="-25000" dirty="0" err="1">
                <a:solidFill>
                  <a:srgbClr val="191919"/>
                </a:solidFill>
                <a:effectLst/>
                <a:latin typeface="Calibri" panose="020F0502020204030204" pitchFamily="34" charset="0"/>
                <a:cs typeface="Calibri" panose="020F0502020204030204" pitchFamily="34" charset="0"/>
              </a:rPr>
              <a:t>p</a:t>
            </a:r>
            <a:r>
              <a:rPr lang="en-US" sz="2000" b="0" i="0" baseline="-25000" dirty="0" err="1">
                <a:solidFill>
                  <a:srgbClr val="191919"/>
                </a:solidFill>
                <a:effectLst/>
                <a:latin typeface="Calibri" panose="020F0502020204030204" pitchFamily="34" charset="0"/>
                <a:cs typeface="Calibri" panose="020F0502020204030204" pitchFamily="34" charset="0"/>
              </a:rPr>
              <a:t>×</a:t>
            </a:r>
            <a:r>
              <a:rPr lang="en-US" sz="2000" b="0" i="1" baseline="-25000" dirty="0" err="1">
                <a:solidFill>
                  <a:srgbClr val="191919"/>
                </a:solidFill>
                <a:effectLst/>
                <a:latin typeface="Calibri" panose="020F0502020204030204" pitchFamily="34" charset="0"/>
                <a:cs typeface="Calibri" panose="020F0502020204030204" pitchFamily="34" charset="0"/>
              </a:rPr>
              <a:t>k</a:t>
            </a:r>
            <a:r>
              <a:rPr lang="en-US" sz="2000" b="0" i="0" dirty="0">
                <a:solidFill>
                  <a:srgbClr val="191919"/>
                </a:solidFill>
                <a:effectLst/>
                <a:latin typeface="Calibri" panose="020F0502020204030204" pitchFamily="34" charset="0"/>
                <a:cs typeface="Calibri" panose="020F0502020204030204" pitchFamily="34" charset="0"/>
              </a:rPr>
              <a:t> whose columns form an orthonormal basis, the objective is to find the projection                                   producing the best linear manifold approximation of the data </a:t>
            </a:r>
            <a:r>
              <a:rPr lang="en-US" sz="2000" b="1" i="0" dirty="0" err="1">
                <a:solidFill>
                  <a:srgbClr val="191919"/>
                </a:solidFill>
                <a:effectLst/>
                <a:latin typeface="Calibri" panose="020F0502020204030204" pitchFamily="34" charset="0"/>
                <a:cs typeface="Calibri" panose="020F0502020204030204" pitchFamily="34" charset="0"/>
              </a:rPr>
              <a:t>X</a:t>
            </a:r>
            <a:r>
              <a:rPr lang="en-US" sz="2000" b="0" i="1" baseline="-25000" dirty="0" err="1">
                <a:solidFill>
                  <a:srgbClr val="191919"/>
                </a:solidFill>
                <a:effectLst/>
                <a:latin typeface="Calibri" panose="020F0502020204030204" pitchFamily="34" charset="0"/>
                <a:cs typeface="Calibri" panose="020F0502020204030204" pitchFamily="34" charset="0"/>
              </a:rPr>
              <a:t>n×p</a:t>
            </a:r>
            <a:r>
              <a:rPr lang="en-US" sz="2000" b="0" i="0" dirty="0">
                <a:solidFill>
                  <a:srgbClr val="191919"/>
                </a:solidFill>
                <a:effectLst/>
                <a:latin typeface="Calibri" panose="020F0502020204030204" pitchFamily="34" charset="0"/>
                <a:cs typeface="Calibri" panose="020F0502020204030204" pitchFamily="34" charset="0"/>
              </a:rPr>
              <a:t>. This is accomplished by minimizing the mean squared error:</a:t>
            </a:r>
          </a:p>
          <a:p>
            <a:endParaRPr lang="en-US" sz="2000" dirty="0">
              <a:solidFill>
                <a:srgbClr val="191919"/>
              </a:solidFill>
              <a:latin typeface="Calibri" panose="020F0502020204030204" pitchFamily="34" charset="0"/>
              <a:cs typeface="Calibri" panose="020F0502020204030204" pitchFamily="34" charset="0"/>
            </a:endParaRPr>
          </a:p>
          <a:p>
            <a:pPr marL="0" indent="0">
              <a:buNone/>
            </a:pPr>
            <a:endParaRPr lang="en-US" sz="2000" b="0" i="0" dirty="0">
              <a:solidFill>
                <a:srgbClr val="191919"/>
              </a:solidFill>
              <a:effectLst/>
              <a:latin typeface="Calibri" panose="020F0502020204030204" pitchFamily="34" charset="0"/>
              <a:cs typeface="Calibri" panose="020F0502020204030204" pitchFamily="34" charset="0"/>
            </a:endParaRPr>
          </a:p>
          <a:p>
            <a:pPr marL="0" indent="0">
              <a:buNone/>
            </a:pPr>
            <a:r>
              <a:rPr lang="en-US" sz="2000" b="0" i="0" dirty="0">
                <a:solidFill>
                  <a:srgbClr val="191919"/>
                </a:solidFill>
                <a:effectLst/>
                <a:latin typeface="Calibri" panose="020F0502020204030204" pitchFamily="34" charset="0"/>
                <a:cs typeface="Calibri" panose="020F0502020204030204" pitchFamily="34" charset="0"/>
              </a:rPr>
              <a:t>where </a:t>
            </a:r>
            <a:r>
              <a:rPr lang="en-US" sz="2000" b="0" i="1" dirty="0">
                <a:solidFill>
                  <a:srgbClr val="191919"/>
                </a:solidFill>
                <a:effectLst/>
                <a:latin typeface="Calibri" panose="020F0502020204030204" pitchFamily="34" charset="0"/>
                <a:cs typeface="Calibri" panose="020F0502020204030204" pitchFamily="34" charset="0"/>
              </a:rPr>
              <a:t>x</a:t>
            </a:r>
            <a:r>
              <a:rPr lang="en-US" sz="2000" b="0" i="1" baseline="-25000" dirty="0">
                <a:solidFill>
                  <a:srgbClr val="191919"/>
                </a:solidFill>
                <a:effectLst/>
                <a:latin typeface="Calibri" panose="020F0502020204030204" pitchFamily="34" charset="0"/>
                <a:cs typeface="Calibri" panose="020F0502020204030204" pitchFamily="34" charset="0"/>
              </a:rPr>
              <a:t>i</a:t>
            </a:r>
            <a:r>
              <a:rPr lang="en-US" sz="2000" b="0" i="0" dirty="0">
                <a:solidFill>
                  <a:srgbClr val="191919"/>
                </a:solidFill>
                <a:effectLst/>
                <a:latin typeface="Calibri" panose="020F0502020204030204" pitchFamily="34" charset="0"/>
                <a:cs typeface="Calibri" panose="020F0502020204030204" pitchFamily="34" charset="0"/>
              </a:rPr>
              <a:t> is the </a:t>
            </a:r>
            <a:r>
              <a:rPr lang="en-US" sz="2000" b="0" i="1" dirty="0" err="1">
                <a:solidFill>
                  <a:srgbClr val="191919"/>
                </a:solidFill>
                <a:effectLst/>
                <a:latin typeface="Calibri" panose="020F0502020204030204" pitchFamily="34" charset="0"/>
                <a:cs typeface="Calibri" panose="020F0502020204030204" pitchFamily="34" charset="0"/>
              </a:rPr>
              <a:t>i</a:t>
            </a:r>
            <a:r>
              <a:rPr lang="en-US" sz="2000" b="0" i="0" baseline="30000" dirty="0" err="1">
                <a:solidFill>
                  <a:srgbClr val="191919"/>
                </a:solidFill>
                <a:effectLst/>
                <a:latin typeface="Calibri" panose="020F0502020204030204" pitchFamily="34" charset="0"/>
                <a:cs typeface="Calibri" panose="020F0502020204030204" pitchFamily="34" charset="0"/>
              </a:rPr>
              <a:t>th</a:t>
            </a:r>
            <a:r>
              <a:rPr lang="en-US" sz="2000" b="0" i="0" dirty="0">
                <a:solidFill>
                  <a:srgbClr val="191919"/>
                </a:solidFill>
                <a:effectLst/>
                <a:latin typeface="Calibri" panose="020F0502020204030204" pitchFamily="34" charset="0"/>
                <a:cs typeface="Calibri" panose="020F0502020204030204" pitchFamily="34" charset="0"/>
              </a:rPr>
              <a:t> row of </a:t>
            </a:r>
            <a:r>
              <a:rPr lang="en-US" sz="2000" b="1" i="0" dirty="0">
                <a:solidFill>
                  <a:srgbClr val="191919"/>
                </a:solidFill>
                <a:effectLst/>
                <a:latin typeface="Calibri" panose="020F0502020204030204" pitchFamily="34" charset="0"/>
                <a:cs typeface="Calibri" panose="020F0502020204030204" pitchFamily="34" charset="0"/>
              </a:rPr>
              <a:t>X</a:t>
            </a:r>
            <a:r>
              <a:rPr lang="en-US" sz="2000" b="0" i="0" dirty="0">
                <a:solidFill>
                  <a:srgbClr val="191919"/>
                </a:solidFill>
                <a:effectLst/>
                <a:latin typeface="Calibri" panose="020F0502020204030204" pitchFamily="34" charset="0"/>
                <a:cs typeface="Calibri" panose="020F0502020204030204" pitchFamily="34" charset="0"/>
              </a:rPr>
              <a:t> and             is exactly the loading matrix of the first </a:t>
            </a:r>
            <a:r>
              <a:rPr lang="en-US" sz="2000" b="0" i="1" dirty="0">
                <a:solidFill>
                  <a:srgbClr val="191919"/>
                </a:solidFill>
                <a:effectLst/>
                <a:latin typeface="Calibri" panose="020F0502020204030204" pitchFamily="34" charset="0"/>
                <a:cs typeface="Calibri" panose="020F0502020204030204" pitchFamily="34" charset="0"/>
              </a:rPr>
              <a:t>k</a:t>
            </a:r>
            <a:r>
              <a:rPr lang="en-US" sz="2000" b="0" i="0" dirty="0">
                <a:solidFill>
                  <a:srgbClr val="191919"/>
                </a:solidFill>
                <a:effectLst/>
                <a:latin typeface="Calibri" panose="020F0502020204030204" pitchFamily="34" charset="0"/>
                <a:cs typeface="Calibri" panose="020F0502020204030204" pitchFamily="34" charset="0"/>
              </a:rPr>
              <a:t> PCs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40</a:t>
            </a:r>
            <a:r>
              <a:rPr lang="en-US" sz="2000" b="0" i="0" dirty="0">
                <a:solidFill>
                  <a:srgbClr val="191919"/>
                </a:solidFill>
                <a:effectLst/>
                <a:latin typeface="Calibri" panose="020F0502020204030204" pitchFamily="34" charset="0"/>
                <a:cs typeface="Calibri" panose="020F0502020204030204" pitchFamily="34" charset="0"/>
              </a:rPr>
              <a:t>]. A sparse loading matrix can be obtained by imposing an elastic net constraint on a modification of this objective function.</a:t>
            </a:r>
          </a:p>
          <a:p>
            <a:endParaRPr lang="en-IN" sz="2000" dirty="0">
              <a:latin typeface="Calibri" panose="020F0502020204030204" pitchFamily="34" charset="0"/>
              <a:cs typeface="Calibri" panose="020F0502020204030204" pitchFamily="34" charset="0"/>
            </a:endParaRPr>
          </a:p>
        </p:txBody>
      </p:sp>
      <p:pic>
        <p:nvPicPr>
          <p:cNvPr id="3074" name="Picture 2" descr="Embedded Image">
            <a:extLst>
              <a:ext uri="{FF2B5EF4-FFF2-40B4-BE49-F238E27FC236}">
                <a16:creationId xmlns:a16="http://schemas.microsoft.com/office/drawing/2014/main" id="{99F61392-2D35-465C-B812-9DDFE80CA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468" y="2545556"/>
            <a:ext cx="1752600" cy="323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mbedded Image">
            <a:extLst>
              <a:ext uri="{FF2B5EF4-FFF2-40B4-BE49-F238E27FC236}">
                <a16:creationId xmlns:a16="http://schemas.microsoft.com/office/drawing/2014/main" id="{4C726842-70DE-4427-93EB-BB5C34553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523" y="3608387"/>
            <a:ext cx="7686675" cy="6667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mbedded Image">
            <a:extLst>
              <a:ext uri="{FF2B5EF4-FFF2-40B4-BE49-F238E27FC236}">
                <a16:creationId xmlns:a16="http://schemas.microsoft.com/office/drawing/2014/main" id="{68675EB1-2961-450E-9E05-C5096ECAA2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793" y="4438652"/>
            <a:ext cx="561975"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24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6AB6-7F63-430F-A780-C1FF66EE01B4}"/>
              </a:ext>
            </a:extLst>
          </p:cNvPr>
          <p:cNvSpPr>
            <a:spLocks noGrp="1"/>
          </p:cNvSpPr>
          <p:nvPr>
            <p:ph type="title"/>
          </p:nvPr>
        </p:nvSpPr>
        <p:spPr>
          <a:xfrm>
            <a:off x="838200" y="1887538"/>
            <a:ext cx="10515600" cy="3970337"/>
          </a:xfrm>
        </p:spPr>
        <p:txBody>
          <a:bodyPr>
            <a:noAutofit/>
          </a:bodyPr>
          <a:lstStyle/>
          <a:p>
            <a:br>
              <a:rPr lang="en-US" sz="2000" b="0" i="0" dirty="0">
                <a:solidFill>
                  <a:srgbClr val="191919"/>
                </a:solidFill>
                <a:effectLst/>
                <a:latin typeface="Calibri" panose="020F0502020204030204" pitchFamily="34" charset="0"/>
                <a:cs typeface="Calibri" panose="020F0502020204030204" pitchFamily="34" charset="0"/>
              </a:rPr>
            </a:br>
            <a:r>
              <a:rPr lang="en-US" sz="2000" b="0" i="0" dirty="0">
                <a:solidFill>
                  <a:srgbClr val="191919"/>
                </a:solidFill>
                <a:effectLst/>
                <a:latin typeface="Calibri" panose="020F0502020204030204" pitchFamily="34" charset="0"/>
                <a:cs typeface="Calibri" panose="020F0502020204030204" pitchFamily="34" charset="0"/>
              </a:rPr>
              <a:t>optimal </a:t>
            </a:r>
            <a:r>
              <a:rPr lang="en-US" sz="2000" b="0" i="1" dirty="0">
                <a:solidFill>
                  <a:srgbClr val="191919"/>
                </a:solidFill>
                <a:effectLst/>
                <a:latin typeface="Calibri" panose="020F0502020204030204" pitchFamily="34" charset="0"/>
                <a:cs typeface="Calibri" panose="020F0502020204030204" pitchFamily="34" charset="0"/>
              </a:rPr>
              <a:t>β</a:t>
            </a:r>
            <a:r>
              <a:rPr lang="en-US" sz="2000" b="0" i="1" baseline="-25000" dirty="0">
                <a:solidFill>
                  <a:srgbClr val="191919"/>
                </a:solidFill>
                <a:effectLst/>
                <a:latin typeface="Calibri" panose="020F0502020204030204" pitchFamily="34" charset="0"/>
                <a:cs typeface="Calibri" panose="020F0502020204030204" pitchFamily="34" charset="0"/>
              </a:rPr>
              <a:t>j</a:t>
            </a:r>
            <a:r>
              <a:rPr lang="en-US" sz="2000" b="0" i="0" dirty="0">
                <a:solidFill>
                  <a:srgbClr val="191919"/>
                </a:solidFill>
                <a:effectLst/>
                <a:latin typeface="Calibri" panose="020F0502020204030204" pitchFamily="34" charset="0"/>
                <a:cs typeface="Calibri" panose="020F0502020204030204" pitchFamily="34" charset="0"/>
              </a:rPr>
              <a:t> for a fixed </a:t>
            </a:r>
            <a:r>
              <a:rPr lang="en-US" sz="2000" b="1" i="0" dirty="0">
                <a:solidFill>
                  <a:srgbClr val="191919"/>
                </a:solidFill>
                <a:effectLst/>
                <a:latin typeface="Calibri" panose="020F0502020204030204" pitchFamily="34" charset="0"/>
                <a:cs typeface="Calibri" panose="020F0502020204030204" pitchFamily="34" charset="0"/>
              </a:rPr>
              <a:t>A</a:t>
            </a:r>
            <a:r>
              <a:rPr lang="en-US" sz="2000" b="0" i="0" dirty="0">
                <a:solidFill>
                  <a:srgbClr val="191919"/>
                </a:solidFill>
                <a:effectLst/>
                <a:latin typeface="Calibri" panose="020F0502020204030204" pitchFamily="34" charset="0"/>
                <a:cs typeface="Calibri" panose="020F0502020204030204" pitchFamily="34" charset="0"/>
              </a:rPr>
              <a:t> is equivalent to minimizing</a:t>
            </a:r>
            <a:br>
              <a:rPr lang="en-US" sz="2000" b="0" i="0" dirty="0">
                <a:solidFill>
                  <a:srgbClr val="191919"/>
                </a:solidFill>
                <a:effectLst/>
                <a:latin typeface="Calibri" panose="020F0502020204030204" pitchFamily="34" charset="0"/>
                <a:cs typeface="Calibri" panose="020F0502020204030204" pitchFamily="34" charset="0"/>
              </a:rPr>
            </a:br>
            <a:br>
              <a:rPr lang="en-US" sz="2000" b="0" i="0" dirty="0">
                <a:solidFill>
                  <a:srgbClr val="191919"/>
                </a:solidFill>
                <a:effectLst/>
                <a:latin typeface="Calibri" panose="020F0502020204030204" pitchFamily="34" charset="0"/>
                <a:cs typeface="Calibri" panose="020F0502020204030204" pitchFamily="34" charset="0"/>
              </a:rPr>
            </a:br>
            <a:br>
              <a:rPr lang="en-US" sz="2000" b="0" i="0" dirty="0">
                <a:solidFill>
                  <a:srgbClr val="191919"/>
                </a:solidFill>
                <a:effectLst/>
                <a:latin typeface="Calibri" panose="020F0502020204030204" pitchFamily="34" charset="0"/>
                <a:cs typeface="Calibri" panose="020F0502020204030204" pitchFamily="34" charset="0"/>
              </a:rPr>
            </a:br>
            <a:br>
              <a:rPr lang="en-US" sz="2000" b="0" i="0" dirty="0">
                <a:solidFill>
                  <a:srgbClr val="191919"/>
                </a:solidFill>
                <a:effectLst/>
                <a:latin typeface="Calibri" panose="020F0502020204030204" pitchFamily="34" charset="0"/>
                <a:cs typeface="Calibri" panose="020F0502020204030204" pitchFamily="34" charset="0"/>
              </a:rPr>
            </a:br>
            <a:br>
              <a:rPr lang="en-US" sz="2000" b="0" i="0" dirty="0">
                <a:solidFill>
                  <a:srgbClr val="191919"/>
                </a:solidFill>
                <a:effectLst/>
                <a:latin typeface="Calibri" panose="020F0502020204030204" pitchFamily="34" charset="0"/>
                <a:cs typeface="Calibri" panose="020F0502020204030204" pitchFamily="34" charset="0"/>
              </a:rPr>
            </a:br>
            <a:br>
              <a:rPr lang="en-US" sz="2000" b="0" i="0" dirty="0">
                <a:solidFill>
                  <a:srgbClr val="191919"/>
                </a:solidFill>
                <a:effectLst/>
                <a:latin typeface="Calibri" panose="020F0502020204030204" pitchFamily="34" charset="0"/>
                <a:cs typeface="Calibri" panose="020F0502020204030204" pitchFamily="34" charset="0"/>
              </a:rPr>
            </a:br>
            <a:r>
              <a:rPr lang="en-US" sz="2000" b="0" i="0" dirty="0">
                <a:solidFill>
                  <a:srgbClr val="191919"/>
                </a:solidFill>
                <a:effectLst/>
                <a:latin typeface="Calibri" panose="020F0502020204030204" pitchFamily="34" charset="0"/>
                <a:cs typeface="Calibri" panose="020F0502020204030204" pitchFamily="34" charset="0"/>
              </a:rPr>
              <a:t>where </a:t>
            </a:r>
            <a:r>
              <a:rPr lang="en-US" sz="2000" b="0" i="1" dirty="0">
                <a:solidFill>
                  <a:srgbClr val="191919"/>
                </a:solidFill>
                <a:effectLst/>
                <a:latin typeface="Calibri" panose="020F0502020204030204" pitchFamily="34" charset="0"/>
                <a:cs typeface="Calibri" panose="020F0502020204030204" pitchFamily="34" charset="0"/>
              </a:rPr>
              <a:t>α</a:t>
            </a:r>
            <a:r>
              <a:rPr lang="en-US" sz="2000" b="0" i="1" baseline="-25000" dirty="0">
                <a:solidFill>
                  <a:srgbClr val="191919"/>
                </a:solidFill>
                <a:effectLst/>
                <a:latin typeface="Calibri" panose="020F0502020204030204" pitchFamily="34" charset="0"/>
                <a:cs typeface="Calibri" panose="020F0502020204030204" pitchFamily="34" charset="0"/>
              </a:rPr>
              <a:t>j</a:t>
            </a:r>
            <a:r>
              <a:rPr lang="en-US" sz="2000" b="0" i="0" dirty="0">
                <a:solidFill>
                  <a:srgbClr val="191919"/>
                </a:solidFill>
                <a:effectLst/>
                <a:latin typeface="Calibri" panose="020F0502020204030204" pitchFamily="34" charset="0"/>
                <a:cs typeface="Calibri" panose="020F0502020204030204" pitchFamily="34" charset="0"/>
              </a:rPr>
              <a:t> is the </a:t>
            </a:r>
            <a:r>
              <a:rPr lang="en-US" sz="2000" b="0" i="1" dirty="0" err="1">
                <a:solidFill>
                  <a:srgbClr val="191919"/>
                </a:solidFill>
                <a:effectLst/>
                <a:latin typeface="Calibri" panose="020F0502020204030204" pitchFamily="34" charset="0"/>
                <a:cs typeface="Calibri" panose="020F0502020204030204" pitchFamily="34" charset="0"/>
              </a:rPr>
              <a:t>j</a:t>
            </a:r>
            <a:r>
              <a:rPr lang="en-US" sz="2000" b="0" i="0" baseline="30000" dirty="0" err="1">
                <a:solidFill>
                  <a:srgbClr val="191919"/>
                </a:solidFill>
                <a:effectLst/>
                <a:latin typeface="Calibri" panose="020F0502020204030204" pitchFamily="34" charset="0"/>
                <a:cs typeface="Calibri" panose="020F0502020204030204" pitchFamily="34" charset="0"/>
              </a:rPr>
              <a:t>th</a:t>
            </a:r>
            <a:r>
              <a:rPr lang="en-US" sz="2000" b="0" i="0" dirty="0">
                <a:solidFill>
                  <a:srgbClr val="191919"/>
                </a:solidFill>
                <a:effectLst/>
                <a:latin typeface="Calibri" panose="020F0502020204030204" pitchFamily="34" charset="0"/>
                <a:cs typeface="Calibri" panose="020F0502020204030204" pitchFamily="34" charset="0"/>
              </a:rPr>
              <a:t> column of </a:t>
            </a:r>
            <a:r>
              <a:rPr lang="en-US" sz="2000" b="1" i="0" dirty="0">
                <a:solidFill>
                  <a:srgbClr val="191919"/>
                </a:solidFill>
                <a:effectLst/>
                <a:latin typeface="Calibri" panose="020F0502020204030204" pitchFamily="34" charset="0"/>
                <a:cs typeface="Calibri" panose="020F0502020204030204" pitchFamily="34" charset="0"/>
              </a:rPr>
              <a:t>A</a:t>
            </a:r>
            <a:r>
              <a:rPr lang="en-US" sz="2000" b="0" i="0" dirty="0">
                <a:solidFill>
                  <a:srgbClr val="191919"/>
                </a:solidFill>
                <a:effectLst/>
                <a:latin typeface="Calibri" panose="020F0502020204030204" pitchFamily="34" charset="0"/>
                <a:cs typeface="Calibri" panose="020F0502020204030204" pitchFamily="34" charset="0"/>
              </a:rPr>
              <a:t>.</a:t>
            </a:r>
            <a:br>
              <a:rPr lang="en-US" sz="2000" b="0" i="0" dirty="0">
                <a:solidFill>
                  <a:srgbClr val="191919"/>
                </a:solidFill>
                <a:effectLst/>
                <a:latin typeface="Calibri" panose="020F0502020204030204" pitchFamily="34" charset="0"/>
                <a:cs typeface="Calibri" panose="020F0502020204030204" pitchFamily="34" charset="0"/>
              </a:rPr>
            </a:br>
            <a:endParaRPr lang="en-IN" sz="2000" dirty="0">
              <a:latin typeface="Calibri" panose="020F0502020204030204" pitchFamily="34" charset="0"/>
              <a:cs typeface="Calibri" panose="020F0502020204030204" pitchFamily="34" charset="0"/>
            </a:endParaRPr>
          </a:p>
        </p:txBody>
      </p:sp>
      <p:pic>
        <p:nvPicPr>
          <p:cNvPr id="4098" name="Picture 2" descr="Embedded Image">
            <a:extLst>
              <a:ext uri="{FF2B5EF4-FFF2-40B4-BE49-F238E27FC236}">
                <a16:creationId xmlns:a16="http://schemas.microsoft.com/office/drawing/2014/main" id="{800230F4-2CA7-44DE-81E3-D4B2A69BA3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9275" y="23812"/>
            <a:ext cx="862012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mbedded Image">
            <a:extLst>
              <a:ext uri="{FF2B5EF4-FFF2-40B4-BE49-F238E27FC236}">
                <a16:creationId xmlns:a16="http://schemas.microsoft.com/office/drawing/2014/main" id="{AC08DCE4-22F9-473E-B722-1ABF3AAF0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3086100"/>
            <a:ext cx="823912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76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16F5-D6F4-47F2-93FC-6618C2D187AE}"/>
              </a:ext>
            </a:extLst>
          </p:cNvPr>
          <p:cNvSpPr>
            <a:spLocks noGrp="1"/>
          </p:cNvSpPr>
          <p:nvPr>
            <p:ph type="title"/>
          </p:nvPr>
        </p:nvSpPr>
        <p:spPr/>
        <p:txBody>
          <a:bodyPr/>
          <a:lstStyle/>
          <a:p>
            <a:r>
              <a:rPr lang="en-US" dirty="0"/>
              <a:t>Drawbacks of SPCA</a:t>
            </a:r>
            <a:endParaRPr lang="en-IN" dirty="0"/>
          </a:p>
        </p:txBody>
      </p:sp>
      <p:sp>
        <p:nvSpPr>
          <p:cNvPr id="3" name="Content Placeholder 2">
            <a:extLst>
              <a:ext uri="{FF2B5EF4-FFF2-40B4-BE49-F238E27FC236}">
                <a16:creationId xmlns:a16="http://schemas.microsoft.com/office/drawing/2014/main" id="{627361C9-CDC4-42E1-BE67-115432B85175}"/>
              </a:ext>
            </a:extLst>
          </p:cNvPr>
          <p:cNvSpPr>
            <a:spLocks noGrp="1"/>
          </p:cNvSpPr>
          <p:nvPr>
            <p:ph idx="1"/>
          </p:nvPr>
        </p:nvSpPr>
        <p:spPr/>
        <p:txBody>
          <a:bodyPr>
            <a:normAutofit/>
          </a:bodyPr>
          <a:lstStyle/>
          <a:p>
            <a:r>
              <a:rPr lang="en-US" sz="2000" b="0" i="0" dirty="0">
                <a:solidFill>
                  <a:srgbClr val="191919"/>
                </a:solidFill>
                <a:effectLst/>
                <a:cs typeface="Calibri" panose="020F0502020204030204" pitchFamily="34" charset="0"/>
              </a:rPr>
              <a:t>Although SPCA provides a transparent and efficient method for the </a:t>
            </a:r>
            <a:r>
              <a:rPr lang="en-US" sz="2000" b="0" i="0" dirty="0" err="1">
                <a:solidFill>
                  <a:srgbClr val="191919"/>
                </a:solidFill>
                <a:effectLst/>
                <a:cs typeface="Calibri" panose="020F0502020204030204" pitchFamily="34" charset="0"/>
              </a:rPr>
              <a:t>sparsification</a:t>
            </a:r>
            <a:r>
              <a:rPr lang="en-US" sz="2000" b="0" i="0" dirty="0">
                <a:solidFill>
                  <a:srgbClr val="191919"/>
                </a:solidFill>
                <a:effectLst/>
                <a:cs typeface="Calibri" panose="020F0502020204030204" pitchFamily="34" charset="0"/>
              </a:rPr>
              <a:t> of PCA’s loading matrices and hence the generation of stable principal components in high dimensions, its development stopped short of providing means by which to identify the most relevant directions of variation in the data, presenting an obstacle to its efficacious use in biological data exploration and analysis.</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818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52C-725E-436F-842B-D30780CCB7B5}"/>
              </a:ext>
            </a:extLst>
          </p:cNvPr>
          <p:cNvSpPr>
            <a:spLocks noGrp="1"/>
          </p:cNvSpPr>
          <p:nvPr>
            <p:ph type="title"/>
          </p:nvPr>
        </p:nvSpPr>
        <p:spPr/>
        <p:txBody>
          <a:bodyPr/>
          <a:lstStyle/>
          <a:p>
            <a:r>
              <a:rPr lang="en-US" dirty="0"/>
              <a:t>Other Competing Methods</a:t>
            </a:r>
            <a:endParaRPr lang="en-IN" dirty="0"/>
          </a:p>
        </p:txBody>
      </p:sp>
      <p:sp>
        <p:nvSpPr>
          <p:cNvPr id="3" name="Content Placeholder 2">
            <a:extLst>
              <a:ext uri="{FF2B5EF4-FFF2-40B4-BE49-F238E27FC236}">
                <a16:creationId xmlns:a16="http://schemas.microsoft.com/office/drawing/2014/main" id="{2BDCFC87-058B-4759-89F3-A62655C09516}"/>
              </a:ext>
            </a:extLst>
          </p:cNvPr>
          <p:cNvSpPr>
            <a:spLocks noGrp="1"/>
          </p:cNvSpPr>
          <p:nvPr>
            <p:ph idx="1"/>
          </p:nvPr>
        </p:nvSpPr>
        <p:spPr>
          <a:xfrm>
            <a:off x="393700" y="1270000"/>
            <a:ext cx="8880302" cy="4351338"/>
          </a:xfrm>
        </p:spPr>
        <p:txBody>
          <a:bodyPr>
            <a:noAutofit/>
          </a:bodyPr>
          <a:lstStyle/>
          <a:p>
            <a:pPr marL="0" indent="0">
              <a:buNone/>
            </a:pPr>
            <a:r>
              <a:rPr lang="en-US" sz="2000" b="1" i="0" dirty="0">
                <a:solidFill>
                  <a:srgbClr val="191919"/>
                </a:solidFill>
                <a:effectLst/>
              </a:rPr>
              <a:t>ZINB-</a:t>
            </a:r>
            <a:r>
              <a:rPr lang="en-US" sz="2000" b="1" i="0" dirty="0" err="1">
                <a:solidFill>
                  <a:srgbClr val="191919"/>
                </a:solidFill>
                <a:effectLst/>
              </a:rPr>
              <a:t>WaVE</a:t>
            </a:r>
            <a:r>
              <a:rPr lang="en-US" sz="2000" b="1" i="0" dirty="0">
                <a:solidFill>
                  <a:srgbClr val="191919"/>
                </a:solidFill>
                <a:effectLst/>
              </a:rPr>
              <a:t>:</a:t>
            </a:r>
            <a:r>
              <a:rPr lang="en-US" sz="2000" b="0" i="0" dirty="0">
                <a:solidFill>
                  <a:srgbClr val="191919"/>
                </a:solidFill>
                <a:effectLst/>
              </a:rPr>
              <a:t> Relies on a zero-inflated negative binomial model to better account for the count nature, zero inflation, and over-dispersion of </a:t>
            </a:r>
            <a:r>
              <a:rPr lang="en-US" sz="2000" b="0" i="0" dirty="0" err="1">
                <a:solidFill>
                  <a:srgbClr val="191919"/>
                </a:solidFill>
                <a:effectLst/>
              </a:rPr>
              <a:t>scRNA</a:t>
            </a:r>
            <a:r>
              <a:rPr lang="en-US" sz="2000" b="0" i="0" dirty="0">
                <a:solidFill>
                  <a:srgbClr val="191919"/>
                </a:solidFill>
                <a:effectLst/>
              </a:rPr>
              <a:t>-seq data, and has been shown to outperform less tailored techniques such as t-SNE [</a:t>
            </a:r>
            <a:r>
              <a:rPr lang="en-US" sz="2000" b="1" i="0" u="none" strike="noStrike" dirty="0">
                <a:solidFill>
                  <a:srgbClr val="808080"/>
                </a:solidFill>
                <a:effectLst/>
                <a:hlinkClick r:id="rId2"/>
              </a:rPr>
              <a:t>29</a:t>
            </a:r>
            <a:r>
              <a:rPr lang="en-US" sz="2000" b="0" i="0" dirty="0">
                <a:solidFill>
                  <a:srgbClr val="191919"/>
                </a:solidFill>
                <a:effectLst/>
              </a:rPr>
              <a:t>]. Unlike more general factor analysis methods (e.g., PCA), ZINB-</a:t>
            </a:r>
            <a:r>
              <a:rPr lang="en-US" sz="2000" b="0" i="0" dirty="0" err="1">
                <a:solidFill>
                  <a:srgbClr val="191919"/>
                </a:solidFill>
                <a:effectLst/>
              </a:rPr>
              <a:t>WaVE</a:t>
            </a:r>
            <a:r>
              <a:rPr lang="en-US" sz="2000" b="0" i="0" dirty="0">
                <a:solidFill>
                  <a:srgbClr val="191919"/>
                </a:solidFill>
                <a:effectLst/>
              </a:rPr>
              <a:t> takes advantage of the rich annotation metadata that are often available with </a:t>
            </a:r>
            <a:r>
              <a:rPr lang="en-US" sz="2000" b="0" i="0" dirty="0" err="1">
                <a:solidFill>
                  <a:srgbClr val="191919"/>
                </a:solidFill>
                <a:effectLst/>
              </a:rPr>
              <a:t>scRNA</a:t>
            </a:r>
            <a:r>
              <a:rPr lang="en-US" sz="2000" b="0" i="0" dirty="0">
                <a:solidFill>
                  <a:srgbClr val="191919"/>
                </a:solidFill>
                <a:effectLst/>
              </a:rPr>
              <a:t>-seq datasets to remove sources of unwanted variation, while preserving global biological signal [</a:t>
            </a:r>
            <a:r>
              <a:rPr lang="en-US" sz="2000" b="1" i="0" u="none" strike="noStrike" dirty="0">
                <a:solidFill>
                  <a:srgbClr val="808080"/>
                </a:solidFill>
                <a:effectLst/>
                <a:hlinkClick r:id="rId2"/>
              </a:rPr>
              <a:t>29</a:t>
            </a:r>
            <a:r>
              <a:rPr lang="en-US" sz="2000" b="0" i="0" dirty="0">
                <a:solidFill>
                  <a:srgbClr val="191919"/>
                </a:solidFill>
                <a:effectLst/>
              </a:rPr>
              <a:t>]. Analogous to PCA, the latent factors produced by ZINB-</a:t>
            </a:r>
            <a:r>
              <a:rPr lang="en-US" sz="2000" b="0" i="0" dirty="0" err="1">
                <a:solidFill>
                  <a:srgbClr val="191919"/>
                </a:solidFill>
                <a:effectLst/>
              </a:rPr>
              <a:t>WaVE</a:t>
            </a:r>
            <a:r>
              <a:rPr lang="en-US" sz="2000" b="0" i="0" dirty="0">
                <a:solidFill>
                  <a:srgbClr val="191919"/>
                </a:solidFill>
                <a:effectLst/>
              </a:rPr>
              <a:t> are not sparse. Other methods for reducing the dimensionality of </a:t>
            </a:r>
            <a:r>
              <a:rPr lang="en-US" sz="2000" b="0" i="0" dirty="0" err="1">
                <a:solidFill>
                  <a:srgbClr val="191919"/>
                </a:solidFill>
                <a:effectLst/>
              </a:rPr>
              <a:t>scRNA</a:t>
            </a:r>
            <a:r>
              <a:rPr lang="en-US" sz="2000" b="0" i="0" dirty="0">
                <a:solidFill>
                  <a:srgbClr val="191919"/>
                </a:solidFill>
                <a:effectLst/>
              </a:rPr>
              <a:t>-seq data, such as </a:t>
            </a:r>
          </a:p>
          <a:p>
            <a:pPr marL="0" indent="0">
              <a:buNone/>
            </a:pPr>
            <a:r>
              <a:rPr lang="en-US" sz="2000" b="1" i="0" dirty="0" err="1">
                <a:solidFill>
                  <a:srgbClr val="191919"/>
                </a:solidFill>
                <a:effectLst/>
              </a:rPr>
              <a:t>scVI</a:t>
            </a:r>
            <a:r>
              <a:rPr lang="en-US" sz="2000" b="1" i="0" dirty="0">
                <a:solidFill>
                  <a:srgbClr val="191919"/>
                </a:solidFill>
                <a:effectLst/>
              </a:rPr>
              <a:t> [</a:t>
            </a:r>
            <a:r>
              <a:rPr lang="en-US" sz="2000" b="1" i="0" u="none" strike="noStrike" dirty="0">
                <a:solidFill>
                  <a:srgbClr val="808080"/>
                </a:solidFill>
                <a:effectLst/>
                <a:hlinkClick r:id="rId3"/>
              </a:rPr>
              <a:t>21</a:t>
            </a:r>
            <a:r>
              <a:rPr lang="en-US" sz="2000" b="1" i="0" dirty="0">
                <a:solidFill>
                  <a:srgbClr val="191919"/>
                </a:solidFill>
                <a:effectLst/>
              </a:rPr>
              <a:t>] and SIMLR [</a:t>
            </a:r>
            <a:r>
              <a:rPr lang="en-US" sz="2000" b="1" i="0" u="none" strike="noStrike" dirty="0">
                <a:solidFill>
                  <a:srgbClr val="808080"/>
                </a:solidFill>
                <a:effectLst/>
                <a:hlinkClick r:id="rId4"/>
              </a:rPr>
              <a:t>33</a:t>
            </a:r>
            <a:r>
              <a:rPr lang="en-US" sz="2000" b="1" i="0" dirty="0">
                <a:solidFill>
                  <a:srgbClr val="191919"/>
                </a:solidFill>
                <a:effectLst/>
              </a:rPr>
              <a:t>]:</a:t>
            </a:r>
            <a:r>
              <a:rPr lang="en-US" sz="2000" b="0" i="0" dirty="0">
                <a:solidFill>
                  <a:srgbClr val="191919"/>
                </a:solidFill>
                <a:effectLst/>
              </a:rPr>
              <a:t> Attempt to identify non-linear latent variables using, respectively, a variational auto-encoder framework and a similarity-learning framework relying on multi-kernel learning. </a:t>
            </a:r>
            <a:endParaRPr lang="en-IN" sz="2000" dirty="0"/>
          </a:p>
        </p:txBody>
      </p:sp>
    </p:spTree>
    <p:extLst>
      <p:ext uri="{BB962C8B-B14F-4D97-AF65-F5344CB8AC3E}">
        <p14:creationId xmlns:p14="http://schemas.microsoft.com/office/powerpoint/2010/main" val="343836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CCC4-343F-4465-BF83-E1954BE6B7FA}"/>
              </a:ext>
            </a:extLst>
          </p:cNvPr>
          <p:cNvSpPr>
            <a:spLocks noGrp="1"/>
          </p:cNvSpPr>
          <p:nvPr>
            <p:ph type="title"/>
          </p:nvPr>
        </p:nvSpPr>
        <p:spPr/>
        <p:txBody>
          <a:bodyPr/>
          <a:lstStyle/>
          <a:p>
            <a:r>
              <a:rPr lang="en-US" dirty="0" err="1"/>
              <a:t>scPCA</a:t>
            </a:r>
            <a:endParaRPr lang="en-IN" dirty="0"/>
          </a:p>
        </p:txBody>
      </p:sp>
      <p:sp>
        <p:nvSpPr>
          <p:cNvPr id="3" name="Content Placeholder 2">
            <a:extLst>
              <a:ext uri="{FF2B5EF4-FFF2-40B4-BE49-F238E27FC236}">
                <a16:creationId xmlns:a16="http://schemas.microsoft.com/office/drawing/2014/main" id="{1CB7056B-ADFB-417D-AC73-678E3B301E8B}"/>
              </a:ext>
            </a:extLst>
          </p:cNvPr>
          <p:cNvSpPr>
            <a:spLocks noGrp="1"/>
          </p:cNvSpPr>
          <p:nvPr>
            <p:ph idx="1"/>
          </p:nvPr>
        </p:nvSpPr>
        <p:spPr>
          <a:xfrm>
            <a:off x="406400" y="1625600"/>
            <a:ext cx="9461500" cy="4351338"/>
          </a:xfrm>
        </p:spPr>
        <p:txBody>
          <a:bodyPr>
            <a:normAutofit/>
          </a:bodyPr>
          <a:lstStyle/>
          <a:p>
            <a:r>
              <a:rPr lang="en-US" sz="2000" b="0" i="0" dirty="0">
                <a:solidFill>
                  <a:srgbClr val="191919"/>
                </a:solidFill>
                <a:effectLst/>
                <a:latin typeface="Calibri" panose="020F0502020204030204" pitchFamily="34" charset="0"/>
                <a:cs typeface="Calibri" panose="020F0502020204030204" pitchFamily="34" charset="0"/>
              </a:rPr>
              <a:t>The sparse contrastive PCA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procedure applies SPCA with minimal modifications to a pair of target and background </a:t>
            </a:r>
            <a:r>
              <a:rPr lang="en-US" sz="2000" b="0" i="0" dirty="0" err="1">
                <a:solidFill>
                  <a:srgbClr val="191919"/>
                </a:solidFill>
                <a:effectLst/>
                <a:latin typeface="Calibri" panose="020F0502020204030204" pitchFamily="34" charset="0"/>
                <a:cs typeface="Calibri" panose="020F0502020204030204" pitchFamily="34" charset="0"/>
              </a:rPr>
              <a:t>datasets’</a:t>
            </a:r>
            <a:r>
              <a:rPr lang="en-US" sz="2000" b="0" i="0" dirty="0">
                <a:solidFill>
                  <a:srgbClr val="191919"/>
                </a:solidFill>
                <a:effectLst/>
                <a:latin typeface="Calibri" panose="020F0502020204030204" pitchFamily="34" charset="0"/>
                <a:cs typeface="Calibri" panose="020F0502020204030204" pitchFamily="34" charset="0"/>
              </a:rPr>
              <a:t> contrastive covariance matrix </a:t>
            </a:r>
            <a:r>
              <a:rPr lang="en-US" sz="2000" b="1" i="0" dirty="0" err="1">
                <a:solidFill>
                  <a:srgbClr val="191919"/>
                </a:solidFill>
                <a:effectLst/>
                <a:latin typeface="Calibri" panose="020F0502020204030204" pitchFamily="34" charset="0"/>
                <a:cs typeface="Calibri" panose="020F0502020204030204" pitchFamily="34" charset="0"/>
              </a:rPr>
              <a:t>C</a:t>
            </a:r>
            <a:r>
              <a:rPr lang="en-US" sz="2000" b="0" i="1" baseline="-25000" dirty="0" err="1">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a:t>
            </a:r>
          </a:p>
          <a:p>
            <a:r>
              <a:rPr lang="en-US" sz="2000" b="1" i="0" dirty="0">
                <a:solidFill>
                  <a:srgbClr val="191919"/>
                </a:solidFill>
                <a:effectLst/>
                <a:latin typeface="Calibri" panose="020F0502020204030204" pitchFamily="34" charset="0"/>
                <a:cs typeface="Calibri" panose="020F0502020204030204" pitchFamily="34" charset="0"/>
              </a:rPr>
              <a:t>For fixed A:</a:t>
            </a:r>
            <a:r>
              <a:rPr lang="en-US" sz="2000" b="0" i="0" dirty="0">
                <a:solidFill>
                  <a:srgbClr val="191919"/>
                </a:solidFill>
                <a:effectLst/>
                <a:latin typeface="Calibri" panose="020F0502020204030204" pitchFamily="34" charset="0"/>
                <a:cs typeface="Calibri" panose="020F0502020204030204" pitchFamily="34" charset="0"/>
              </a:rPr>
              <a:t> Relying on the results of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Equation (4)</a:t>
            </a:r>
            <a:r>
              <a:rPr lang="en-US" sz="2000" b="0" i="0" dirty="0">
                <a:solidFill>
                  <a:srgbClr val="191919"/>
                </a:solidFill>
                <a:effectLst/>
                <a:latin typeface="Calibri" panose="020F0502020204030204" pitchFamily="34" charset="0"/>
                <a:cs typeface="Calibri" panose="020F0502020204030204" pitchFamily="34" charset="0"/>
              </a:rPr>
              <a:t>, the elastic net solution for the </a:t>
            </a:r>
            <a:r>
              <a:rPr lang="en-US" sz="2000" b="0" i="1" dirty="0" err="1">
                <a:solidFill>
                  <a:srgbClr val="191919"/>
                </a:solidFill>
                <a:effectLst/>
                <a:latin typeface="Calibri" panose="020F0502020204030204" pitchFamily="34" charset="0"/>
                <a:cs typeface="Calibri" panose="020F0502020204030204" pitchFamily="34" charset="0"/>
              </a:rPr>
              <a:t>j</a:t>
            </a:r>
            <a:r>
              <a:rPr lang="en-US" sz="2000" b="0" i="0" baseline="30000" dirty="0" err="1">
                <a:solidFill>
                  <a:srgbClr val="191919"/>
                </a:solidFill>
                <a:effectLst/>
                <a:latin typeface="Calibri" panose="020F0502020204030204" pitchFamily="34" charset="0"/>
                <a:cs typeface="Calibri" panose="020F0502020204030204" pitchFamily="34" charset="0"/>
              </a:rPr>
              <a:t>th</a:t>
            </a:r>
            <a:r>
              <a:rPr lang="en-US" sz="2000" b="0" i="0" dirty="0">
                <a:solidFill>
                  <a:srgbClr val="191919"/>
                </a:solidFill>
                <a:effectLst/>
                <a:latin typeface="Calibri" panose="020F0502020204030204" pitchFamily="34" charset="0"/>
                <a:cs typeface="Calibri" panose="020F0502020204030204" pitchFamily="34" charset="0"/>
              </a:rPr>
              <a:t> loading vector is</a:t>
            </a:r>
            <a:endParaRPr lang="en-US" sz="2000" dirty="0">
              <a:solidFill>
                <a:srgbClr val="191919"/>
              </a:solidFill>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r>
              <a:rPr lang="en-US" sz="2000" b="0" i="0" dirty="0">
                <a:solidFill>
                  <a:srgbClr val="191919"/>
                </a:solidFill>
                <a:effectLst/>
                <a:latin typeface="Calibri" panose="020F0502020204030204" pitchFamily="34" charset="0"/>
                <a:cs typeface="Calibri" panose="020F0502020204030204" pitchFamily="34" charset="0"/>
              </a:rPr>
              <a:t>Generally, for ease of computation, λ</a:t>
            </a:r>
            <a:r>
              <a:rPr lang="en-US" sz="2000" b="0" i="0" baseline="-25000" dirty="0">
                <a:solidFill>
                  <a:srgbClr val="191919"/>
                </a:solidFill>
                <a:effectLst/>
                <a:latin typeface="Calibri" panose="020F0502020204030204" pitchFamily="34" charset="0"/>
                <a:cs typeface="Calibri" panose="020F0502020204030204" pitchFamily="34" charset="0"/>
              </a:rPr>
              <a:t>1,</a:t>
            </a:r>
            <a:r>
              <a:rPr lang="en-US" sz="2000" b="0" i="1" baseline="-25000" dirty="0">
                <a:solidFill>
                  <a:srgbClr val="191919"/>
                </a:solidFill>
                <a:effectLst/>
                <a:latin typeface="Calibri" panose="020F0502020204030204" pitchFamily="34" charset="0"/>
                <a:cs typeface="Calibri" panose="020F0502020204030204" pitchFamily="34" charset="0"/>
              </a:rPr>
              <a:t>j</a:t>
            </a:r>
            <a:r>
              <a:rPr lang="en-US" sz="2000" b="0" i="0" dirty="0">
                <a:solidFill>
                  <a:srgbClr val="191919"/>
                </a:solidFill>
                <a:effectLst/>
                <a:latin typeface="Calibri" panose="020F0502020204030204" pitchFamily="34" charset="0"/>
                <a:cs typeface="Calibri" panose="020F0502020204030204" pitchFamily="34" charset="0"/>
              </a:rPr>
              <a:t> = λ</a:t>
            </a:r>
            <a:r>
              <a:rPr lang="en-US" sz="2000" b="0" i="0" baseline="-25000" dirty="0">
                <a:solidFill>
                  <a:srgbClr val="191919"/>
                </a:solidFill>
                <a:effectLst/>
                <a:latin typeface="Calibri" panose="020F0502020204030204" pitchFamily="34" charset="0"/>
                <a:cs typeface="Calibri" panose="020F0502020204030204" pitchFamily="34" charset="0"/>
              </a:rPr>
              <a:t>1</a:t>
            </a:r>
            <a:r>
              <a:rPr lang="en-US" sz="2000" b="0" i="0" dirty="0">
                <a:solidFill>
                  <a:srgbClr val="191919"/>
                </a:solidFill>
                <a:effectLst/>
                <a:latin typeface="Calibri" panose="020F0502020204030204" pitchFamily="34" charset="0"/>
                <a:cs typeface="Calibri" panose="020F0502020204030204" pitchFamily="34" charset="0"/>
              </a:rPr>
              <a:t>, for </a:t>
            </a:r>
            <a:r>
              <a:rPr lang="en-US" sz="2000" b="0" i="1" dirty="0">
                <a:solidFill>
                  <a:srgbClr val="191919"/>
                </a:solidFill>
                <a:effectLst/>
                <a:latin typeface="Calibri" panose="020F0502020204030204" pitchFamily="34" charset="0"/>
                <a:cs typeface="Calibri" panose="020F0502020204030204" pitchFamily="34" charset="0"/>
              </a:rPr>
              <a:t>j</a:t>
            </a:r>
            <a:r>
              <a:rPr lang="en-US" sz="2000" b="0" i="0" dirty="0">
                <a:solidFill>
                  <a:srgbClr val="191919"/>
                </a:solidFill>
                <a:effectLst/>
                <a:latin typeface="Calibri" panose="020F0502020204030204" pitchFamily="34" charset="0"/>
                <a:cs typeface="Calibri" panose="020F0502020204030204" pitchFamily="34" charset="0"/>
              </a:rPr>
              <a:t> = 1,…, </a:t>
            </a:r>
            <a:r>
              <a:rPr lang="en-US" sz="2000" b="0" i="1" dirty="0">
                <a:solidFill>
                  <a:srgbClr val="191919"/>
                </a:solidFill>
                <a:effectLst/>
                <a:latin typeface="Calibri" panose="020F0502020204030204" pitchFamily="34" charset="0"/>
                <a:cs typeface="Calibri" panose="020F0502020204030204" pitchFamily="34" charset="0"/>
              </a:rPr>
              <a:t>k</a:t>
            </a:r>
            <a:r>
              <a:rPr lang="en-US" sz="2000" b="0" i="0" dirty="0">
                <a:solidFill>
                  <a:srgbClr val="191919"/>
                </a:solidFill>
                <a:effectLst/>
                <a:latin typeface="Calibri" panose="020F0502020204030204" pitchFamily="34" charset="0"/>
                <a:cs typeface="Calibri" panose="020F0502020204030204" pitchFamily="34" charset="0"/>
              </a:rPr>
              <a:t>. The entries of the loading matrix </a:t>
            </a:r>
            <a:r>
              <a:rPr lang="en-US" sz="2000" b="1" i="0" dirty="0">
                <a:solidFill>
                  <a:srgbClr val="191919"/>
                </a:solidFill>
                <a:effectLst/>
                <a:latin typeface="Calibri" panose="020F0502020204030204" pitchFamily="34" charset="0"/>
                <a:cs typeface="Calibri" panose="020F0502020204030204" pitchFamily="34" charset="0"/>
              </a:rPr>
              <a:t>B</a:t>
            </a:r>
            <a:r>
              <a:rPr lang="en-US" sz="2000" b="0" i="0" dirty="0">
                <a:solidFill>
                  <a:srgbClr val="191919"/>
                </a:solidFill>
                <a:effectLst/>
                <a:latin typeface="Calibri" panose="020F0502020204030204" pitchFamily="34" charset="0"/>
                <a:cs typeface="Calibri" panose="020F0502020204030204" pitchFamily="34" charset="0"/>
              </a:rPr>
              <a:t> are independent of the choice for the </a:t>
            </a:r>
            <a:r>
              <a:rPr lang="en-US" sz="2000" b="0" i="1" dirty="0">
                <a:solidFill>
                  <a:srgbClr val="191919"/>
                </a:solidFill>
                <a:effectLst/>
                <a:latin typeface="Calibri" panose="020F0502020204030204" pitchFamily="34" charset="0"/>
                <a:cs typeface="Calibri" panose="020F0502020204030204" pitchFamily="34" charset="0"/>
              </a:rPr>
              <a:t>ℓ</a:t>
            </a:r>
            <a:r>
              <a:rPr lang="en-US" sz="2000" b="0" i="0" baseline="-25000" dirty="0">
                <a:solidFill>
                  <a:srgbClr val="191919"/>
                </a:solidFill>
                <a:effectLst/>
                <a:latin typeface="Calibri" panose="020F0502020204030204" pitchFamily="34" charset="0"/>
                <a:cs typeface="Calibri" panose="020F0502020204030204" pitchFamily="34" charset="0"/>
              </a:rPr>
              <a:t>2</a:t>
            </a:r>
            <a:r>
              <a:rPr lang="en-US" sz="2000" b="0" i="0" dirty="0">
                <a:solidFill>
                  <a:srgbClr val="191919"/>
                </a:solidFill>
                <a:effectLst/>
                <a:latin typeface="Calibri" panose="020F0502020204030204" pitchFamily="34" charset="0"/>
                <a:cs typeface="Calibri" panose="020F0502020204030204" pitchFamily="34" charset="0"/>
              </a:rPr>
              <a:t> penalty (ridge) parameter λ</a:t>
            </a:r>
            <a:r>
              <a:rPr lang="en-US" sz="2000" b="0" i="0" baseline="-25000" dirty="0">
                <a:solidFill>
                  <a:srgbClr val="191919"/>
                </a:solidFill>
                <a:effectLst/>
                <a:latin typeface="Calibri" panose="020F0502020204030204" pitchFamily="34" charset="0"/>
                <a:cs typeface="Calibri" panose="020F0502020204030204" pitchFamily="34" charset="0"/>
              </a:rPr>
              <a:t>0</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3"/>
              </a:rPr>
              <a:t>41</a:t>
            </a:r>
            <a:r>
              <a:rPr lang="en-US" sz="2000" b="0" i="0" dirty="0">
                <a:solidFill>
                  <a:srgbClr val="191919"/>
                </a:solidFill>
                <a:effectLst/>
                <a:latin typeface="Calibri" panose="020F0502020204030204" pitchFamily="34" charset="0"/>
                <a:cs typeface="Calibri" panose="020F0502020204030204" pitchFamily="34" charset="0"/>
              </a:rPr>
              <a:t>], which is used only for numerical reasons. The ridge penalty is set to zero when        is of full rank; otherwise, a small constant value is used to remedy issues of indeterminacy that arise when fitting the elastic net.</a:t>
            </a:r>
            <a:endParaRPr lang="en-IN" sz="2000" dirty="0">
              <a:latin typeface="Calibri" panose="020F0502020204030204" pitchFamily="34" charset="0"/>
              <a:cs typeface="Calibri" panose="020F0502020204030204" pitchFamily="34" charset="0"/>
            </a:endParaRPr>
          </a:p>
        </p:txBody>
      </p:sp>
      <p:pic>
        <p:nvPicPr>
          <p:cNvPr id="5122" name="Picture 2" descr="Embedded Image">
            <a:extLst>
              <a:ext uri="{FF2B5EF4-FFF2-40B4-BE49-F238E27FC236}">
                <a16:creationId xmlns:a16="http://schemas.microsoft.com/office/drawing/2014/main" id="{063DC11D-97BC-48F8-881B-27CE672AF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785" y="3429000"/>
            <a:ext cx="5534025" cy="5429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mbedded Image">
            <a:extLst>
              <a:ext uri="{FF2B5EF4-FFF2-40B4-BE49-F238E27FC236}">
                <a16:creationId xmlns:a16="http://schemas.microsoft.com/office/drawing/2014/main" id="{CF5AE19D-17C0-48C5-82F0-64FD68D634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0880" y="4565651"/>
            <a:ext cx="314325"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94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BC2A-FFE5-4793-A2B4-C019BF37770D}"/>
              </a:ext>
            </a:extLst>
          </p:cNvPr>
          <p:cNvSpPr>
            <a:spLocks noGrp="1"/>
          </p:cNvSpPr>
          <p:nvPr>
            <p:ph type="title"/>
          </p:nvPr>
        </p:nvSpPr>
        <p:spPr/>
        <p:txBody>
          <a:bodyPr/>
          <a:lstStyle/>
          <a:p>
            <a:r>
              <a:rPr lang="en-US" dirty="0"/>
              <a:t>Numerical Solution</a:t>
            </a:r>
            <a:endParaRPr lang="en-IN" dirty="0"/>
          </a:p>
        </p:txBody>
      </p:sp>
      <p:sp>
        <p:nvSpPr>
          <p:cNvPr id="3" name="Content Placeholder 2">
            <a:extLst>
              <a:ext uri="{FF2B5EF4-FFF2-40B4-BE49-F238E27FC236}">
                <a16:creationId xmlns:a16="http://schemas.microsoft.com/office/drawing/2014/main" id="{69E55395-F825-4061-BCAC-0558F98B6613}"/>
              </a:ext>
            </a:extLst>
          </p:cNvPr>
          <p:cNvSpPr>
            <a:spLocks noGrp="1"/>
          </p:cNvSpPr>
          <p:nvPr>
            <p:ph idx="1"/>
          </p:nvPr>
        </p:nvSpPr>
        <p:spPr/>
        <p:txBody>
          <a:bodyPr>
            <a:normAutofit/>
          </a:bodyPr>
          <a:lstStyle/>
          <a:p>
            <a:r>
              <a:rPr lang="en-US" sz="2000" b="1" i="0" dirty="0">
                <a:solidFill>
                  <a:srgbClr val="191919"/>
                </a:solidFill>
                <a:effectLst/>
              </a:rPr>
              <a:t>For fixed B:</a:t>
            </a:r>
            <a:r>
              <a:rPr lang="en-US" sz="2000" b="0" i="0" dirty="0">
                <a:solidFill>
                  <a:srgbClr val="191919"/>
                </a:solidFill>
                <a:effectLst/>
              </a:rPr>
              <a:t> Only the first term of the SPCA criterion of </a:t>
            </a:r>
            <a:r>
              <a:rPr lang="en-US" sz="2000" b="1" i="0" u="none" strike="noStrike" dirty="0">
                <a:solidFill>
                  <a:srgbClr val="808080"/>
                </a:solidFill>
                <a:effectLst/>
                <a:hlinkClick r:id="rId2"/>
              </a:rPr>
              <a:t>Equation (3)</a:t>
            </a:r>
            <a:r>
              <a:rPr lang="en-US" sz="2000" b="0" i="0" dirty="0">
                <a:solidFill>
                  <a:srgbClr val="191919"/>
                </a:solidFill>
                <a:effectLst/>
              </a:rPr>
              <a:t> must be minimized with respect to </a:t>
            </a:r>
            <a:r>
              <a:rPr lang="en-US" sz="2000" b="1" i="0" dirty="0">
                <a:solidFill>
                  <a:srgbClr val="191919"/>
                </a:solidFill>
                <a:effectLst/>
              </a:rPr>
              <a:t>A</a:t>
            </a:r>
            <a:r>
              <a:rPr lang="en-US" sz="2000" b="0" i="0" dirty="0">
                <a:solidFill>
                  <a:srgbClr val="191919"/>
                </a:solidFill>
                <a:effectLst/>
              </a:rPr>
              <a:t>. The solution is given by the reduced rank form of the Procrustes rotation, computed as </a:t>
            </a:r>
            <a:r>
              <a:rPr lang="en-US" sz="2000" b="1" i="0" dirty="0">
                <a:solidFill>
                  <a:srgbClr val="191919"/>
                </a:solidFill>
                <a:effectLst/>
              </a:rPr>
              <a:t>A</a:t>
            </a:r>
            <a:r>
              <a:rPr lang="en-US" sz="2000" b="0" i="0" dirty="0">
                <a:solidFill>
                  <a:srgbClr val="191919"/>
                </a:solidFill>
                <a:effectLst/>
              </a:rPr>
              <a:t>⋆ = </a:t>
            </a:r>
            <a:r>
              <a:rPr lang="en-US" sz="2000" b="1" i="0" dirty="0">
                <a:solidFill>
                  <a:srgbClr val="191919"/>
                </a:solidFill>
                <a:effectLst/>
              </a:rPr>
              <a:t>UV</a:t>
            </a:r>
            <a:r>
              <a:rPr lang="en-US" sz="2000" b="0" i="0" baseline="30000" dirty="0">
                <a:solidFill>
                  <a:srgbClr val="191919"/>
                </a:solidFill>
                <a:effectLst/>
              </a:rPr>
              <a:t>⊤</a:t>
            </a:r>
            <a:r>
              <a:rPr lang="en-US" sz="2000" b="0" i="0" dirty="0">
                <a:solidFill>
                  <a:srgbClr val="191919"/>
                </a:solidFill>
                <a:effectLst/>
              </a:rPr>
              <a:t> [</a:t>
            </a:r>
            <a:r>
              <a:rPr lang="en-US" sz="2000" b="1" i="0" u="none" strike="noStrike" dirty="0">
                <a:solidFill>
                  <a:srgbClr val="808080"/>
                </a:solidFill>
                <a:effectLst/>
                <a:hlinkClick r:id="rId3"/>
              </a:rPr>
              <a:t>41</a:t>
            </a:r>
            <a:r>
              <a:rPr lang="en-US" sz="2000" b="0" i="0" dirty="0">
                <a:solidFill>
                  <a:srgbClr val="191919"/>
                </a:solidFill>
                <a:effectLst/>
              </a:rPr>
              <a:t>]. The matrices of left and right singular vectors are obtained from the following singular value decomposition:</a:t>
            </a:r>
          </a:p>
          <a:p>
            <a:endParaRPr lang="en-IN" sz="2000" dirty="0"/>
          </a:p>
          <a:p>
            <a:r>
              <a:rPr lang="en-US" sz="2000" b="0" i="0" dirty="0">
                <a:solidFill>
                  <a:srgbClr val="191919"/>
                </a:solidFill>
                <a:effectLst/>
              </a:rPr>
              <a:t>Generally, </a:t>
            </a:r>
            <a:r>
              <a:rPr lang="en-US" sz="2000" b="1" i="0" dirty="0" err="1">
                <a:solidFill>
                  <a:srgbClr val="191919"/>
                </a:solidFill>
                <a:effectLst/>
              </a:rPr>
              <a:t>C</a:t>
            </a:r>
            <a:r>
              <a:rPr lang="en-US" sz="2000" b="0" i="1" baseline="-25000" dirty="0" err="1">
                <a:solidFill>
                  <a:srgbClr val="191919"/>
                </a:solidFill>
                <a:effectLst/>
              </a:rPr>
              <a:t>γ</a:t>
            </a:r>
            <a:r>
              <a:rPr lang="en-US" sz="2000" b="0" i="0" dirty="0">
                <a:solidFill>
                  <a:srgbClr val="191919"/>
                </a:solidFill>
                <a:effectLst/>
              </a:rPr>
              <a:t> is not positive-semidefinite and its square root is undefined. Instead, a positive-semidefinite matrix</a:t>
            </a:r>
            <a:endParaRPr lang="en-IN" sz="2000" b="0" i="0" dirty="0">
              <a:solidFill>
                <a:srgbClr val="191919"/>
              </a:solidFill>
              <a:effectLst/>
            </a:endParaRPr>
          </a:p>
          <a:p>
            <a:pPr marL="0" indent="0">
              <a:buNone/>
            </a:pPr>
            <a:r>
              <a:rPr lang="en-IN" sz="2000" b="0" i="0" dirty="0">
                <a:solidFill>
                  <a:srgbClr val="191919"/>
                </a:solidFill>
                <a:effectLst/>
              </a:rPr>
              <a:t>      , approximating </a:t>
            </a:r>
            <a:r>
              <a:rPr lang="en-IN" sz="2000" b="1" i="0" dirty="0">
                <a:solidFill>
                  <a:srgbClr val="191919"/>
                </a:solidFill>
                <a:effectLst/>
              </a:rPr>
              <a:t>C</a:t>
            </a:r>
            <a:r>
              <a:rPr lang="el-GR" sz="2000" b="0" i="1" baseline="-25000" dirty="0">
                <a:solidFill>
                  <a:srgbClr val="191919"/>
                </a:solidFill>
                <a:effectLst/>
              </a:rPr>
              <a:t>γ</a:t>
            </a:r>
            <a:r>
              <a:rPr lang="el-GR" sz="2000" b="0" i="0" dirty="0">
                <a:solidFill>
                  <a:srgbClr val="191919"/>
                </a:solidFill>
                <a:effectLst/>
              </a:rPr>
              <a:t>, </a:t>
            </a:r>
            <a:r>
              <a:rPr lang="en-IN" sz="2000" b="0" i="0" dirty="0">
                <a:solidFill>
                  <a:srgbClr val="191919"/>
                </a:solidFill>
                <a:effectLst/>
              </a:rPr>
              <a:t>is used.</a:t>
            </a:r>
          </a:p>
        </p:txBody>
      </p:sp>
      <p:pic>
        <p:nvPicPr>
          <p:cNvPr id="6146" name="Picture 2" descr="Embedded Image">
            <a:extLst>
              <a:ext uri="{FF2B5EF4-FFF2-40B4-BE49-F238E27FC236}">
                <a16:creationId xmlns:a16="http://schemas.microsoft.com/office/drawing/2014/main" id="{3E0722B4-D6CF-449F-89CD-FCA1BC1692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3872" y="3898366"/>
            <a:ext cx="165735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13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392A-0674-431C-A697-DCBB9C23257B}"/>
              </a:ext>
            </a:extLst>
          </p:cNvPr>
          <p:cNvSpPr>
            <a:spLocks noGrp="1"/>
          </p:cNvSpPr>
          <p:nvPr>
            <p:ph type="title"/>
          </p:nvPr>
        </p:nvSpPr>
        <p:spPr/>
        <p:txBody>
          <a:bodyPr/>
          <a:lstStyle/>
          <a:p>
            <a:r>
              <a:rPr lang="en-US" dirty="0"/>
              <a:t>Numerical Solution</a:t>
            </a:r>
            <a:endParaRPr lang="en-IN" dirty="0"/>
          </a:p>
        </p:txBody>
      </p:sp>
      <p:sp>
        <p:nvSpPr>
          <p:cNvPr id="3" name="Content Placeholder 2">
            <a:extLst>
              <a:ext uri="{FF2B5EF4-FFF2-40B4-BE49-F238E27FC236}">
                <a16:creationId xmlns:a16="http://schemas.microsoft.com/office/drawing/2014/main" id="{29F47490-9070-4A9E-A48B-96EDCB5A7F73}"/>
              </a:ext>
            </a:extLst>
          </p:cNvPr>
          <p:cNvSpPr>
            <a:spLocks noGrp="1"/>
          </p:cNvSpPr>
          <p:nvPr>
            <p:ph idx="1"/>
          </p:nvPr>
        </p:nvSpPr>
        <p:spPr/>
        <p:txBody>
          <a:bodyPr>
            <a:normAutofit lnSpcReduction="10000"/>
          </a:bodyPr>
          <a:lstStyle/>
          <a:p>
            <a:r>
              <a:rPr lang="en-US" sz="2000" b="0" i="0" dirty="0">
                <a:solidFill>
                  <a:srgbClr val="191919"/>
                </a:solidFill>
                <a:effectLst/>
                <a:latin typeface="Calibri" panose="020F0502020204030204" pitchFamily="34" charset="0"/>
                <a:cs typeface="Calibri" panose="020F0502020204030204" pitchFamily="34" charset="0"/>
              </a:rPr>
              <a:t>    is obtained by replacing the diagonal matrix in the </a:t>
            </a:r>
            <a:r>
              <a:rPr lang="en-US" sz="2000" b="0" i="0" dirty="0" err="1">
                <a:solidFill>
                  <a:srgbClr val="191919"/>
                </a:solidFill>
                <a:effectLst/>
                <a:latin typeface="Calibri" panose="020F0502020204030204" pitchFamily="34" charset="0"/>
                <a:cs typeface="Calibri" panose="020F0502020204030204" pitchFamily="34" charset="0"/>
              </a:rPr>
              <a:t>eigendecomposition</a:t>
            </a:r>
            <a:r>
              <a:rPr lang="en-US" sz="2000" b="0" i="0" dirty="0">
                <a:solidFill>
                  <a:srgbClr val="191919"/>
                </a:solidFill>
                <a:effectLst/>
                <a:latin typeface="Calibri" panose="020F0502020204030204" pitchFamily="34" charset="0"/>
                <a:cs typeface="Calibri" panose="020F0502020204030204" pitchFamily="34" charset="0"/>
              </a:rPr>
              <a:t> of </a:t>
            </a:r>
            <a:r>
              <a:rPr lang="en-US" sz="2000" b="1" i="0" dirty="0" err="1">
                <a:solidFill>
                  <a:srgbClr val="191919"/>
                </a:solidFill>
                <a:effectLst/>
                <a:latin typeface="Calibri" panose="020F0502020204030204" pitchFamily="34" charset="0"/>
                <a:cs typeface="Calibri" panose="020F0502020204030204" pitchFamily="34" charset="0"/>
              </a:rPr>
              <a:t>C</a:t>
            </a:r>
            <a:r>
              <a:rPr lang="en-US" sz="2000" b="0" i="1" baseline="-25000" dirty="0" err="1">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by a diagonal matrix in which negative eigenvalues are replaced by zeros </a:t>
            </a:r>
            <a:r>
              <a:rPr lang="en-IN" sz="2000" b="0" i="0" dirty="0">
                <a:solidFill>
                  <a:srgbClr val="191919"/>
                </a:solidFill>
                <a:effectLst/>
                <a:latin typeface="Calibri" panose="020F0502020204030204" pitchFamily="34" charset="0"/>
                <a:cs typeface="Calibri" panose="020F0502020204030204" pitchFamily="34" charset="0"/>
              </a:rPr>
              <a:t>[</a:t>
            </a:r>
            <a:r>
              <a:rPr lang="en-IN" sz="2000" b="1" i="0" u="none" strike="noStrike" dirty="0">
                <a:solidFill>
                  <a:srgbClr val="808080"/>
                </a:solidFill>
                <a:effectLst/>
                <a:latin typeface="Calibri" panose="020F0502020204030204" pitchFamily="34" charset="0"/>
                <a:cs typeface="Calibri" panose="020F0502020204030204" pitchFamily="34" charset="0"/>
                <a:hlinkClick r:id="rId2"/>
              </a:rPr>
              <a:t>39</a:t>
            </a:r>
            <a:r>
              <a:rPr lang="en-IN" sz="2000" b="0" i="0" dirty="0">
                <a:solidFill>
                  <a:srgbClr val="191919"/>
                </a:solidFill>
                <a:effectLst/>
                <a:latin typeface="Calibri" panose="020F0502020204030204" pitchFamily="34" charset="0"/>
                <a:cs typeface="Calibri" panose="020F0502020204030204" pitchFamily="34" charset="0"/>
              </a:rPr>
              <a:t>]:</a:t>
            </a:r>
          </a:p>
          <a:p>
            <a:endParaRPr lang="en-IN" sz="2000" dirty="0">
              <a:solidFill>
                <a:srgbClr val="191919"/>
              </a:solidFill>
              <a:latin typeface="Calibri" panose="020F0502020204030204" pitchFamily="34" charset="0"/>
              <a:cs typeface="Calibri" panose="020F0502020204030204" pitchFamily="34" charset="0"/>
            </a:endParaRPr>
          </a:p>
          <a:p>
            <a:endParaRPr lang="en-IN" sz="2000" b="0" i="0" dirty="0">
              <a:solidFill>
                <a:srgbClr val="191919"/>
              </a:solidFill>
              <a:effectLst/>
              <a:latin typeface="Calibri" panose="020F0502020204030204" pitchFamily="34" charset="0"/>
              <a:cs typeface="Calibri" panose="020F0502020204030204" pitchFamily="34" charset="0"/>
            </a:endParaRPr>
          </a:p>
          <a:p>
            <a:endParaRPr lang="en-IN" sz="2000" dirty="0">
              <a:solidFill>
                <a:srgbClr val="191919"/>
              </a:solidFill>
              <a:latin typeface="Calibri" panose="020F0502020204030204" pitchFamily="34" charset="0"/>
              <a:cs typeface="Calibri" panose="020F0502020204030204" pitchFamily="34" charset="0"/>
            </a:endParaRPr>
          </a:p>
          <a:p>
            <a:endParaRPr lang="en-IN" sz="2000" b="0" i="0" dirty="0">
              <a:solidFill>
                <a:srgbClr val="191919"/>
              </a:solidFill>
              <a:effectLst/>
              <a:latin typeface="Calibri" panose="020F0502020204030204" pitchFamily="34" charset="0"/>
              <a:cs typeface="Calibri" panose="020F0502020204030204" pitchFamily="34" charset="0"/>
            </a:endParaRPr>
          </a:p>
          <a:p>
            <a:endParaRPr lang="en-US" sz="2000" b="0" i="0" dirty="0">
              <a:solidFill>
                <a:srgbClr val="191919"/>
              </a:solidFill>
              <a:effectLst/>
              <a:latin typeface="Calibri" panose="020F0502020204030204" pitchFamily="34" charset="0"/>
              <a:cs typeface="Calibri" panose="020F0502020204030204" pitchFamily="34" charset="0"/>
            </a:endParaRPr>
          </a:p>
          <a:p>
            <a:r>
              <a:rPr lang="en-US" sz="2000" b="0" i="0" dirty="0">
                <a:solidFill>
                  <a:srgbClr val="191919"/>
                </a:solidFill>
                <a:effectLst/>
                <a:latin typeface="Calibri" panose="020F0502020204030204" pitchFamily="34" charset="0"/>
                <a:cs typeface="Calibri" panose="020F0502020204030204" pitchFamily="34" charset="0"/>
              </a:rPr>
              <a:t>Thus, the directions of variation given by the negative eigenvalues of </a:t>
            </a:r>
            <a:r>
              <a:rPr lang="en-US" sz="2000" b="1" i="0" dirty="0" err="1">
                <a:solidFill>
                  <a:srgbClr val="191919"/>
                </a:solidFill>
                <a:effectLst/>
                <a:latin typeface="Calibri" panose="020F0502020204030204" pitchFamily="34" charset="0"/>
                <a:cs typeface="Calibri" panose="020F0502020204030204" pitchFamily="34" charset="0"/>
              </a:rPr>
              <a:t>C</a:t>
            </a:r>
            <a:r>
              <a:rPr lang="en-US" sz="2000" b="0" i="1" baseline="-25000" dirty="0" err="1">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are discarded, as they correspond to those which are dominated by the variance in the background dataset.</a:t>
            </a:r>
            <a:endParaRPr lang="en-IN" sz="2000" b="0" i="0" dirty="0">
              <a:solidFill>
                <a:srgbClr val="191919"/>
              </a:solidFill>
              <a:effectLst/>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4" name="Picture 4" descr="Embedded Image">
            <a:extLst>
              <a:ext uri="{FF2B5EF4-FFF2-40B4-BE49-F238E27FC236}">
                <a16:creationId xmlns:a16="http://schemas.microsoft.com/office/drawing/2014/main" id="{F237EBED-D6C5-4312-BFAC-1C63D4736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16" y="220980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Embedded Image">
            <a:extLst>
              <a:ext uri="{FF2B5EF4-FFF2-40B4-BE49-F238E27FC236}">
                <a16:creationId xmlns:a16="http://schemas.microsoft.com/office/drawing/2014/main" id="{7FEDB3DB-773D-4C96-B030-3A8F69E49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816" y="3361662"/>
            <a:ext cx="5334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0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C4CA-5CEA-406E-A4E2-488C3DA97485}"/>
              </a:ext>
            </a:extLst>
          </p:cNvPr>
          <p:cNvSpPr>
            <a:spLocks noGrp="1"/>
          </p:cNvSpPr>
          <p:nvPr>
            <p:ph type="title"/>
          </p:nvPr>
        </p:nvSpPr>
        <p:spPr/>
        <p:txBody>
          <a:bodyPr/>
          <a:lstStyle/>
          <a:p>
            <a:r>
              <a:rPr lang="en-US" dirty="0"/>
              <a:t>Contrastive analysis</a:t>
            </a:r>
            <a:endParaRPr lang="en-IN" dirty="0"/>
          </a:p>
        </p:txBody>
      </p:sp>
      <p:sp>
        <p:nvSpPr>
          <p:cNvPr id="3" name="Content Placeholder 2">
            <a:extLst>
              <a:ext uri="{FF2B5EF4-FFF2-40B4-BE49-F238E27FC236}">
                <a16:creationId xmlns:a16="http://schemas.microsoft.com/office/drawing/2014/main" id="{D036F5E4-D9B5-4649-8774-1D44AD831BD1}"/>
              </a:ext>
            </a:extLst>
          </p:cNvPr>
          <p:cNvSpPr>
            <a:spLocks noGrp="1"/>
          </p:cNvSpPr>
          <p:nvPr>
            <p:ph idx="1"/>
          </p:nvPr>
        </p:nvSpPr>
        <p:spPr/>
        <p:txBody>
          <a:bodyPr>
            <a:normAutofit fontScale="92500" lnSpcReduction="10000"/>
          </a:bodyPr>
          <a:lstStyle/>
          <a:p>
            <a:r>
              <a:rPr lang="en-US" sz="2000" b="0" i="0" dirty="0">
                <a:solidFill>
                  <a:srgbClr val="191919"/>
                </a:solidFill>
                <a:effectLst/>
                <a:latin typeface="Calibri" panose="020F0502020204030204" pitchFamily="34" charset="0"/>
                <a:cs typeface="Calibri" panose="020F0502020204030204" pitchFamily="34" charset="0"/>
              </a:rPr>
              <a:t>For the purpose of contrastive analysis, a direction’s importance is characterized by its target-background variance coupling; higher target variance and lower background variance pairs produce the best directions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2</a:t>
            </a:r>
            <a:r>
              <a:rPr lang="en-US" sz="2000" b="0" i="0" dirty="0">
                <a:solidFill>
                  <a:srgbClr val="191919"/>
                </a:solidFill>
                <a:effectLst/>
                <a:latin typeface="Calibri" panose="020F0502020204030204" pitchFamily="34" charset="0"/>
                <a:cs typeface="Calibri" panose="020F0502020204030204" pitchFamily="34" charset="0"/>
              </a:rPr>
              <a:t>] and correspond to the largest positive eigenvalues. The elimination of directions with negative eigenvalues therefore guarantees that the sparse contrastive PCs (</a:t>
            </a:r>
            <a:r>
              <a:rPr lang="en-US" sz="2000" b="0" i="0" dirty="0" err="1">
                <a:solidFill>
                  <a:srgbClr val="191919"/>
                </a:solidFill>
                <a:effectLst/>
                <a:latin typeface="Calibri" panose="020F0502020204030204" pitchFamily="34" charset="0"/>
                <a:cs typeface="Calibri" panose="020F0502020204030204" pitchFamily="34" charset="0"/>
              </a:rPr>
              <a:t>scPCs</a:t>
            </a:r>
            <a:r>
              <a:rPr lang="en-US" sz="2000" b="0" i="0" dirty="0">
                <a:solidFill>
                  <a:srgbClr val="191919"/>
                </a:solidFill>
                <a:effectLst/>
                <a:latin typeface="Calibri" panose="020F0502020204030204" pitchFamily="34" charset="0"/>
                <a:cs typeface="Calibri" panose="020F0502020204030204" pitchFamily="34" charset="0"/>
              </a:rPr>
              <a:t>) are rotations of the target data relying on the sparse directions most variable in the target data but least variable in the background data, making a cutoff of zero a natural choice for the thresholding operation.</a:t>
            </a:r>
          </a:p>
          <a:p>
            <a:r>
              <a:rPr lang="en-US" sz="2000" dirty="0">
                <a:solidFill>
                  <a:srgbClr val="191919"/>
                </a:solidFill>
                <a:latin typeface="Calibri" panose="020F0502020204030204" pitchFamily="34" charset="0"/>
                <a:cs typeface="Calibri" panose="020F0502020204030204" pitchFamily="34" charset="0"/>
              </a:rPr>
              <a:t>T</a:t>
            </a:r>
            <a:r>
              <a:rPr lang="en-US" sz="2000" b="0" i="0" dirty="0">
                <a:solidFill>
                  <a:srgbClr val="191919"/>
                </a:solidFill>
                <a:effectLst/>
                <a:latin typeface="Calibri" panose="020F0502020204030204" pitchFamily="34" charset="0"/>
                <a:cs typeface="Calibri" panose="020F0502020204030204" pitchFamily="34" charset="0"/>
              </a:rPr>
              <a:t>he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algorithm relies on two hyperparameters: the contrastive parameter </a:t>
            </a:r>
            <a:r>
              <a:rPr lang="en-US" sz="2000" b="0" i="1" dirty="0">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and the </a:t>
            </a:r>
            <a:r>
              <a:rPr lang="en-US" sz="2000" b="0" i="1" dirty="0">
                <a:solidFill>
                  <a:srgbClr val="191919"/>
                </a:solidFill>
                <a:effectLst/>
                <a:latin typeface="Calibri" panose="020F0502020204030204" pitchFamily="34" charset="0"/>
                <a:cs typeface="Calibri" panose="020F0502020204030204" pitchFamily="34" charset="0"/>
              </a:rPr>
              <a:t>ℓ</a:t>
            </a:r>
            <a:r>
              <a:rPr lang="en-US" sz="2000" b="0" i="0" baseline="-25000" dirty="0">
                <a:solidFill>
                  <a:srgbClr val="191919"/>
                </a:solidFill>
                <a:effectLst/>
                <a:latin typeface="Calibri" panose="020F0502020204030204" pitchFamily="34" charset="0"/>
                <a:cs typeface="Calibri" panose="020F0502020204030204" pitchFamily="34" charset="0"/>
              </a:rPr>
              <a:t>1</a:t>
            </a:r>
            <a:r>
              <a:rPr lang="en-US" sz="2000" b="0" i="0" dirty="0">
                <a:solidFill>
                  <a:srgbClr val="191919"/>
                </a:solidFill>
                <a:effectLst/>
                <a:latin typeface="Calibri" panose="020F0502020204030204" pitchFamily="34" charset="0"/>
                <a:cs typeface="Calibri" panose="020F0502020204030204" pitchFamily="34" charset="0"/>
              </a:rPr>
              <a:t> penalty parameter λ</a:t>
            </a:r>
            <a:r>
              <a:rPr lang="en-US" sz="2000" b="0" i="0" baseline="-25000" dirty="0">
                <a:solidFill>
                  <a:srgbClr val="191919"/>
                </a:solidFill>
                <a:effectLst/>
                <a:latin typeface="Calibri" panose="020F0502020204030204" pitchFamily="34" charset="0"/>
                <a:cs typeface="Calibri" panose="020F0502020204030204" pitchFamily="34" charset="0"/>
              </a:rPr>
              <a:t>1</a:t>
            </a:r>
            <a:r>
              <a:rPr lang="en-US" sz="2000" b="0" i="0" dirty="0">
                <a:solidFill>
                  <a:srgbClr val="191919"/>
                </a:solidFill>
                <a:effectLst/>
                <a:latin typeface="Calibri" panose="020F0502020204030204" pitchFamily="34" charset="0"/>
                <a:cs typeface="Calibri" panose="020F0502020204030204" pitchFamily="34" charset="0"/>
              </a:rPr>
              <a:t>. To select the optimal combination of </a:t>
            </a:r>
            <a:r>
              <a:rPr lang="en-US" sz="2000" b="0" i="1" dirty="0">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and λ</a:t>
            </a:r>
            <a:r>
              <a:rPr lang="en-US" sz="2000" b="0" i="0" baseline="-25000" dirty="0">
                <a:solidFill>
                  <a:srgbClr val="191919"/>
                </a:solidFill>
                <a:effectLst/>
                <a:latin typeface="Calibri" panose="020F0502020204030204" pitchFamily="34" charset="0"/>
                <a:cs typeface="Calibri" panose="020F0502020204030204" pitchFamily="34" charset="0"/>
              </a:rPr>
              <a:t>1</a:t>
            </a:r>
            <a:r>
              <a:rPr lang="en-US" sz="2000" b="0" i="0" dirty="0">
                <a:solidFill>
                  <a:srgbClr val="191919"/>
                </a:solidFill>
                <a:effectLst/>
                <a:latin typeface="Calibri" panose="020F0502020204030204" pitchFamily="34" charset="0"/>
                <a:cs typeface="Calibri" panose="020F0502020204030204" pitchFamily="34" charset="0"/>
              </a:rPr>
              <a:t> from a grid of </a:t>
            </a:r>
            <a:r>
              <a:rPr lang="en-US" sz="2000" b="0" i="1" dirty="0">
                <a:solidFill>
                  <a:srgbClr val="191919"/>
                </a:solidFill>
                <a:effectLst/>
                <a:latin typeface="Calibri" panose="020F0502020204030204" pitchFamily="34" charset="0"/>
                <a:cs typeface="Calibri" panose="020F0502020204030204" pitchFamily="34" charset="0"/>
              </a:rPr>
              <a:t>a priori</a:t>
            </a:r>
            <a:r>
              <a:rPr lang="en-US" sz="2000" b="0" i="0" dirty="0">
                <a:solidFill>
                  <a:srgbClr val="191919"/>
                </a:solidFill>
                <a:effectLst/>
                <a:latin typeface="Calibri" panose="020F0502020204030204" pitchFamily="34" charset="0"/>
                <a:cs typeface="Calibri" panose="020F0502020204030204" pitchFamily="34" charset="0"/>
              </a:rPr>
              <a:t> specified values, we propose to cluster the </a:t>
            </a:r>
            <a:r>
              <a:rPr lang="en-US" sz="2000" b="0" i="1" dirty="0">
                <a:solidFill>
                  <a:srgbClr val="191919"/>
                </a:solidFill>
                <a:effectLst/>
                <a:latin typeface="Calibri" panose="020F0502020204030204" pitchFamily="34" charset="0"/>
                <a:cs typeface="Calibri" panose="020F0502020204030204" pitchFamily="34" charset="0"/>
              </a:rPr>
              <a:t>n</a:t>
            </a:r>
            <a:r>
              <a:rPr lang="en-US" sz="2000" b="0" i="0" dirty="0">
                <a:solidFill>
                  <a:srgbClr val="191919"/>
                </a:solidFill>
                <a:effectLst/>
                <a:latin typeface="Calibri" panose="020F0502020204030204" pitchFamily="34" charset="0"/>
                <a:cs typeface="Calibri" panose="020F0502020204030204" pitchFamily="34" charset="0"/>
              </a:rPr>
              <a:t> observations of the target dataset based on their first </a:t>
            </a:r>
            <a:r>
              <a:rPr lang="en-US" sz="2000" b="0" i="1" dirty="0">
                <a:solidFill>
                  <a:srgbClr val="191919"/>
                </a:solidFill>
                <a:effectLst/>
                <a:latin typeface="Calibri" panose="020F0502020204030204" pitchFamily="34" charset="0"/>
                <a:cs typeface="Calibri" panose="020F0502020204030204" pitchFamily="34" charset="0"/>
              </a:rPr>
              <a:t>k</a:t>
            </a:r>
            <a:r>
              <a:rPr lang="en-US" sz="2000" b="0" i="0" dirty="0">
                <a:solidFill>
                  <a:srgbClr val="191919"/>
                </a:solidFill>
                <a:effectLst/>
                <a:latin typeface="Calibri" panose="020F0502020204030204" pitchFamily="34" charset="0"/>
                <a:cs typeface="Calibri" panose="020F0502020204030204" pitchFamily="34" charset="0"/>
              </a:rPr>
              <a:t> </a:t>
            </a:r>
            <a:r>
              <a:rPr lang="en-US" sz="2000" b="0" i="0" dirty="0" err="1">
                <a:solidFill>
                  <a:srgbClr val="191919"/>
                </a:solidFill>
                <a:effectLst/>
                <a:latin typeface="Calibri" panose="020F0502020204030204" pitchFamily="34" charset="0"/>
                <a:cs typeface="Calibri" panose="020F0502020204030204" pitchFamily="34" charset="0"/>
              </a:rPr>
              <a:t>scPCs</a:t>
            </a:r>
            <a:r>
              <a:rPr lang="en-US" sz="2000" b="0" i="0" dirty="0">
                <a:solidFill>
                  <a:srgbClr val="191919"/>
                </a:solidFill>
                <a:effectLst/>
                <a:latin typeface="Calibri" panose="020F0502020204030204" pitchFamily="34" charset="0"/>
                <a:cs typeface="Calibri" panose="020F0502020204030204" pitchFamily="34" charset="0"/>
              </a:rPr>
              <a:t>, selecting as optimal the combination {</a:t>
            </a:r>
            <a:r>
              <a:rPr lang="en-US" sz="2000" b="0" i="1" dirty="0">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λ</a:t>
            </a:r>
            <a:r>
              <a:rPr lang="en-US" sz="2000" b="0" i="0" baseline="-25000" dirty="0">
                <a:solidFill>
                  <a:srgbClr val="191919"/>
                </a:solidFill>
                <a:effectLst/>
                <a:latin typeface="Calibri" panose="020F0502020204030204" pitchFamily="34" charset="0"/>
                <a:cs typeface="Calibri" panose="020F0502020204030204" pitchFamily="34" charset="0"/>
              </a:rPr>
              <a:t>1</a:t>
            </a:r>
            <a:r>
              <a:rPr lang="en-US" sz="2000" b="0" i="0" dirty="0">
                <a:solidFill>
                  <a:srgbClr val="191919"/>
                </a:solidFill>
                <a:effectLst/>
                <a:latin typeface="Calibri" panose="020F0502020204030204" pitchFamily="34" charset="0"/>
                <a:cs typeface="Calibri" panose="020F0502020204030204" pitchFamily="34" charset="0"/>
              </a:rPr>
              <a:t>} producing the “strongest” cluster assignments.</a:t>
            </a:r>
          </a:p>
          <a:p>
            <a:pPr marL="0" indent="0">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229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6E46-D94E-4142-A935-64BD627C0D9E}"/>
              </a:ext>
            </a:extLst>
          </p:cNvPr>
          <p:cNvSpPr>
            <a:spLocks noGrp="1"/>
          </p:cNvSpPr>
          <p:nvPr>
            <p:ph type="title"/>
          </p:nvPr>
        </p:nvSpPr>
        <p:spPr/>
        <p:txBody>
          <a:bodyPr/>
          <a:lstStyle/>
          <a:p>
            <a:r>
              <a:rPr lang="en-US" dirty="0"/>
              <a:t>Observation of the numerical solution</a:t>
            </a:r>
            <a:endParaRPr lang="en-IN" dirty="0"/>
          </a:p>
        </p:txBody>
      </p:sp>
      <p:sp>
        <p:nvSpPr>
          <p:cNvPr id="3" name="Content Placeholder 2">
            <a:extLst>
              <a:ext uri="{FF2B5EF4-FFF2-40B4-BE49-F238E27FC236}">
                <a16:creationId xmlns:a16="http://schemas.microsoft.com/office/drawing/2014/main" id="{B4B670F2-86F4-4C14-B662-7BB4ED419E06}"/>
              </a:ext>
            </a:extLst>
          </p:cNvPr>
          <p:cNvSpPr>
            <a:spLocks noGrp="1"/>
          </p:cNvSpPr>
          <p:nvPr>
            <p:ph idx="1"/>
          </p:nvPr>
        </p:nvSpPr>
        <p:spPr/>
        <p:txBody>
          <a:bodyPr>
            <a:normAutofit/>
          </a:bodyPr>
          <a:lstStyle/>
          <a:p>
            <a:pPr algn="l" fontAlgn="base"/>
            <a:r>
              <a:rPr lang="en-US" sz="2000" b="0" i="0" dirty="0">
                <a:solidFill>
                  <a:srgbClr val="191919"/>
                </a:solidFill>
                <a:effectLst/>
                <a:latin typeface="Calibri" panose="020F0502020204030204" pitchFamily="34" charset="0"/>
                <a:cs typeface="Calibri" panose="020F0502020204030204" pitchFamily="34" charset="0"/>
              </a:rPr>
              <a:t>Regarding the computational complexity of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we note that the number of observations in the target and background data are not limiting factors. Indeed, these algorithms are applied to a </a:t>
            </a:r>
            <a:r>
              <a:rPr lang="en-US" sz="2000" b="0" i="1" dirty="0">
                <a:solidFill>
                  <a:srgbClr val="191919"/>
                </a:solidFill>
                <a:effectLst/>
                <a:latin typeface="Calibri" panose="020F0502020204030204" pitchFamily="34" charset="0"/>
                <a:cs typeface="Calibri" panose="020F0502020204030204" pitchFamily="34" charset="0"/>
              </a:rPr>
              <a:t>p</a:t>
            </a:r>
            <a:r>
              <a:rPr lang="en-US" sz="2000" b="0" i="0" dirty="0">
                <a:solidFill>
                  <a:srgbClr val="191919"/>
                </a:solidFill>
                <a:effectLst/>
                <a:latin typeface="Calibri" panose="020F0502020204030204" pitchFamily="34" charset="0"/>
                <a:cs typeface="Calibri" panose="020F0502020204030204" pitchFamily="34" charset="0"/>
              </a:rPr>
              <a:t> × </a:t>
            </a:r>
            <a:r>
              <a:rPr lang="en-US" sz="2000" b="0" i="1" dirty="0">
                <a:solidFill>
                  <a:srgbClr val="191919"/>
                </a:solidFill>
                <a:effectLst/>
                <a:latin typeface="Calibri" panose="020F0502020204030204" pitchFamily="34" charset="0"/>
                <a:cs typeface="Calibri" panose="020F0502020204030204" pitchFamily="34" charset="0"/>
              </a:rPr>
              <a:t>p</a:t>
            </a:r>
            <a:r>
              <a:rPr lang="en-US" sz="2000" b="0" i="0" dirty="0">
                <a:solidFill>
                  <a:srgbClr val="191919"/>
                </a:solidFill>
                <a:effectLst/>
                <a:latin typeface="Calibri" panose="020F0502020204030204" pitchFamily="34" charset="0"/>
                <a:cs typeface="Calibri" panose="020F0502020204030204" pitchFamily="34" charset="0"/>
              </a:rPr>
              <a:t> contrastive covariance matrix, a function of the target and background covariance matrices. The computation time of these covariance matrices increases linearly in the number of observations </a:t>
            </a:r>
            <a:r>
              <a:rPr lang="en-US" sz="2000" b="0" i="1" dirty="0">
                <a:solidFill>
                  <a:srgbClr val="191919"/>
                </a:solidFill>
                <a:effectLst/>
                <a:latin typeface="Calibri" panose="020F0502020204030204" pitchFamily="34" charset="0"/>
                <a:cs typeface="Calibri" panose="020F0502020204030204" pitchFamily="34" charset="0"/>
              </a:rPr>
              <a:t>n</a:t>
            </a:r>
            <a:r>
              <a:rPr lang="en-US" sz="2000" b="0" i="0" dirty="0">
                <a:solidFill>
                  <a:srgbClr val="191919"/>
                </a:solidFill>
                <a:effectLst/>
                <a:latin typeface="Calibri" panose="020F0502020204030204" pitchFamily="34" charset="0"/>
                <a:cs typeface="Calibri" panose="020F0502020204030204" pitchFamily="34" charset="0"/>
              </a:rPr>
              <a:t> and quadratically in the number of features </a:t>
            </a:r>
            <a:r>
              <a:rPr lang="en-US" sz="2000" b="0" i="1" dirty="0">
                <a:solidFill>
                  <a:srgbClr val="191919"/>
                </a:solidFill>
                <a:effectLst/>
                <a:latin typeface="Calibri" panose="020F0502020204030204" pitchFamily="34" charset="0"/>
                <a:cs typeface="Calibri" panose="020F0502020204030204" pitchFamily="34" charset="0"/>
              </a:rPr>
              <a:t>p</a:t>
            </a:r>
            <a:r>
              <a:rPr lang="en-US" sz="2000" b="0" i="0" dirty="0">
                <a:solidFill>
                  <a:srgbClr val="191919"/>
                </a:solidFill>
                <a:effectLst/>
                <a:latin typeface="Calibri" panose="020F0502020204030204" pitchFamily="34" charset="0"/>
                <a:cs typeface="Calibri" panose="020F0502020204030204" pitchFamily="34" charset="0"/>
              </a:rPr>
              <a:t>. The methods’ computational efficiency are therefore most impacted by the number of features and the size of the hyperparameter grid. A note on </a:t>
            </a:r>
            <a:r>
              <a:rPr lang="en-US" sz="2000" b="0" i="0" dirty="0" err="1">
                <a:solidFill>
                  <a:srgbClr val="191919"/>
                </a:solidFill>
                <a:effectLst/>
                <a:latin typeface="Calibri" panose="020F0502020204030204" pitchFamily="34" charset="0"/>
                <a:cs typeface="Calibri" panose="020F0502020204030204" pitchFamily="34" charset="0"/>
              </a:rPr>
              <a:t>cPCA’s</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running time is provided in Section S9, as is a comparison to competing methods.</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108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8924-8A62-44E2-8E50-024480FA615A}"/>
              </a:ext>
            </a:extLst>
          </p:cNvPr>
          <p:cNvSpPr>
            <a:spLocks noGrp="1"/>
          </p:cNvSpPr>
          <p:nvPr>
            <p:ph type="title"/>
          </p:nvPr>
        </p:nvSpPr>
        <p:spPr/>
        <p:txBody>
          <a:bodyPr/>
          <a:lstStyle/>
          <a:p>
            <a:r>
              <a:rPr lang="en-IN" b="1" i="0" dirty="0">
                <a:solidFill>
                  <a:srgbClr val="121212"/>
                </a:solidFill>
                <a:effectLst/>
              </a:rPr>
              <a:t>Simulated </a:t>
            </a:r>
            <a:r>
              <a:rPr lang="en-IN" b="1" i="0" dirty="0" err="1">
                <a:solidFill>
                  <a:srgbClr val="121212"/>
                </a:solidFill>
                <a:effectLst/>
              </a:rPr>
              <a:t>scRNA-seq</a:t>
            </a:r>
            <a:r>
              <a:rPr lang="en-IN" b="1" i="0" dirty="0">
                <a:solidFill>
                  <a:srgbClr val="121212"/>
                </a:solidFill>
                <a:effectLst/>
              </a:rPr>
              <a:t> Data</a:t>
            </a:r>
            <a:br>
              <a:rPr lang="en-IN" b="1" i="0" dirty="0">
                <a:solidFill>
                  <a:srgbClr val="121212"/>
                </a:solidFill>
                <a:effectLst/>
              </a:rPr>
            </a:br>
            <a:endParaRPr lang="en-IN" dirty="0"/>
          </a:p>
        </p:txBody>
      </p:sp>
      <p:sp>
        <p:nvSpPr>
          <p:cNvPr id="3" name="Content Placeholder 2">
            <a:extLst>
              <a:ext uri="{FF2B5EF4-FFF2-40B4-BE49-F238E27FC236}">
                <a16:creationId xmlns:a16="http://schemas.microsoft.com/office/drawing/2014/main" id="{BE6BBB35-7F6F-4109-87EB-56329AB5217A}"/>
              </a:ext>
            </a:extLst>
          </p:cNvPr>
          <p:cNvSpPr>
            <a:spLocks noGrp="1"/>
          </p:cNvSpPr>
          <p:nvPr>
            <p:ph idx="1"/>
          </p:nvPr>
        </p:nvSpPr>
        <p:spPr/>
        <p:txBody>
          <a:bodyPr>
            <a:normAutofit fontScale="85000" lnSpcReduction="10000"/>
          </a:bodyPr>
          <a:lstStyle/>
          <a:p>
            <a:r>
              <a:rPr lang="en-US" sz="2000" b="0" i="0" dirty="0">
                <a:solidFill>
                  <a:srgbClr val="191919"/>
                </a:solidFill>
                <a:effectLst/>
                <a:latin typeface="Calibri" panose="020F0502020204030204" pitchFamily="34" charset="0"/>
                <a:cs typeface="Calibri" panose="020F0502020204030204" pitchFamily="34" charset="0"/>
              </a:rPr>
              <a:t>A simple dataset of 300 cells and 500 genes was simulated such that the cells were approximately evenly distributed among three biological groups: two groups making up a target dataset and a third group corresponding to a background dataset. 5% of the genes are differentially expressed between the background dataset and each of the two target datasets but not between the two target datasets, 10% of the genes are differentially expressed between the background dataset and the first target dataset but not the second target dataset, and 10% of the genes are differentially expressed between the background dataset and the second target dataset but not the first target dataset. There is overlap between these three sets of genes and, in particular, a total of 98 genes are differentially expressed between the two target datasets. Based on these levels of differential expression, cells are more dissimilar between the two target datasets than between either of the target datasets and the background dataset. Therefore, the samples comprising the background dataset can be viewed as a set of controls for use by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Additionally, a large batch effect was included to confound the biological variation between groups, effectively dividing each biological group into two subgroups of near equal size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991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5BD9-0EF6-4BE2-AE72-AE6DAA3B1BC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075C07F-3456-4F6B-A22C-C96A5E39E084}"/>
              </a:ext>
            </a:extLst>
          </p:cNvPr>
          <p:cNvSpPr>
            <a:spLocks noGrp="1"/>
          </p:cNvSpPr>
          <p:nvPr>
            <p:ph idx="1"/>
          </p:nvPr>
        </p:nvSpPr>
        <p:spPr/>
        <p:txBody>
          <a:bodyPr>
            <a:normAutofit fontScale="92500" lnSpcReduction="20000"/>
          </a:bodyPr>
          <a:lstStyle/>
          <a:p>
            <a:pPr marL="0" indent="0">
              <a:buNone/>
            </a:pPr>
            <a:r>
              <a:rPr lang="en-US" sz="2000" b="0" i="0" dirty="0">
                <a:solidFill>
                  <a:srgbClr val="191919"/>
                </a:solidFill>
                <a:effectLst/>
                <a:latin typeface="Calibri" panose="020F0502020204030204" pitchFamily="34" charset="0"/>
                <a:cs typeface="Calibri" panose="020F0502020204030204" pitchFamily="34" charset="0"/>
              </a:rPr>
              <a:t>Principal component analysis (PCA) is a well-known dimensionality reduction technique but its ability to extract signal from high-dimensional data is demonstrably unstable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31</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3"/>
              </a:rPr>
              <a:t>15</a:t>
            </a:r>
            <a:r>
              <a:rPr lang="en-US" sz="2000" b="0" i="0" dirty="0">
                <a:solidFill>
                  <a:srgbClr val="191919"/>
                </a:solidFill>
                <a:effectLst/>
                <a:latin typeface="Calibri" panose="020F0502020204030204" pitchFamily="34" charset="0"/>
                <a:cs typeface="Calibri" panose="020F0502020204030204" pitchFamily="34" charset="0"/>
              </a:rPr>
              <a:t>]. Moreover, PCA is often unable to reduce the dimensionality of the data in a contextually meaningful manner [</a:t>
            </a:r>
            <a:r>
              <a:rPr lang="en-US" sz="2000" b="1" i="0" u="none" strike="noStrike" dirty="0">
                <a:solidFill>
                  <a:srgbClr val="808080"/>
                </a:solidFill>
                <a:effectLst/>
                <a:latin typeface="Calibri" panose="020F0502020204030204" pitchFamily="34" charset="0"/>
                <a:cs typeface="Calibri" panose="020F0502020204030204" pitchFamily="34" charset="0"/>
                <a:hlinkClick r:id="rId4"/>
              </a:rPr>
              <a:t>27</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5"/>
              </a:rPr>
              <a:t>2</a:t>
            </a:r>
            <a:r>
              <a:rPr lang="en-US" sz="2000" b="0" i="0" dirty="0">
                <a:solidFill>
                  <a:srgbClr val="191919"/>
                </a:solidFill>
                <a:effectLst/>
                <a:latin typeface="Calibri" panose="020F0502020204030204" pitchFamily="34" charset="0"/>
                <a:cs typeface="Calibri" panose="020F0502020204030204" pitchFamily="34" charset="0"/>
              </a:rPr>
              <a:t>]. Consequently, variants of PCA have been developed in attempts to overcome these severe issues, including, among many others, sparse PCA (SPCA) [</a:t>
            </a:r>
            <a:r>
              <a:rPr lang="en-US" sz="2000" b="1" i="0" u="none" strike="noStrike" dirty="0">
                <a:solidFill>
                  <a:srgbClr val="808080"/>
                </a:solidFill>
                <a:effectLst/>
                <a:latin typeface="Calibri" panose="020F0502020204030204" pitchFamily="34" charset="0"/>
                <a:cs typeface="Calibri" panose="020F0502020204030204" pitchFamily="34" charset="0"/>
                <a:hlinkClick r:id="rId6"/>
              </a:rPr>
              <a:t>41</a:t>
            </a:r>
            <a:r>
              <a:rPr lang="en-US" sz="2000" b="0" i="0" dirty="0">
                <a:solidFill>
                  <a:srgbClr val="191919"/>
                </a:solidFill>
                <a:effectLst/>
                <a:latin typeface="Calibri" panose="020F0502020204030204" pitchFamily="34" charset="0"/>
                <a:cs typeface="Calibri" panose="020F0502020204030204" pitchFamily="34" charset="0"/>
              </a:rPr>
              <a:t>], which increases the interpretability and stability of the principal components in high dimensions by </a:t>
            </a:r>
            <a:r>
              <a:rPr lang="en-US" sz="2000" b="0" i="0" dirty="0" err="1">
                <a:solidFill>
                  <a:srgbClr val="191919"/>
                </a:solidFill>
                <a:effectLst/>
                <a:latin typeface="Calibri" panose="020F0502020204030204" pitchFamily="34" charset="0"/>
                <a:cs typeface="Calibri" panose="020F0502020204030204" pitchFamily="34" charset="0"/>
              </a:rPr>
              <a:t>sparsifying</a:t>
            </a:r>
            <a:r>
              <a:rPr lang="en-US" sz="2000" b="0" i="0" dirty="0">
                <a:solidFill>
                  <a:srgbClr val="191919"/>
                </a:solidFill>
                <a:effectLst/>
                <a:latin typeface="Calibri" panose="020F0502020204030204" pitchFamily="34" charset="0"/>
                <a:cs typeface="Calibri" panose="020F0502020204030204" pitchFamily="34" charset="0"/>
              </a:rPr>
              <a:t> the loadings, and contrastive PCA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5"/>
              </a:rPr>
              <a:t>2</a:t>
            </a:r>
            <a:r>
              <a:rPr lang="en-US" sz="2000" b="0" i="0" dirty="0">
                <a:solidFill>
                  <a:srgbClr val="191919"/>
                </a:solidFill>
                <a:effectLst/>
                <a:latin typeface="Calibri" panose="020F0502020204030204" pitchFamily="34" charset="0"/>
                <a:cs typeface="Calibri" panose="020F0502020204030204" pitchFamily="34" charset="0"/>
              </a:rPr>
              <a:t>], which captures relevant information in the data by eliminating technical effects through comparison to a so-called background dataset. While SPCA and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have both individually proven useful in resolving distinct shortcomings of PCA, neither is capable of simultaneously tackling the issues of stability, interpretability, and relevance. We propose a combination of these techniques, </a:t>
            </a:r>
            <a:r>
              <a:rPr lang="en-US" sz="2000" b="0" i="1" dirty="0">
                <a:solidFill>
                  <a:srgbClr val="191919"/>
                </a:solidFill>
                <a:effectLst/>
                <a:latin typeface="Calibri" panose="020F0502020204030204" pitchFamily="34" charset="0"/>
                <a:cs typeface="Calibri" panose="020F0502020204030204" pitchFamily="34" charset="0"/>
              </a:rPr>
              <a:t>sparse </a:t>
            </a:r>
            <a:r>
              <a:rPr lang="en-US" sz="2000" b="0" i="1" dirty="0" err="1">
                <a:solidFill>
                  <a:srgbClr val="191919"/>
                </a:solidFill>
                <a:effectLst/>
                <a:latin typeface="Calibri" panose="020F0502020204030204" pitchFamily="34" charset="0"/>
                <a:cs typeface="Calibri" panose="020F0502020204030204" pitchFamily="34" charset="0"/>
              </a:rPr>
              <a:t>constrastive</a:t>
            </a:r>
            <a:r>
              <a:rPr lang="en-US" sz="2000" b="0" i="1" dirty="0">
                <a:solidFill>
                  <a:srgbClr val="191919"/>
                </a:solidFill>
                <a:effectLst/>
                <a:latin typeface="Calibri" panose="020F0502020204030204" pitchFamily="34" charset="0"/>
                <a:cs typeface="Calibri" panose="020F0502020204030204" pitchFamily="34" charset="0"/>
              </a:rPr>
              <a:t> PCA</a:t>
            </a:r>
            <a:r>
              <a:rPr lang="en-US" sz="2000" b="0" i="0" dirty="0">
                <a:solidFill>
                  <a:srgbClr val="191919"/>
                </a:solidFill>
                <a:effectLst/>
                <a:latin typeface="Calibri" panose="020F0502020204030204" pitchFamily="34" charset="0"/>
                <a:cs typeface="Calibri" panose="020F0502020204030204" pitchFamily="34" charset="0"/>
              </a:rPr>
              <a:t>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which draws on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to remove unwanted technical effects and on SPCA for </a:t>
            </a:r>
            <a:r>
              <a:rPr lang="en-US" sz="2000" b="0" i="0" dirty="0" err="1">
                <a:solidFill>
                  <a:srgbClr val="191919"/>
                </a:solidFill>
                <a:effectLst/>
                <a:latin typeface="Calibri" panose="020F0502020204030204" pitchFamily="34" charset="0"/>
                <a:cs typeface="Calibri" panose="020F0502020204030204" pitchFamily="34" charset="0"/>
              </a:rPr>
              <a:t>sparsification</a:t>
            </a:r>
            <a:r>
              <a:rPr lang="en-US" sz="2000" b="0" i="0" dirty="0">
                <a:solidFill>
                  <a:srgbClr val="191919"/>
                </a:solidFill>
                <a:effectLst/>
                <a:latin typeface="Calibri" panose="020F0502020204030204" pitchFamily="34" charset="0"/>
                <a:cs typeface="Calibri" panose="020F0502020204030204" pitchFamily="34" charset="0"/>
              </a:rPr>
              <a:t> of the loadings, thereby extracting stable, interpretable, and relevant uncontaminated signal from high-dimensional biological data.</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537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4B5D-8ACB-4080-9950-F3CE84BA51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6AC884-6A13-45D6-B1BF-70823EC2ABC5}"/>
              </a:ext>
            </a:extLst>
          </p:cNvPr>
          <p:cNvSpPr>
            <a:spLocks noGrp="1"/>
          </p:cNvSpPr>
          <p:nvPr>
            <p:ph idx="1"/>
          </p:nvPr>
        </p:nvSpPr>
        <p:spPr/>
        <p:txBody>
          <a:bodyPr>
            <a:normAutofit/>
          </a:bodyPr>
          <a:lstStyle/>
          <a:p>
            <a:r>
              <a:rPr lang="en-US" sz="2000" b="0" i="0" dirty="0">
                <a:solidFill>
                  <a:srgbClr val="191919"/>
                </a:solidFill>
                <a:effectLst/>
                <a:latin typeface="Calibri" panose="020F0502020204030204" pitchFamily="34" charset="0"/>
                <a:cs typeface="Calibri" panose="020F0502020204030204" pitchFamily="34" charset="0"/>
              </a:rPr>
              <a:t>PCA, t-SNE, UMAP,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were applied to the log-transformed and column-centered target data, and SIMLR to the raw target data, to determine whether these methods could identify the biological signal of interest, i.e., the two groups in the target dataset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 1B</a:t>
            </a:r>
            <a:r>
              <a:rPr lang="en-US" sz="2000" b="0" i="0" dirty="0">
                <a:solidFill>
                  <a:srgbClr val="191919"/>
                </a:solidFill>
                <a:effectLst/>
                <a:latin typeface="Calibri" panose="020F0502020204030204" pitchFamily="34" charset="0"/>
                <a:cs typeface="Calibri" panose="020F0502020204030204" pitchFamily="34" charset="0"/>
              </a:rPr>
              <a:t>. Note that PCA was not included due to the similarity of results to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 1A</a:t>
            </a:r>
            <a:r>
              <a:rPr lang="en-US" sz="2000" b="0" i="0" dirty="0">
                <a:solidFill>
                  <a:srgbClr val="191919"/>
                </a:solidFill>
                <a:effectLst/>
                <a:latin typeface="Calibri" panose="020F0502020204030204" pitchFamily="34" charset="0"/>
                <a:cs typeface="Calibri" panose="020F0502020204030204" pitchFamily="34" charset="0"/>
              </a:rPr>
              <a:t> and SIMLR’s embedding is included in the appendix in Figure S4). Also note that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was not performed in the traditional manner of Abid </a:t>
            </a:r>
            <a:r>
              <a:rPr lang="en-US" sz="2000" b="0" i="1" dirty="0">
                <a:solidFill>
                  <a:srgbClr val="191919"/>
                </a:solidFill>
                <a:effectLst/>
                <a:latin typeface="Calibri" panose="020F0502020204030204" pitchFamily="34" charset="0"/>
                <a:cs typeface="Calibri" panose="020F0502020204030204" pitchFamily="34" charset="0"/>
              </a:rPr>
              <a:t>et al</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3"/>
              </a:rPr>
              <a:t>2</a:t>
            </a:r>
            <a:r>
              <a:rPr lang="en-US" sz="2000" b="0" i="0" dirty="0">
                <a:solidFill>
                  <a:srgbClr val="191919"/>
                </a:solidFill>
                <a:effectLst/>
                <a:latin typeface="Calibri" panose="020F0502020204030204" pitchFamily="34" charset="0"/>
                <a:cs typeface="Calibri" panose="020F0502020204030204" pitchFamily="34" charset="0"/>
              </a:rPr>
              <a:t>], but with automatic hyperparameter selection as described in </a:t>
            </a:r>
            <a:r>
              <a:rPr lang="en-US" sz="2000" b="1" i="0" u="none" strike="noStrike" dirty="0">
                <a:solidFill>
                  <a:srgbClr val="808080"/>
                </a:solidFill>
                <a:effectLst/>
                <a:latin typeface="Calibri" panose="020F0502020204030204" pitchFamily="34" charset="0"/>
                <a:cs typeface="Calibri" panose="020F0502020204030204" pitchFamily="34" charset="0"/>
                <a:hlinkClick r:id="rId4"/>
              </a:rPr>
              <a:t>Sections 2.2</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1" i="0" u="none" strike="noStrike" dirty="0">
                <a:solidFill>
                  <a:srgbClr val="808080"/>
                </a:solidFill>
                <a:effectLst/>
                <a:latin typeface="Calibri" panose="020F0502020204030204" pitchFamily="34" charset="0"/>
                <a:cs typeface="Calibri" panose="020F0502020204030204" pitchFamily="34" charset="0"/>
                <a:hlinkClick r:id="rId5"/>
              </a:rPr>
              <a:t>1</a:t>
            </a:r>
            <a:r>
              <a:rPr lang="en-US" sz="2000" b="0" i="0" dirty="0">
                <a:solidFill>
                  <a:srgbClr val="191919"/>
                </a:solidFill>
                <a:effectLst/>
                <a:latin typeface="Calibri" panose="020F0502020204030204" pitchFamily="34" charset="0"/>
                <a:cs typeface="Calibri" panose="020F0502020204030204" pitchFamily="34" charset="0"/>
              </a:rPr>
              <a:t>. The number of </a:t>
            </a:r>
            <a:r>
              <a:rPr lang="en-US" sz="2000" b="0" i="1" dirty="0">
                <a:solidFill>
                  <a:srgbClr val="191919"/>
                </a:solidFill>
                <a:effectLst/>
                <a:latin typeface="Calibri" panose="020F0502020204030204" pitchFamily="34" charset="0"/>
                <a:cs typeface="Calibri" panose="020F0502020204030204" pitchFamily="34" charset="0"/>
              </a:rPr>
              <a:t>a priori</a:t>
            </a:r>
            <a:r>
              <a:rPr lang="en-US" sz="2000" b="0" i="0" dirty="0">
                <a:solidFill>
                  <a:srgbClr val="191919"/>
                </a:solidFill>
                <a:effectLst/>
                <a:latin typeface="Calibri" panose="020F0502020204030204" pitchFamily="34" charset="0"/>
                <a:cs typeface="Calibri" panose="020F0502020204030204" pitchFamily="34" charset="0"/>
              </a:rPr>
              <a:t> specified clusters for the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methods was set to 2, and the column-centered background data were used in their contrastive steps.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591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01FD-1D4D-43AC-B0E7-B84B275436CE}"/>
              </a:ext>
            </a:extLst>
          </p:cNvPr>
          <p:cNvSpPr>
            <a:spLocks noGrp="1"/>
          </p:cNvSpPr>
          <p:nvPr>
            <p:ph type="title"/>
          </p:nvPr>
        </p:nvSpPr>
        <p:spPr>
          <a:xfrm>
            <a:off x="752475" y="125081"/>
            <a:ext cx="10515600" cy="1325563"/>
          </a:xfrm>
        </p:spPr>
        <p:txBody>
          <a:bodyPr/>
          <a:lstStyle/>
          <a:p>
            <a:r>
              <a:rPr lang="en-US" dirty="0"/>
              <a:t>Graphical analysis</a:t>
            </a:r>
            <a:endParaRPr lang="en-IN" dirty="0"/>
          </a:p>
        </p:txBody>
      </p:sp>
      <p:pic>
        <p:nvPicPr>
          <p:cNvPr id="5" name="Content Placeholder 4">
            <a:extLst>
              <a:ext uri="{FF2B5EF4-FFF2-40B4-BE49-F238E27FC236}">
                <a16:creationId xmlns:a16="http://schemas.microsoft.com/office/drawing/2014/main" id="{A9CA1B07-EF03-4DDA-A32A-FBFBCD6322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425" y="984668"/>
            <a:ext cx="5324475" cy="5353754"/>
          </a:xfrm>
        </p:spPr>
      </p:pic>
    </p:spTree>
    <p:extLst>
      <p:ext uri="{BB962C8B-B14F-4D97-AF65-F5344CB8AC3E}">
        <p14:creationId xmlns:p14="http://schemas.microsoft.com/office/powerpoint/2010/main" val="3168635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217D-8421-496C-A462-ADDC658B26EE}"/>
              </a:ext>
            </a:extLst>
          </p:cNvPr>
          <p:cNvSpPr>
            <a:spLocks noGrp="1"/>
          </p:cNvSpPr>
          <p:nvPr>
            <p:ph type="title"/>
          </p:nvPr>
        </p:nvSpPr>
        <p:spPr/>
        <p:txBody>
          <a:bodyPr/>
          <a:lstStyle/>
          <a:p>
            <a:r>
              <a:rPr lang="en-US" dirty="0"/>
              <a:t>Observations</a:t>
            </a:r>
            <a:endParaRPr lang="en-IN" dirty="0"/>
          </a:p>
        </p:txBody>
      </p:sp>
      <p:sp>
        <p:nvSpPr>
          <p:cNvPr id="3" name="Content Placeholder 2">
            <a:extLst>
              <a:ext uri="{FF2B5EF4-FFF2-40B4-BE49-F238E27FC236}">
                <a16:creationId xmlns:a16="http://schemas.microsoft.com/office/drawing/2014/main" id="{4239573D-B41E-41EA-9A7C-37206EAA4672}"/>
              </a:ext>
            </a:extLst>
          </p:cNvPr>
          <p:cNvSpPr>
            <a:spLocks noGrp="1"/>
          </p:cNvSpPr>
          <p:nvPr>
            <p:ph idx="1"/>
          </p:nvPr>
        </p:nvSpPr>
        <p:spPr/>
        <p:txBody>
          <a:bodyPr>
            <a:normAutofit lnSpcReduction="10000"/>
          </a:bodyPr>
          <a:lstStyle/>
          <a:p>
            <a:r>
              <a:rPr lang="en-US" sz="2000" b="1" i="0" dirty="0">
                <a:effectLst/>
              </a:rPr>
              <a:t>A</a:t>
            </a:r>
            <a:r>
              <a:rPr lang="en-US" sz="2000" b="0" i="0" dirty="0">
                <a:effectLst/>
              </a:rPr>
              <a:t> Plot of the first two principal components of the complete simulated dataset (i.e., the combination of the target and background datasets). The batch effect and the biological signal are responsible for approximately identical amounts of variance.</a:t>
            </a:r>
          </a:p>
          <a:p>
            <a:r>
              <a:rPr lang="en-US" sz="2000" b="1" i="0" dirty="0">
                <a:effectLst/>
              </a:rPr>
              <a:t>B</a:t>
            </a:r>
            <a:r>
              <a:rPr lang="en-US" sz="2000" b="0" i="0" dirty="0">
                <a:effectLst/>
              </a:rPr>
              <a:t> Two-dimensional representations of the target dataset by t-SNE, UMAP, </a:t>
            </a:r>
            <a:r>
              <a:rPr lang="en-US" sz="2000" b="0" i="0" dirty="0" err="1">
                <a:effectLst/>
              </a:rPr>
              <a:t>cPCA</a:t>
            </a:r>
            <a:r>
              <a:rPr lang="en-US" sz="2000" b="0" i="0" dirty="0">
                <a:effectLst/>
              </a:rPr>
              <a:t>, </a:t>
            </a:r>
            <a:r>
              <a:rPr lang="en-US" sz="2000" b="0" i="0" dirty="0" err="1">
                <a:effectLst/>
              </a:rPr>
              <a:t>scPCA</a:t>
            </a:r>
            <a:r>
              <a:rPr lang="en-US" sz="2000" b="0" i="0" dirty="0">
                <a:effectLst/>
              </a:rPr>
              <a:t>, and ZINB-</a:t>
            </a:r>
            <a:r>
              <a:rPr lang="en-US" sz="2000" b="0" i="0" dirty="0" err="1">
                <a:effectLst/>
              </a:rPr>
              <a:t>WaVE</a:t>
            </a:r>
            <a:r>
              <a:rPr lang="en-US" sz="2000" b="0" i="0" dirty="0">
                <a:effectLst/>
              </a:rPr>
              <a:t>, with accompanying average widths quantifying the strengths of the batch effect and the biological signal. Only </a:t>
            </a:r>
            <a:r>
              <a:rPr lang="en-US" sz="2000" b="0" i="0" dirty="0" err="1">
                <a:effectLst/>
              </a:rPr>
              <a:t>scPCA</a:t>
            </a:r>
            <a:r>
              <a:rPr lang="en-US" sz="2000" b="0" i="0" dirty="0">
                <a:effectLst/>
              </a:rPr>
              <a:t> fully removes the batch effect in two dimensions when batches are not adjusted for explicitly. </a:t>
            </a:r>
          </a:p>
          <a:p>
            <a:r>
              <a:rPr lang="en-US" sz="2000" b="1" i="0" dirty="0">
                <a:effectLst/>
              </a:rPr>
              <a:t>C</a:t>
            </a:r>
            <a:r>
              <a:rPr lang="en-US" sz="2000" b="0" i="0" dirty="0">
                <a:effectLst/>
              </a:rPr>
              <a:t> A gene-by-gene comparison of the standardized absolute loadings in the first loading vectors of </a:t>
            </a:r>
            <a:r>
              <a:rPr lang="en-US" sz="2000" b="0" i="0" dirty="0" err="1">
                <a:effectLst/>
              </a:rPr>
              <a:t>cPCA</a:t>
            </a:r>
            <a:r>
              <a:rPr lang="en-US" sz="2000" b="0" i="0" dirty="0">
                <a:effectLst/>
              </a:rPr>
              <a:t> and </a:t>
            </a:r>
            <a:r>
              <a:rPr lang="en-US" sz="2000" b="0" i="0" dirty="0" err="1">
                <a:effectLst/>
              </a:rPr>
              <a:t>scPCA</a:t>
            </a:r>
            <a:r>
              <a:rPr lang="en-US" sz="2000" b="0" i="0" dirty="0">
                <a:effectLst/>
              </a:rPr>
              <a:t>, in decreasing order with respect to the values produced by </a:t>
            </a:r>
            <a:r>
              <a:rPr lang="en-US" sz="2000" b="0" i="0" dirty="0" err="1">
                <a:effectLst/>
              </a:rPr>
              <a:t>cPCA</a:t>
            </a:r>
            <a:r>
              <a:rPr lang="en-US" sz="2000" b="0" i="0" dirty="0">
                <a:effectLst/>
              </a:rPr>
              <a:t>.</a:t>
            </a:r>
            <a:endParaRPr lang="en-IN" sz="2000" dirty="0"/>
          </a:p>
        </p:txBody>
      </p:sp>
    </p:spTree>
    <p:extLst>
      <p:ext uri="{BB962C8B-B14F-4D97-AF65-F5344CB8AC3E}">
        <p14:creationId xmlns:p14="http://schemas.microsoft.com/office/powerpoint/2010/main" val="3025372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2F31-8CEC-4E70-AA07-A99C5F1476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CAB357-8983-4B0E-B36C-95ED178CE1C8}"/>
              </a:ext>
            </a:extLst>
          </p:cNvPr>
          <p:cNvSpPr>
            <a:spLocks noGrp="1"/>
          </p:cNvSpPr>
          <p:nvPr>
            <p:ph idx="1"/>
          </p:nvPr>
        </p:nvSpPr>
        <p:spPr/>
        <p:txBody>
          <a:bodyPr>
            <a:noAutofit/>
          </a:bodyPr>
          <a:lstStyle/>
          <a:p>
            <a:pPr algn="l" fontAlgn="base"/>
            <a:r>
              <a:rPr lang="en-US" sz="2000" b="0" i="0" dirty="0">
                <a:solidFill>
                  <a:srgbClr val="191919"/>
                </a:solidFill>
                <a:effectLst/>
                <a:latin typeface="Calibri" panose="020F0502020204030204" pitchFamily="34" charset="0"/>
                <a:cs typeface="Calibri" panose="020F0502020204030204" pitchFamily="34" charset="0"/>
              </a:rPr>
              <a:t>we find the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loadings to be, as expected, much sparser (see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 1C</a:t>
            </a:r>
            <a:r>
              <a:rPr lang="en-US" sz="2000" b="0" i="0" dirty="0">
                <a:solidFill>
                  <a:srgbClr val="191919"/>
                </a:solidFill>
                <a:effectLst/>
                <a:latin typeface="Calibri" panose="020F0502020204030204" pitchFamily="34" charset="0"/>
                <a:cs typeface="Calibri" panose="020F0502020204030204" pitchFamily="34" charset="0"/>
              </a:rPr>
              <a:t>). In fact, only 20 genes have non-zero values in </a:t>
            </a:r>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first loading vector compared to 500 in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moreover, these 20 genes correspond to those which have the largest absolute entries in </a:t>
            </a:r>
            <a:r>
              <a:rPr lang="en-US" sz="2000" b="0" i="0" dirty="0" err="1">
                <a:solidFill>
                  <a:srgbClr val="191919"/>
                </a:solidFill>
                <a:effectLst/>
                <a:latin typeface="Calibri" panose="020F0502020204030204" pitchFamily="34" charset="0"/>
                <a:cs typeface="Calibri" panose="020F0502020204030204" pitchFamily="34" charset="0"/>
              </a:rPr>
              <a:t>cPCA’s</a:t>
            </a:r>
            <a:r>
              <a:rPr lang="en-US" sz="2000" b="0" i="0" dirty="0">
                <a:solidFill>
                  <a:srgbClr val="191919"/>
                </a:solidFill>
                <a:effectLst/>
                <a:latin typeface="Calibri" panose="020F0502020204030204" pitchFamily="34" charset="0"/>
                <a:cs typeface="Calibri" panose="020F0502020204030204" pitchFamily="34" charset="0"/>
              </a:rPr>
              <a:t> first loading vector. Furthermore, these genes are among the most differentially expressed in the target dataset, based on the values of their multiplicative differential expression factors (Figure S2).</a:t>
            </a:r>
          </a:p>
          <a:p>
            <a:pPr algn="l" fontAlgn="base"/>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results were also compared to the two leading latent factors found by ZINB-</a:t>
            </a:r>
            <a:r>
              <a:rPr lang="en-US" sz="2000" b="0" i="0" dirty="0" err="1">
                <a:solidFill>
                  <a:srgbClr val="191919"/>
                </a:solidFill>
                <a:effectLst/>
                <a:latin typeface="Calibri" panose="020F0502020204030204" pitchFamily="34" charset="0"/>
                <a:cs typeface="Calibri" panose="020F0502020204030204" pitchFamily="34" charset="0"/>
              </a:rPr>
              <a:t>WaVE</a:t>
            </a:r>
            <a:r>
              <a:rPr lang="en-US" sz="2000" b="0" i="0" dirty="0">
                <a:solidFill>
                  <a:srgbClr val="191919"/>
                </a:solidFill>
                <a:effectLst/>
                <a:latin typeface="Calibri" panose="020F0502020204030204" pitchFamily="34" charset="0"/>
                <a:cs typeface="Calibri" panose="020F0502020204030204" pitchFamily="34" charset="0"/>
              </a:rPr>
              <a:t>, a method of choice for dimensionality reduction for </a:t>
            </a:r>
            <a:r>
              <a:rPr lang="en-US" sz="2000" b="0" i="0" dirty="0" err="1">
                <a:solidFill>
                  <a:srgbClr val="191919"/>
                </a:solidFill>
                <a:effectLst/>
                <a:latin typeface="Calibri" panose="020F0502020204030204" pitchFamily="34" charset="0"/>
                <a:cs typeface="Calibri" panose="020F0502020204030204" pitchFamily="34" charset="0"/>
              </a:rPr>
              <a:t>scRNA</a:t>
            </a:r>
            <a:r>
              <a:rPr lang="en-US" sz="2000" b="0" i="0" dirty="0">
                <a:solidFill>
                  <a:srgbClr val="191919"/>
                </a:solidFill>
                <a:effectLst/>
                <a:latin typeface="Calibri" panose="020F0502020204030204" pitchFamily="34" charset="0"/>
                <a:cs typeface="Calibri" panose="020F0502020204030204" pitchFamily="34" charset="0"/>
              </a:rPr>
              <a:t>-seq data, under conditions in which the batch factor is viewed as known and unknown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 1B</a:t>
            </a:r>
            <a:r>
              <a:rPr lang="en-US" sz="2000" b="0" i="0" dirty="0">
                <a:solidFill>
                  <a:srgbClr val="191919"/>
                </a:solidFill>
                <a:effectLst/>
                <a:latin typeface="Calibri" panose="020F0502020204030204" pitchFamily="34" charset="0"/>
                <a:cs typeface="Calibri" panose="020F0502020204030204" pitchFamily="34" charset="0"/>
              </a:rPr>
              <a:t>). In both cases, we find the results to be virtually identical to those of PCA. Even when the batch effect is included in the model, the clusters of the biological groups are elongated and less dense than those produced by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and the first latent factor does not linearly separate the groups.</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308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6E94-62EE-41E2-AA95-FAC28191E40F}"/>
              </a:ext>
            </a:extLst>
          </p:cNvPr>
          <p:cNvSpPr>
            <a:spLocks noGrp="1"/>
          </p:cNvSpPr>
          <p:nvPr>
            <p:ph type="title"/>
          </p:nvPr>
        </p:nvSpPr>
        <p:spPr/>
        <p:txBody>
          <a:bodyPr/>
          <a:lstStyle/>
          <a:p>
            <a:r>
              <a:rPr lang="en-IN" b="1" i="0" dirty="0">
                <a:solidFill>
                  <a:srgbClr val="121212"/>
                </a:solidFill>
                <a:effectLst/>
                <a:latin typeface="Helvetica Neue"/>
              </a:rPr>
              <a:t>3.2 Dengue Microarray Data</a:t>
            </a:r>
            <a:br>
              <a:rPr lang="en-IN" b="1" i="0" dirty="0">
                <a:solidFill>
                  <a:srgbClr val="121212"/>
                </a:solidFill>
                <a:effectLst/>
                <a:latin typeface="Helvetica Neue"/>
              </a:rPr>
            </a:br>
            <a:endParaRPr lang="en-IN" dirty="0"/>
          </a:p>
        </p:txBody>
      </p:sp>
      <p:sp>
        <p:nvSpPr>
          <p:cNvPr id="3" name="Content Placeholder 2">
            <a:extLst>
              <a:ext uri="{FF2B5EF4-FFF2-40B4-BE49-F238E27FC236}">
                <a16:creationId xmlns:a16="http://schemas.microsoft.com/office/drawing/2014/main" id="{4946474A-102B-4781-BEAE-54F1588D249F}"/>
              </a:ext>
            </a:extLst>
          </p:cNvPr>
          <p:cNvSpPr>
            <a:spLocks noGrp="1"/>
          </p:cNvSpPr>
          <p:nvPr>
            <p:ph idx="1"/>
          </p:nvPr>
        </p:nvSpPr>
        <p:spPr/>
        <p:txBody>
          <a:bodyPr>
            <a:normAutofit/>
          </a:bodyPr>
          <a:lstStyle/>
          <a:p>
            <a:pPr algn="l" fontAlgn="base"/>
            <a:r>
              <a:rPr lang="en-US" sz="2000" b="0" i="0" dirty="0">
                <a:solidFill>
                  <a:srgbClr val="191919"/>
                </a:solidFill>
                <a:effectLst/>
                <a:latin typeface="Calibri" panose="020F0502020204030204" pitchFamily="34" charset="0"/>
                <a:cs typeface="Calibri" panose="020F0502020204030204" pitchFamily="34" charset="0"/>
              </a:rPr>
              <a:t>The target dataset consists of the log-transformed microarray expression measures of 47 patients with some form of dengue, while the background dataset consist of the log-transformed microarray expression measures of the control samples. PCA,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t-SNE, and UMAP were then applied to the column-centered target data matrix with the goal of discerning three unique clusters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 2A</a:t>
            </a:r>
            <a:r>
              <a:rPr lang="en-US" sz="2000" b="0" i="0" dirty="0">
                <a:solidFill>
                  <a:srgbClr val="191919"/>
                </a:solidFill>
                <a:effectLst/>
                <a:latin typeface="Calibri" panose="020F0502020204030204" pitchFamily="34" charset="0"/>
                <a:cs typeface="Calibri" panose="020F0502020204030204" pitchFamily="34" charset="0"/>
              </a:rPr>
              <a:t>), one for each sub-class of dengue (DF, DHF, and convalescent).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took as additional input the column-centered background data matrix and specified three clusters </a:t>
            </a:r>
            <a:r>
              <a:rPr lang="en-US" sz="2000" b="0" i="1" dirty="0">
                <a:solidFill>
                  <a:srgbClr val="191919"/>
                </a:solidFill>
                <a:effectLst/>
                <a:latin typeface="Calibri" panose="020F0502020204030204" pitchFamily="34" charset="0"/>
                <a:cs typeface="Calibri" panose="020F0502020204030204" pitchFamily="34" charset="0"/>
              </a:rPr>
              <a:t>a priori</a:t>
            </a:r>
            <a:r>
              <a:rPr lang="en-US" sz="2000" b="0" i="0" dirty="0">
                <a:solidFill>
                  <a:srgbClr val="191919"/>
                </a:solidFill>
                <a:effectLst/>
                <a:latin typeface="Calibri" panose="020F0502020204030204" pitchFamily="34" charset="0"/>
                <a:cs typeface="Calibri" panose="020F0502020204030204" pitchFamily="34" charset="0"/>
              </a:rPr>
              <a:t>. </a:t>
            </a:r>
            <a:br>
              <a:rPr lang="en-US" sz="2000" b="0" i="0" u="none" strike="noStrike" dirty="0">
                <a:solidFill>
                  <a:srgbClr val="CB2938"/>
                </a:solidFill>
                <a:effectLst/>
                <a:latin typeface="Calibri" panose="020F0502020204030204" pitchFamily="34" charset="0"/>
                <a:cs typeface="Calibri" panose="020F0502020204030204" pitchFamily="34" charset="0"/>
                <a:hlinkClick r:id="rId3" tooltip="Dengue microarray data. A Two-dimensional representations of the target dataset by PCA, UMAP, cPCA, and scPCA, with accompanying average silhouette widths quantifying the strengths of the biological signal. cPCA and scPCA are the only methods that fully separate the convalescent patients from those with DF and DHF. The second PC of the PCA plot is dominated by some batch effect, and the low-dimensional representation produced by UMAP also appears to be affected by some source of unwanted variation. B The standardized absolute loadings in the two leading loading vectors of scPCA are much sparser than those of cPCA, though their two-dimensional embeddings are virtually identical. The genes are in decreasing order of cPCA’s standardized absolute loadings, demonstrating that the genes with non-zero loadings in scPCA generally correspond to the genes with the largest absolute loadings in cPCA. This is much more apparent for the second loading vector where the distribution of cPCA’s absolute loadings has a thin tail, attributing increased importance to a small subset of genes."/>
              </a:rPr>
            </a:b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58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87E9-A6E4-4020-88E5-ECA5F00A0852}"/>
              </a:ext>
            </a:extLst>
          </p:cNvPr>
          <p:cNvSpPr>
            <a:spLocks noGrp="1"/>
          </p:cNvSpPr>
          <p:nvPr>
            <p:ph type="title"/>
          </p:nvPr>
        </p:nvSpPr>
        <p:spPr/>
        <p:txBody>
          <a:bodyPr/>
          <a:lstStyle/>
          <a:p>
            <a:r>
              <a:rPr lang="en-US" dirty="0"/>
              <a:t>Graphical Analysis</a:t>
            </a:r>
            <a:endParaRPr lang="en-IN" dirty="0"/>
          </a:p>
        </p:txBody>
      </p:sp>
      <p:pic>
        <p:nvPicPr>
          <p:cNvPr id="5" name="Content Placeholder 4">
            <a:extLst>
              <a:ext uri="{FF2B5EF4-FFF2-40B4-BE49-F238E27FC236}">
                <a16:creationId xmlns:a16="http://schemas.microsoft.com/office/drawing/2014/main" id="{BEC00B06-DE5B-41CD-BAF7-81A107C3FB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4273" y="1701005"/>
            <a:ext cx="5735321" cy="4480720"/>
          </a:xfrm>
        </p:spPr>
      </p:pic>
    </p:spTree>
    <p:extLst>
      <p:ext uri="{BB962C8B-B14F-4D97-AF65-F5344CB8AC3E}">
        <p14:creationId xmlns:p14="http://schemas.microsoft.com/office/powerpoint/2010/main" val="3883289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E3157-E6AC-4BB5-B148-84AE6967A878}"/>
              </a:ext>
            </a:extLst>
          </p:cNvPr>
          <p:cNvSpPr>
            <a:spLocks noGrp="1"/>
          </p:cNvSpPr>
          <p:nvPr>
            <p:ph type="title"/>
          </p:nvPr>
        </p:nvSpPr>
        <p:spPr/>
        <p:txBody>
          <a:bodyPr/>
          <a:lstStyle/>
          <a:p>
            <a:r>
              <a:rPr lang="en-US" dirty="0"/>
              <a:t>Results and Observations</a:t>
            </a:r>
            <a:endParaRPr lang="en-IN" dirty="0"/>
          </a:p>
        </p:txBody>
      </p:sp>
      <p:sp>
        <p:nvSpPr>
          <p:cNvPr id="3" name="Content Placeholder 2">
            <a:extLst>
              <a:ext uri="{FF2B5EF4-FFF2-40B4-BE49-F238E27FC236}">
                <a16:creationId xmlns:a16="http://schemas.microsoft.com/office/drawing/2014/main" id="{61AC9B9B-2268-4205-B93A-C5EDB3DB0AA0}"/>
              </a:ext>
            </a:extLst>
          </p:cNvPr>
          <p:cNvSpPr>
            <a:spLocks noGrp="1"/>
          </p:cNvSpPr>
          <p:nvPr>
            <p:ph idx="1"/>
          </p:nvPr>
        </p:nvSpPr>
        <p:spPr/>
        <p:txBody>
          <a:bodyPr>
            <a:normAutofit fontScale="92500"/>
          </a:bodyPr>
          <a:lstStyle/>
          <a:p>
            <a:r>
              <a:rPr lang="en-US" sz="2000" b="0" i="0" dirty="0">
                <a:solidFill>
                  <a:srgbClr val="191919"/>
                </a:solidFill>
                <a:effectLst/>
                <a:latin typeface="Calibri" panose="020F0502020204030204" pitchFamily="34" charset="0"/>
                <a:cs typeface="Calibri" panose="020F0502020204030204" pitchFamily="34" charset="0"/>
              </a:rPr>
              <a:t>Of the four dimensionality reduction methods, only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successfully fully separated the convalescent patients from those with DF and DHF in two dimensions. </a:t>
            </a:r>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low-dimensional representation was virtually identical to that of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producing very similar average silhouette widths among classes, though only a tenth of the genes have non-zero values in the first and second columns of the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loading matrix, and the most important genes identified by each methods’ first loading vector differ substantially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 2B</a:t>
            </a:r>
            <a:r>
              <a:rPr lang="en-US" sz="2000" b="0" i="0" dirty="0">
                <a:solidFill>
                  <a:srgbClr val="191919"/>
                </a:solidFill>
                <a:effectLst/>
                <a:latin typeface="Calibri" panose="020F0502020204030204" pitchFamily="34" charset="0"/>
                <a:cs typeface="Calibri" panose="020F0502020204030204" pitchFamily="34" charset="0"/>
              </a:rPr>
              <a:t>). The genes found by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include CD38, HLA-DQB1, and RSAD2 (</a:t>
            </a:r>
            <a:r>
              <a:rPr lang="en-US" sz="2000" b="0" i="0" dirty="0" err="1">
                <a:solidFill>
                  <a:srgbClr val="191919"/>
                </a:solidFill>
                <a:effectLst/>
                <a:latin typeface="Calibri" panose="020F0502020204030204" pitchFamily="34" charset="0"/>
                <a:cs typeface="Calibri" panose="020F0502020204030204" pitchFamily="34" charset="0"/>
              </a:rPr>
              <a:t>Viperin</a:t>
            </a:r>
            <a:r>
              <a:rPr lang="en-US" sz="2000" b="0" i="0" dirty="0">
                <a:solidFill>
                  <a:srgbClr val="191919"/>
                </a:solidFill>
                <a:effectLst/>
                <a:latin typeface="Calibri" panose="020F0502020204030204" pitchFamily="34" charset="0"/>
                <a:cs typeface="Calibri" panose="020F0502020204030204" pitchFamily="34" charset="0"/>
              </a:rPr>
              <a:t>), which have been previously associated to the susceptibility to, protection against, or presence of dengue [</a:t>
            </a:r>
            <a:r>
              <a:rPr lang="en-US" sz="2000" b="1" i="0" u="none" strike="noStrike" dirty="0">
                <a:solidFill>
                  <a:srgbClr val="808080"/>
                </a:solidFill>
                <a:effectLst/>
                <a:latin typeface="Calibri" panose="020F0502020204030204" pitchFamily="34" charset="0"/>
                <a:cs typeface="Calibri" panose="020F0502020204030204" pitchFamily="34" charset="0"/>
                <a:hlinkClick r:id="rId3"/>
              </a:rPr>
              <a:t>6</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4"/>
              </a:rPr>
              <a:t>5</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5"/>
              </a:rPr>
              <a:t>7</a:t>
            </a:r>
            <a:r>
              <a:rPr lang="en-US" sz="2000" b="0" i="0" dirty="0">
                <a:solidFill>
                  <a:srgbClr val="191919"/>
                </a:solidFill>
                <a:effectLst/>
                <a:latin typeface="Calibri" panose="020F0502020204030204" pitchFamily="34" charset="0"/>
                <a:cs typeface="Calibri" panose="020F0502020204030204" pitchFamily="34" charset="0"/>
              </a:rPr>
              <a:t>]. For a full list of these genes, refer to Table S1 and Table S2. A gene set enrichment analysis (GSEA) was also performed with the genes contained in these tables to identify the most significant biological processes in which they play a role; details and results are presented in Table S3.</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292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3475-C125-4693-A866-267DBE6CF8DE}"/>
              </a:ext>
            </a:extLst>
          </p:cNvPr>
          <p:cNvSpPr>
            <a:spLocks noGrp="1"/>
          </p:cNvSpPr>
          <p:nvPr>
            <p:ph type="title"/>
          </p:nvPr>
        </p:nvSpPr>
        <p:spPr/>
        <p:txBody>
          <a:bodyPr/>
          <a:lstStyle/>
          <a:p>
            <a:r>
              <a:rPr lang="en-IN" b="1" i="0" dirty="0" err="1">
                <a:solidFill>
                  <a:srgbClr val="121212"/>
                </a:solidFill>
                <a:effectLst/>
              </a:rPr>
              <a:t>Leukemia</a:t>
            </a:r>
            <a:r>
              <a:rPr lang="en-IN" b="1" i="0" dirty="0">
                <a:solidFill>
                  <a:srgbClr val="121212"/>
                </a:solidFill>
                <a:effectLst/>
              </a:rPr>
              <a:t> Patient </a:t>
            </a:r>
            <a:r>
              <a:rPr lang="en-IN" b="1" i="0" dirty="0" err="1">
                <a:solidFill>
                  <a:srgbClr val="121212"/>
                </a:solidFill>
                <a:effectLst/>
              </a:rPr>
              <a:t>scRNA-seq</a:t>
            </a:r>
            <a:r>
              <a:rPr lang="en-IN" b="1" i="0" dirty="0">
                <a:solidFill>
                  <a:srgbClr val="121212"/>
                </a:solidFill>
                <a:effectLst/>
              </a:rPr>
              <a:t> Data</a:t>
            </a:r>
            <a:br>
              <a:rPr lang="en-IN" b="1" i="0" dirty="0">
                <a:solidFill>
                  <a:srgbClr val="121212"/>
                </a:solidFill>
                <a:effectLst/>
              </a:rPr>
            </a:br>
            <a:endParaRPr lang="en-IN" dirty="0"/>
          </a:p>
        </p:txBody>
      </p:sp>
      <p:sp>
        <p:nvSpPr>
          <p:cNvPr id="3" name="Content Placeholder 2">
            <a:extLst>
              <a:ext uri="{FF2B5EF4-FFF2-40B4-BE49-F238E27FC236}">
                <a16:creationId xmlns:a16="http://schemas.microsoft.com/office/drawing/2014/main" id="{FA38B64A-5A7F-4F44-BDAE-2832AA79A8F2}"/>
              </a:ext>
            </a:extLst>
          </p:cNvPr>
          <p:cNvSpPr>
            <a:spLocks noGrp="1"/>
          </p:cNvSpPr>
          <p:nvPr>
            <p:ph idx="1"/>
          </p:nvPr>
        </p:nvSpPr>
        <p:spPr/>
        <p:txBody>
          <a:bodyPr>
            <a:normAutofit fontScale="92500" lnSpcReduction="10000"/>
          </a:bodyPr>
          <a:lstStyle/>
          <a:p>
            <a:r>
              <a:rPr lang="en-US" sz="2000" b="0" i="0" dirty="0">
                <a:solidFill>
                  <a:srgbClr val="191919"/>
                </a:solidFill>
                <a:effectLst/>
                <a:latin typeface="Calibri" panose="020F0502020204030204" pitchFamily="34" charset="0"/>
                <a:cs typeface="Calibri" panose="020F0502020204030204" pitchFamily="34" charset="0"/>
              </a:rPr>
              <a:t>we tested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on </a:t>
            </a:r>
            <a:r>
              <a:rPr lang="en-US" sz="2000" b="0" i="0" dirty="0" err="1">
                <a:solidFill>
                  <a:srgbClr val="191919"/>
                </a:solidFill>
                <a:effectLst/>
                <a:latin typeface="Calibri" panose="020F0502020204030204" pitchFamily="34" charset="0"/>
                <a:cs typeface="Calibri" panose="020F0502020204030204" pitchFamily="34" charset="0"/>
              </a:rPr>
              <a:t>scRNA</a:t>
            </a:r>
            <a:r>
              <a:rPr lang="en-US" sz="2000" b="0" i="0" dirty="0">
                <a:solidFill>
                  <a:srgbClr val="191919"/>
                </a:solidFill>
                <a:effectLst/>
                <a:latin typeface="Calibri" panose="020F0502020204030204" pitchFamily="34" charset="0"/>
                <a:cs typeface="Calibri" panose="020F0502020204030204" pitchFamily="34" charset="0"/>
              </a:rPr>
              <a:t>-seq data from the cryopreserved bone marrow mononuclear cell (BMMC) samples of two acute myeloid leukemia (AML) patients (Patient 035: 4,501 cells; Patient 027: 7,898 cells), before and after undergoing allogeneic hematopoietic stem cell transplant treatment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38</a:t>
            </a:r>
            <a:r>
              <a:rPr lang="en-US" sz="2000" b="0" i="0" dirty="0">
                <a:solidFill>
                  <a:srgbClr val="191919"/>
                </a:solidFill>
                <a:effectLst/>
                <a:latin typeface="Calibri" panose="020F0502020204030204" pitchFamily="34" charset="0"/>
                <a:cs typeface="Calibri" panose="020F0502020204030204" pitchFamily="34" charset="0"/>
              </a:rPr>
              <a:t>]. The BMMCs of two healthy individuals from the same publicly available dataset (Healthy 1: 1,985 cells; Healthy 2: 2,472 cells) were used to generate a control dataset. Following pre-processing, all but the 1,000 most variable genes measured across all 16,856 cells were removed. The </a:t>
            </a:r>
            <a:r>
              <a:rPr lang="en-US" sz="2000" b="0" i="0" dirty="0" err="1">
                <a:solidFill>
                  <a:srgbClr val="191919"/>
                </a:solidFill>
                <a:effectLst/>
                <a:latin typeface="Calibri" panose="020F0502020204030204" pitchFamily="34" charset="0"/>
                <a:cs typeface="Calibri" panose="020F0502020204030204" pitchFamily="34" charset="0"/>
              </a:rPr>
              <a:t>scRNA</a:t>
            </a:r>
            <a:r>
              <a:rPr lang="en-US" sz="2000" b="0" i="0" dirty="0">
                <a:solidFill>
                  <a:srgbClr val="191919"/>
                </a:solidFill>
                <a:effectLst/>
                <a:latin typeface="Calibri" panose="020F0502020204030204" pitchFamily="34" charset="0"/>
                <a:cs typeface="Calibri" panose="020F0502020204030204" pitchFamily="34" charset="0"/>
              </a:rPr>
              <a:t>-seq data from the AML patients were then split into separate target datasets since Zheng </a:t>
            </a:r>
            <a:r>
              <a:rPr lang="en-US" sz="2000" b="0" i="1" dirty="0">
                <a:solidFill>
                  <a:srgbClr val="191919"/>
                </a:solidFill>
                <a:effectLst/>
                <a:latin typeface="Calibri" panose="020F0502020204030204" pitchFamily="34" charset="0"/>
                <a:cs typeface="Calibri" panose="020F0502020204030204" pitchFamily="34" charset="0"/>
              </a:rPr>
              <a:t>et al</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38</a:t>
            </a:r>
            <a:r>
              <a:rPr lang="en-US" sz="2000" b="0" i="0" dirty="0">
                <a:solidFill>
                  <a:srgbClr val="191919"/>
                </a:solidFill>
                <a:effectLst/>
                <a:latin typeface="Calibri" panose="020F0502020204030204" pitchFamily="34" charset="0"/>
                <a:cs typeface="Calibri" panose="020F0502020204030204" pitchFamily="34" charset="0"/>
              </a:rPr>
              <a:t>] found evidence of distinct subpopulation membership following transplantation. Data belonging to the healthy controls were combined to create the background dataset. PCA, t-SNE, UMAP, ZINB-</a:t>
            </a:r>
            <a:r>
              <a:rPr lang="en-US" sz="2000" b="0" i="0" dirty="0" err="1">
                <a:solidFill>
                  <a:srgbClr val="191919"/>
                </a:solidFill>
                <a:effectLst/>
                <a:latin typeface="Calibri" panose="020F0502020204030204" pitchFamily="34" charset="0"/>
                <a:cs typeface="Calibri" panose="020F0502020204030204" pitchFamily="34" charset="0"/>
              </a:rPr>
              <a:t>WaVE</a:t>
            </a:r>
            <a:r>
              <a:rPr lang="en-US" sz="2000" b="0" i="0" dirty="0">
                <a:solidFill>
                  <a:srgbClr val="191919"/>
                </a:solidFill>
                <a:effectLst/>
                <a:latin typeface="Calibri" panose="020F0502020204030204" pitchFamily="34" charset="0"/>
                <a:cs typeface="Calibri" panose="020F0502020204030204" pitchFamily="34" charset="0"/>
              </a:rPr>
              <a:t>, SIMLR,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were applied to the target datasets to explore differences in the AML patients’ </a:t>
            </a:r>
            <a:r>
              <a:rPr lang="en-US" sz="2000" b="0" i="0" dirty="0" err="1">
                <a:solidFill>
                  <a:srgbClr val="191919"/>
                </a:solidFill>
                <a:effectLst/>
                <a:latin typeface="Calibri" panose="020F0502020204030204" pitchFamily="34" charset="0"/>
                <a:cs typeface="Calibri" panose="020F0502020204030204" pitchFamily="34" charset="0"/>
              </a:rPr>
              <a:t>BMMCs’s</a:t>
            </a:r>
            <a:r>
              <a:rPr lang="en-US" sz="2000" b="0" i="0" dirty="0">
                <a:solidFill>
                  <a:srgbClr val="191919"/>
                </a:solidFill>
                <a:effectLst/>
                <a:latin typeface="Calibri" panose="020F0502020204030204" pitchFamily="34" charset="0"/>
                <a:cs typeface="Calibri" panose="020F0502020204030204" pitchFamily="34" charset="0"/>
              </a:rPr>
              <a:t> transcriptome engendered by the treatment (</a:t>
            </a:r>
            <a:r>
              <a:rPr lang="en-US" sz="2000" b="1" i="0" u="none" strike="noStrike" dirty="0">
                <a:solidFill>
                  <a:srgbClr val="808080"/>
                </a:solidFill>
                <a:effectLst/>
                <a:latin typeface="Calibri" panose="020F0502020204030204" pitchFamily="34" charset="0"/>
                <a:cs typeface="Calibri" panose="020F0502020204030204" pitchFamily="34" charset="0"/>
                <a:hlinkClick r:id="rId3"/>
              </a:rPr>
              <a:t>Figures 3</a:t>
            </a:r>
            <a:r>
              <a:rPr lang="en-US" sz="2000" b="0" i="0" dirty="0">
                <a:solidFill>
                  <a:srgbClr val="191919"/>
                </a:solidFill>
                <a:effectLst/>
                <a:latin typeface="Calibri" panose="020F0502020204030204" pitchFamily="34" charset="0"/>
                <a:cs typeface="Calibri" panose="020F0502020204030204" pitchFamily="34" charset="0"/>
              </a:rPr>
              <a:t>, S9, S8, and S10).</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444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2C38-D178-4EA0-8939-E108EB89BBC0}"/>
              </a:ext>
            </a:extLst>
          </p:cNvPr>
          <p:cNvSpPr>
            <a:spLocks noGrp="1"/>
          </p:cNvSpPr>
          <p:nvPr>
            <p:ph type="title"/>
          </p:nvPr>
        </p:nvSpPr>
        <p:spPr/>
        <p:txBody>
          <a:bodyPr/>
          <a:lstStyle/>
          <a:p>
            <a:r>
              <a:rPr lang="en-US" dirty="0"/>
              <a:t>Graphical Analysis</a:t>
            </a:r>
            <a:endParaRPr lang="en-IN" dirty="0"/>
          </a:p>
        </p:txBody>
      </p:sp>
      <p:pic>
        <p:nvPicPr>
          <p:cNvPr id="5" name="Content Placeholder 4">
            <a:extLst>
              <a:ext uri="{FF2B5EF4-FFF2-40B4-BE49-F238E27FC236}">
                <a16:creationId xmlns:a16="http://schemas.microsoft.com/office/drawing/2014/main" id="{CB36B355-C84F-43E9-85DF-2DE13ADB7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423" y="1285875"/>
            <a:ext cx="5654951" cy="5058531"/>
          </a:xfrm>
        </p:spPr>
      </p:pic>
    </p:spTree>
    <p:extLst>
      <p:ext uri="{BB962C8B-B14F-4D97-AF65-F5344CB8AC3E}">
        <p14:creationId xmlns:p14="http://schemas.microsoft.com/office/powerpoint/2010/main" val="2307881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53B0-42EE-4142-83D8-FAB977BB2CB1}"/>
              </a:ext>
            </a:extLst>
          </p:cNvPr>
          <p:cNvSpPr>
            <a:spLocks noGrp="1"/>
          </p:cNvSpPr>
          <p:nvPr>
            <p:ph type="title"/>
          </p:nvPr>
        </p:nvSpPr>
        <p:spPr/>
        <p:txBody>
          <a:bodyPr/>
          <a:lstStyle/>
          <a:p>
            <a:r>
              <a:rPr lang="en-US" dirty="0"/>
              <a:t>Results and Observations</a:t>
            </a:r>
            <a:endParaRPr lang="en-IN" dirty="0"/>
          </a:p>
        </p:txBody>
      </p:sp>
      <p:sp>
        <p:nvSpPr>
          <p:cNvPr id="3" name="Content Placeholder 2">
            <a:extLst>
              <a:ext uri="{FF2B5EF4-FFF2-40B4-BE49-F238E27FC236}">
                <a16:creationId xmlns:a16="http://schemas.microsoft.com/office/drawing/2014/main" id="{B74341BF-8076-47E6-A6DF-4DA337CF775C}"/>
              </a:ext>
            </a:extLst>
          </p:cNvPr>
          <p:cNvSpPr>
            <a:spLocks noGrp="1"/>
          </p:cNvSpPr>
          <p:nvPr>
            <p:ph idx="1"/>
          </p:nvPr>
        </p:nvSpPr>
        <p:spPr/>
        <p:txBody>
          <a:bodyPr>
            <a:normAutofit fontScale="85000" lnSpcReduction="10000"/>
          </a:bodyPr>
          <a:lstStyle/>
          <a:p>
            <a:r>
              <a:rPr lang="en-US" sz="2000" b="0" i="0" dirty="0">
                <a:solidFill>
                  <a:srgbClr val="191919"/>
                </a:solidFill>
                <a:effectLst/>
                <a:latin typeface="Calibri" panose="020F0502020204030204" pitchFamily="34" charset="0"/>
                <a:cs typeface="Calibri" panose="020F0502020204030204" pitchFamily="34" charset="0"/>
              </a:rPr>
              <a:t>Of the seven dimensionality reduction methods applied to Patient 035’s data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Figures 3A</a:t>
            </a:r>
            <a:r>
              <a:rPr lang="en-US" sz="2000" b="0" i="0" dirty="0">
                <a:solidFill>
                  <a:srgbClr val="191919"/>
                </a:solidFill>
                <a:effectLst/>
                <a:latin typeface="Calibri" panose="020F0502020204030204" pitchFamily="34" charset="0"/>
                <a:cs typeface="Calibri" panose="020F0502020204030204" pitchFamily="34" charset="0"/>
              </a:rPr>
              <a:t> and S8),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best capture the biologically meaningful information relating to treatment status. Each produces linearly separable clusters corresponding to pre- and post-treatment cells; </a:t>
            </a:r>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projection yields a tighter cluster of pre-transplant cells when compared to that produced by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the opposite is true regarding the clusters of post-transplant cells. Additionally, </a:t>
            </a:r>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projection required considerably less information, even though its results are analogous to </a:t>
            </a:r>
            <a:r>
              <a:rPr lang="en-US" sz="2000" b="0" i="0" dirty="0" err="1">
                <a:solidFill>
                  <a:srgbClr val="191919"/>
                </a:solidFill>
                <a:effectLst/>
                <a:latin typeface="Calibri" panose="020F0502020204030204" pitchFamily="34" charset="0"/>
                <a:cs typeface="Calibri" panose="020F0502020204030204" pitchFamily="34" charset="0"/>
              </a:rPr>
              <a:t>cPCA’s</a:t>
            </a:r>
            <a:r>
              <a:rPr lang="en-US" sz="2000" b="0" i="0" dirty="0">
                <a:solidFill>
                  <a:srgbClr val="191919"/>
                </a:solidFill>
                <a:effectLst/>
                <a:latin typeface="Calibri" panose="020F0502020204030204" pitchFamily="34" charset="0"/>
                <a:cs typeface="Calibri" panose="020F0502020204030204" pitchFamily="34" charset="0"/>
              </a:rPr>
              <a:t>: 176 genes and 17 genes have non-zero entries in, respectively, the first and second columns of the loading matrix produced by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Figure 3B</a:t>
            </a:r>
            <a:r>
              <a:rPr lang="en-US" sz="2000" b="0" i="0" dirty="0">
                <a:solidFill>
                  <a:srgbClr val="191919"/>
                </a:solidFill>
                <a:effectLst/>
                <a:latin typeface="Calibri" panose="020F0502020204030204" pitchFamily="34" charset="0"/>
                <a:cs typeface="Calibri" panose="020F0502020204030204" pitchFamily="34" charset="0"/>
              </a:rPr>
              <a:t>). In general, the leading loading vectors of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place an increased importance on the same genes. Genes with non-zero loadings in </a:t>
            </a:r>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first and second loading vectors were also subjected to a gene set enrichment analysis to uncover their roles in biological processes; details and results are presented in Table S4. Regarding the other methods’ results, PCA, t-SNE, and SIMLR fail to separate the pre- and post-transplant cells, and UMAP’s and ZINB-</a:t>
            </a:r>
            <a:r>
              <a:rPr lang="en-US" sz="2000" b="0" i="0" dirty="0" err="1">
                <a:solidFill>
                  <a:srgbClr val="191919"/>
                </a:solidFill>
                <a:effectLst/>
                <a:latin typeface="Calibri" panose="020F0502020204030204" pitchFamily="34" charset="0"/>
                <a:cs typeface="Calibri" panose="020F0502020204030204" pitchFamily="34" charset="0"/>
              </a:rPr>
              <a:t>WaVE’s</a:t>
            </a:r>
            <a:r>
              <a:rPr lang="en-US" sz="2000" b="0" i="0" dirty="0">
                <a:solidFill>
                  <a:srgbClr val="191919"/>
                </a:solidFill>
                <a:effectLst/>
                <a:latin typeface="Calibri" panose="020F0502020204030204" pitchFamily="34" charset="0"/>
                <a:cs typeface="Calibri" panose="020F0502020204030204" pitchFamily="34" charset="0"/>
              </a:rPr>
              <a:t> embeddings resemble a trajectory more closely than they do a set of clusters.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5321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ADA9-4476-4AE0-9225-1DBA7D6061D2}"/>
              </a:ext>
            </a:extLst>
          </p:cNvPr>
          <p:cNvSpPr>
            <a:spLocks noGrp="1"/>
          </p:cNvSpPr>
          <p:nvPr>
            <p:ph type="title"/>
          </p:nvPr>
        </p:nvSpPr>
        <p:spPr/>
        <p:txBody>
          <a:bodyPr/>
          <a:lstStyle/>
          <a:p>
            <a:r>
              <a:rPr lang="en-US" dirty="0"/>
              <a:t>What is Principal Component Analysis(PCA)?</a:t>
            </a:r>
            <a:endParaRPr lang="en-IN" dirty="0"/>
          </a:p>
        </p:txBody>
      </p:sp>
      <p:sp>
        <p:nvSpPr>
          <p:cNvPr id="3" name="Content Placeholder 2">
            <a:extLst>
              <a:ext uri="{FF2B5EF4-FFF2-40B4-BE49-F238E27FC236}">
                <a16:creationId xmlns:a16="http://schemas.microsoft.com/office/drawing/2014/main" id="{71054DF9-6C79-49DF-AACA-67A213CDDC85}"/>
              </a:ext>
            </a:extLst>
          </p:cNvPr>
          <p:cNvSpPr>
            <a:spLocks noGrp="1"/>
          </p:cNvSpPr>
          <p:nvPr>
            <p:ph idx="1"/>
          </p:nvPr>
        </p:nvSpPr>
        <p:spPr/>
        <p:txBody>
          <a:bodyPr>
            <a:noAutofit/>
          </a:bodyPr>
          <a:lstStyle/>
          <a:p>
            <a:r>
              <a:rPr lang="en-US" dirty="0">
                <a:solidFill>
                  <a:srgbClr val="292929"/>
                </a:solidFill>
                <a:effectLst/>
                <a:latin typeface="Calibri" panose="020F0502020204030204" pitchFamily="34" charset="0"/>
                <a:cs typeface="Calibri" panose="020F0502020204030204" pitchFamily="34" charset="0"/>
              </a:rPr>
              <a:t>Principal Component Analysis, or PCA, is a dimensionality-reduction method that is often used to reduce the dimensionality of large data sets, by transforming a large set of variables into a smaller one that still contains most of the information in the large set.</a:t>
            </a:r>
          </a:p>
          <a:p>
            <a:r>
              <a:rPr lang="en-US" b="0" i="0" dirty="0">
                <a:solidFill>
                  <a:srgbClr val="292929"/>
                </a:solidFill>
                <a:effectLst/>
                <a:latin typeface="Calibri" panose="020F0502020204030204" pitchFamily="34" charset="0"/>
                <a:cs typeface="Calibri" panose="020F0502020204030204" pitchFamily="34" charset="0"/>
              </a:rPr>
              <a:t>We have a dataset composed by a set of properties from cars.</a:t>
            </a:r>
          </a:p>
          <a:p>
            <a:r>
              <a:rPr lang="en-US" b="0" i="0" dirty="0">
                <a:solidFill>
                  <a:srgbClr val="292929"/>
                </a:solidFill>
                <a:effectLst/>
                <a:latin typeface="Calibri" panose="020F0502020204030204" pitchFamily="34" charset="0"/>
                <a:cs typeface="Calibri" panose="020F0502020204030204" pitchFamily="34" charset="0"/>
              </a:rPr>
              <a:t>For example, think about the number of wheel as a feature of cars and buses, almost every example from both classes have four wheels, hence we can tell that this feature has a low variance ( from four up to six wheels or more in some of rare buses ), so this feature will make bus and cars look the same, but they are actually pretty different from each other. Now, consider the height as a feature, cars and buses have different values for it, the variance has a great range from the lowest car up to the highest bus. Clearly, the height of these vehicle is a good property to separate them. Recall that PCA does not take information of classes into account, it just looks at the variance of each feature because is reasonable assumes that features that present high variance are more likely to have a good split between classes.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3568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7963-8746-4C7C-8900-9D680CF3EC26}"/>
              </a:ext>
            </a:extLst>
          </p:cNvPr>
          <p:cNvSpPr>
            <a:spLocks noGrp="1"/>
          </p:cNvSpPr>
          <p:nvPr>
            <p:ph type="title"/>
          </p:nvPr>
        </p:nvSpPr>
        <p:spPr/>
        <p:txBody>
          <a:bodyPr/>
          <a:lstStyle/>
          <a:p>
            <a:r>
              <a:rPr lang="en-US" dirty="0"/>
              <a:t>Results and Observations</a:t>
            </a:r>
            <a:endParaRPr lang="en-IN" dirty="0"/>
          </a:p>
        </p:txBody>
      </p:sp>
      <p:sp>
        <p:nvSpPr>
          <p:cNvPr id="3" name="Content Placeholder 2">
            <a:extLst>
              <a:ext uri="{FF2B5EF4-FFF2-40B4-BE49-F238E27FC236}">
                <a16:creationId xmlns:a16="http://schemas.microsoft.com/office/drawing/2014/main" id="{E1674DE2-8F97-4507-A7B9-69E4CD583DA0}"/>
              </a:ext>
            </a:extLst>
          </p:cNvPr>
          <p:cNvSpPr>
            <a:spLocks noGrp="1"/>
          </p:cNvSpPr>
          <p:nvPr>
            <p:ph idx="1"/>
          </p:nvPr>
        </p:nvSpPr>
        <p:spPr/>
        <p:txBody>
          <a:bodyPr>
            <a:normAutofit/>
          </a:bodyPr>
          <a:lstStyle/>
          <a:p>
            <a:r>
              <a:rPr lang="en-US" sz="2000" b="0" i="0" dirty="0">
                <a:solidFill>
                  <a:srgbClr val="191919"/>
                </a:solidFill>
                <a:effectLst/>
                <a:latin typeface="Calibri" panose="020F0502020204030204" pitchFamily="34" charset="0"/>
                <a:cs typeface="Calibri" panose="020F0502020204030204" pitchFamily="34" charset="0"/>
              </a:rPr>
              <a:t>Similarly to Patient 035’s results, the two-dimensional embeddings of Patient 027’s data produced by PCA, t-SNE, UMAP, SIMLR, and ZINB-</a:t>
            </a:r>
            <a:r>
              <a:rPr lang="en-US" sz="2000" b="0" i="0" dirty="0" err="1">
                <a:solidFill>
                  <a:srgbClr val="191919"/>
                </a:solidFill>
                <a:effectLst/>
                <a:latin typeface="Calibri" panose="020F0502020204030204" pitchFamily="34" charset="0"/>
                <a:cs typeface="Calibri" panose="020F0502020204030204" pitchFamily="34" charset="0"/>
              </a:rPr>
              <a:t>WaVE</a:t>
            </a:r>
            <a:r>
              <a:rPr lang="en-US" sz="2000" b="0" i="0" dirty="0">
                <a:solidFill>
                  <a:srgbClr val="191919"/>
                </a:solidFill>
                <a:effectLst/>
                <a:latin typeface="Calibri" panose="020F0502020204030204" pitchFamily="34" charset="0"/>
                <a:cs typeface="Calibri" panose="020F0502020204030204" pitchFamily="34" charset="0"/>
              </a:rPr>
              <a:t> do not contain distinct clusters of pre- and post-transplant BMMCs S9; however,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generate low-dimensional representations of the data in which samples are clustered based on treatment status. Although </a:t>
            </a:r>
            <a:r>
              <a:rPr lang="en-US" sz="2000" b="0" i="0" dirty="0" err="1">
                <a:solidFill>
                  <a:srgbClr val="191919"/>
                </a:solidFill>
                <a:effectLst/>
                <a:latin typeface="Calibri" panose="020F0502020204030204" pitchFamily="34" charset="0"/>
                <a:cs typeface="Calibri" panose="020F0502020204030204" pitchFamily="34" charset="0"/>
              </a:rPr>
              <a:t>cPCA’s</a:t>
            </a:r>
            <a:r>
              <a:rPr lang="en-US" sz="2000" b="0" i="0" dirty="0">
                <a:solidFill>
                  <a:srgbClr val="191919"/>
                </a:solidFill>
                <a:effectLst/>
                <a:latin typeface="Calibri" panose="020F0502020204030204" pitchFamily="34" charset="0"/>
                <a:cs typeface="Calibri" panose="020F0502020204030204" pitchFamily="34" charset="0"/>
              </a:rPr>
              <a:t> representation produces denser, more distinct groupings, the first two columns of </a:t>
            </a:r>
            <a:r>
              <a:rPr lang="en-US" sz="2000" b="0" i="0" dirty="0" err="1">
                <a:solidFill>
                  <a:srgbClr val="191919"/>
                </a:solidFill>
                <a:effectLst/>
                <a:latin typeface="Calibri" panose="020F0502020204030204" pitchFamily="34" charset="0"/>
                <a:cs typeface="Calibri" panose="020F0502020204030204" pitchFamily="34" charset="0"/>
              </a:rPr>
              <a:t>scPCA’s</a:t>
            </a:r>
            <a:r>
              <a:rPr lang="en-US" sz="2000" b="0" i="0" dirty="0">
                <a:solidFill>
                  <a:srgbClr val="191919"/>
                </a:solidFill>
                <a:effectLst/>
                <a:latin typeface="Calibri" panose="020F0502020204030204" pitchFamily="34" charset="0"/>
                <a:cs typeface="Calibri" panose="020F0502020204030204" pitchFamily="34" charset="0"/>
              </a:rPr>
              <a:t> loading matrix contain non-zero values in only five genes, STMN1, CA1, LDHA, PDLIM1, and C1QBP. The first four genes have been linked to leukemia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22</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3"/>
              </a:rPr>
              <a:t>24</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4"/>
              </a:rPr>
              <a:t>34</a:t>
            </a:r>
            <a:r>
              <a:rPr lang="en-US" sz="2000" b="0" i="0" dirty="0">
                <a:solidFill>
                  <a:srgbClr val="191919"/>
                </a:solidFill>
                <a:effectLst/>
                <a:latin typeface="Calibri" panose="020F0502020204030204" pitchFamily="34" charset="0"/>
                <a:cs typeface="Calibri" panose="020F0502020204030204" pitchFamily="34" charset="0"/>
              </a:rPr>
              <a:t>, </a:t>
            </a:r>
            <a:r>
              <a:rPr lang="en-US" sz="2000" b="1" i="0" u="none" strike="noStrike" dirty="0">
                <a:solidFill>
                  <a:srgbClr val="808080"/>
                </a:solidFill>
                <a:effectLst/>
                <a:latin typeface="Calibri" panose="020F0502020204030204" pitchFamily="34" charset="0"/>
                <a:cs typeface="Calibri" panose="020F0502020204030204" pitchFamily="34" charset="0"/>
                <a:hlinkClick r:id="rId5"/>
              </a:rPr>
              <a:t>13</a:t>
            </a:r>
            <a:r>
              <a:rPr lang="en-US" sz="2000" b="0" i="0" dirty="0">
                <a:solidFill>
                  <a:srgbClr val="191919"/>
                </a:solidFill>
                <a:effectLst/>
                <a:latin typeface="Calibri" panose="020F0502020204030204" pitchFamily="34" charset="0"/>
                <a:cs typeface="Calibri" panose="020F0502020204030204" pitchFamily="34" charset="0"/>
              </a:rPr>
              <a:t>], and the last gene, C1QBP, is responsible for a protein that plays a critical role in tumor metabolism [</a:t>
            </a:r>
            <a:r>
              <a:rPr lang="en-US" sz="2000" b="1" i="0" u="none" strike="noStrike" dirty="0">
                <a:solidFill>
                  <a:srgbClr val="808080"/>
                </a:solidFill>
                <a:effectLst/>
                <a:latin typeface="Calibri" panose="020F0502020204030204" pitchFamily="34" charset="0"/>
                <a:cs typeface="Calibri" panose="020F0502020204030204" pitchFamily="34" charset="0"/>
                <a:hlinkClick r:id="rId6"/>
              </a:rPr>
              <a:t>1</a:t>
            </a:r>
            <a:r>
              <a:rPr lang="en-US" sz="2000" b="0" i="0" dirty="0">
                <a:solidFill>
                  <a:srgbClr val="191919"/>
                </a:solidFill>
                <a:effectLst/>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7827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AE1BA-5F93-465A-916F-294B1037B50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2605FCE-ED34-4784-8261-ABAB7004F8B1}"/>
              </a:ext>
            </a:extLst>
          </p:cNvPr>
          <p:cNvSpPr>
            <a:spLocks noGrp="1"/>
          </p:cNvSpPr>
          <p:nvPr>
            <p:ph idx="1"/>
          </p:nvPr>
        </p:nvSpPr>
        <p:spPr/>
        <p:txBody>
          <a:bodyPr>
            <a:normAutofit fontScale="70000" lnSpcReduction="20000"/>
          </a:bodyPr>
          <a:lstStyle/>
          <a:p>
            <a:r>
              <a:rPr lang="en-US" sz="2000" b="0" i="0" dirty="0">
                <a:solidFill>
                  <a:srgbClr val="191919"/>
                </a:solidFill>
                <a:effectLst/>
                <a:latin typeface="Calibri" panose="020F0502020204030204" pitchFamily="34" charset="0"/>
                <a:cs typeface="Calibri" panose="020F0502020204030204" pitchFamily="34" charset="0"/>
              </a:rPr>
              <a:t>We have proposed a novel dimensionality reduction technique for use with high-dimensional biological data: </a:t>
            </a:r>
            <a:r>
              <a:rPr lang="en-US" sz="2000" b="0" i="1" dirty="0">
                <a:solidFill>
                  <a:srgbClr val="191919"/>
                </a:solidFill>
                <a:effectLst/>
                <a:latin typeface="Calibri" panose="020F0502020204030204" pitchFamily="34" charset="0"/>
                <a:cs typeface="Calibri" panose="020F0502020204030204" pitchFamily="34" charset="0"/>
              </a:rPr>
              <a:t>sparse contrastive principal component analysis</a:t>
            </a:r>
            <a:r>
              <a:rPr lang="en-US" sz="2000" b="0" i="0" dirty="0">
                <a:solidFill>
                  <a:srgbClr val="191919"/>
                </a:solidFill>
                <a:effectLst/>
                <a:latin typeface="Calibri" panose="020F0502020204030204" pitchFamily="34" charset="0"/>
                <a:cs typeface="Calibri" panose="020F0502020204030204" pitchFamily="34" charset="0"/>
              </a:rPr>
              <a:t>. A central contribution of the method is the incorporation of a penalization step that ensures both the sparsity and stability of the principal components generated by contrastive PCA. Our approach allows for high-dimensional biological datasets, such as those produced by the currently popular </a:t>
            </a:r>
            <a:r>
              <a:rPr lang="en-US" sz="2000" b="0" i="0" dirty="0" err="1">
                <a:solidFill>
                  <a:srgbClr val="191919"/>
                </a:solidFill>
                <a:effectLst/>
                <a:latin typeface="Calibri" panose="020F0502020204030204" pitchFamily="34" charset="0"/>
                <a:cs typeface="Calibri" panose="020F0502020204030204" pitchFamily="34" charset="0"/>
              </a:rPr>
              <a:t>scRNA</a:t>
            </a:r>
            <a:r>
              <a:rPr lang="en-US" sz="2000" b="0" i="0" dirty="0">
                <a:solidFill>
                  <a:srgbClr val="191919"/>
                </a:solidFill>
                <a:effectLst/>
                <a:latin typeface="Calibri" panose="020F0502020204030204" pitchFamily="34" charset="0"/>
                <a:cs typeface="Calibri" panose="020F0502020204030204" pitchFamily="34" charset="0"/>
              </a:rPr>
              <a:t>-seq experimental paradigm, to be examined in a manner that uncovers interpretable as well as relevant biological signal after the removal of unwanted technical variation, all the while placing only minimal assumptions on the data-generating process.</a:t>
            </a:r>
          </a:p>
          <a:p>
            <a:r>
              <a:rPr lang="en-US" sz="2000" b="0" i="0" dirty="0">
                <a:solidFill>
                  <a:srgbClr val="191919"/>
                </a:solidFill>
                <a:effectLst/>
                <a:latin typeface="Calibri" panose="020F0502020204030204" pitchFamily="34" charset="0"/>
                <a:cs typeface="Calibri" panose="020F0502020204030204" pitchFamily="34" charset="0"/>
              </a:rPr>
              <a:t>We also present a data-adaptive and algorithmic framework for applying contrastive dimensionality reduction techniques, like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to high-dimensional biological data. Where the original proposal of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relied upon visual inspection by the user in selecting the “best” contrastive parameter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2</a:t>
            </a:r>
            <a:r>
              <a:rPr lang="en-US" sz="2000" b="0" i="0" dirty="0">
                <a:solidFill>
                  <a:srgbClr val="191919"/>
                </a:solidFill>
                <a:effectLst/>
                <a:latin typeface="Calibri" panose="020F0502020204030204" pitchFamily="34" charset="0"/>
                <a:cs typeface="Calibri" panose="020F0502020204030204" pitchFamily="34" charset="0"/>
              </a:rPr>
              <a:t>], an unreliable process, our extension formalizes the data-adaptive selection of tuning parameters. The automation of this step translates directly to significantly increased computational reproducibility. We have proposed the use of cross-validation to select tuning parameters from among a pre-specified set in a generalizable manner, using average silhouette width to assess clustering strength. Several other approaches to the selection of tuning parameters, including the choice of criterion for assessing the “goodness” of the dimensionality reduction (here, clustering strength as measured by the average silhouette width), may outperform our approach in practice and could be incorporated into the modular framework of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we leave the development of such approaches and assessment of their potential advantages as an avenue for future investigation.</a:t>
            </a:r>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863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9984-FA88-473F-BFBE-EBD7A012680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4F61A14-2AC1-48DF-A7A4-05F36D876ED2}"/>
              </a:ext>
            </a:extLst>
          </p:cNvPr>
          <p:cNvSpPr>
            <a:spLocks noGrp="1"/>
          </p:cNvSpPr>
          <p:nvPr>
            <p:ph idx="1"/>
          </p:nvPr>
        </p:nvSpPr>
        <p:spPr/>
        <p:txBody>
          <a:bodyPr>
            <a:normAutofit fontScale="92500" lnSpcReduction="20000"/>
          </a:bodyPr>
          <a:lstStyle/>
          <a:p>
            <a:r>
              <a:rPr lang="en-US" sz="2000" b="0" i="0" dirty="0">
                <a:solidFill>
                  <a:srgbClr val="191919"/>
                </a:solidFill>
                <a:effectLst/>
                <a:latin typeface="Calibri" panose="020F0502020204030204" pitchFamily="34" charset="0"/>
                <a:cs typeface="Calibri" panose="020F0502020204030204" pitchFamily="34" charset="0"/>
              </a:rPr>
              <a:t>We have demonstrated the utility of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relative to competing approaches, including standard PCA,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t-SNE, UMAP, and, where appropriate, ZINB-</a:t>
            </a:r>
            <a:r>
              <a:rPr lang="en-US" sz="2000" b="0" i="0" dirty="0" err="1">
                <a:solidFill>
                  <a:srgbClr val="191919"/>
                </a:solidFill>
                <a:effectLst/>
                <a:latin typeface="Calibri" panose="020F0502020204030204" pitchFamily="34" charset="0"/>
                <a:cs typeface="Calibri" panose="020F0502020204030204" pitchFamily="34" charset="0"/>
              </a:rPr>
              <a:t>WaVE</a:t>
            </a:r>
            <a:r>
              <a:rPr lang="en-US" sz="2000" b="0" i="0" dirty="0">
                <a:solidFill>
                  <a:srgbClr val="191919"/>
                </a:solidFill>
                <a:effectLst/>
                <a:latin typeface="Calibri" panose="020F0502020204030204" pitchFamily="34" charset="0"/>
                <a:cs typeface="Calibri" panose="020F0502020204030204" pitchFamily="34" charset="0"/>
              </a:rPr>
              <a:t> and SIMLR, using both a simulation study of single-cell RNA-seq data and the re-analysis of several publicly available datasets from a variety of high-dimensional biological assays. We have shown that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recovers low-dimensional embeddings similar to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but with a more easily interpretable principal component structure and, in simulations, diminished technical noise. Further, our results indicate that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generally produces denser, more relevant clusters than t-SNE, UMAP, SIMLR, and ZINB-</a:t>
            </a:r>
            <a:r>
              <a:rPr lang="en-US" sz="2000" b="0" i="0" dirty="0" err="1">
                <a:solidFill>
                  <a:srgbClr val="191919"/>
                </a:solidFill>
                <a:effectLst/>
                <a:latin typeface="Calibri" panose="020F0502020204030204" pitchFamily="34" charset="0"/>
                <a:cs typeface="Calibri" panose="020F0502020204030204" pitchFamily="34" charset="0"/>
              </a:rPr>
              <a:t>WaVE</a:t>
            </a:r>
            <a:r>
              <a:rPr lang="en-US" sz="2000" b="0" i="0" dirty="0">
                <a:solidFill>
                  <a:srgbClr val="191919"/>
                </a:solidFill>
                <a:effectLst/>
                <a:latin typeface="Calibri" panose="020F0502020204030204" pitchFamily="34" charset="0"/>
                <a:cs typeface="Calibri" panose="020F0502020204030204" pitchFamily="34" charset="0"/>
              </a:rPr>
              <a:t>. Moreover, we verify that clusters derived from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correspond to biological signal of interest. Finally, as the cost of producing high-dimensional biological data with high-throughput experiments continues to decrease, we expect that the availability and utility of techniques like </a:t>
            </a:r>
            <a:r>
              <a:rPr lang="en-US" sz="2000" b="0" i="0" dirty="0" err="1">
                <a:solidFill>
                  <a:srgbClr val="191919"/>
                </a:solidFill>
                <a:effectLst/>
                <a:latin typeface="Calibri" panose="020F0502020204030204" pitchFamily="34" charset="0"/>
                <a:cs typeface="Calibri" panose="020F0502020204030204" pitchFamily="34" charset="0"/>
              </a:rPr>
              <a:t>scPCA</a:t>
            </a:r>
            <a:r>
              <a:rPr lang="en-US" sz="2000" b="0" i="0" dirty="0">
                <a:solidFill>
                  <a:srgbClr val="191919"/>
                </a:solidFill>
                <a:effectLst/>
                <a:latin typeface="Calibri" panose="020F0502020204030204" pitchFamily="34" charset="0"/>
                <a:cs typeface="Calibri" panose="020F0502020204030204" pitchFamily="34" charset="0"/>
              </a:rPr>
              <a:t> – for reliably extracting rich, sparse biological signals while data-adaptively removing technical artifacts – will strongly motivate the collection of control samples as a part of standard practice.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7437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8031-7DBE-4845-BE0E-B2FD2BBF5648}"/>
              </a:ext>
            </a:extLst>
          </p:cNvPr>
          <p:cNvSpPr>
            <a:spLocks noGrp="1"/>
          </p:cNvSpPr>
          <p:nvPr>
            <p:ph type="title"/>
          </p:nvPr>
        </p:nvSpPr>
        <p:spPr/>
        <p:txBody>
          <a:bodyPr/>
          <a:lstStyle/>
          <a:p>
            <a:r>
              <a:rPr lang="en-US" dirty="0"/>
              <a:t>Bibliography</a:t>
            </a:r>
            <a:endParaRPr lang="en-IN" dirty="0"/>
          </a:p>
        </p:txBody>
      </p:sp>
      <p:sp>
        <p:nvSpPr>
          <p:cNvPr id="10" name="Content Placeholder 9">
            <a:extLst>
              <a:ext uri="{FF2B5EF4-FFF2-40B4-BE49-F238E27FC236}">
                <a16:creationId xmlns:a16="http://schemas.microsoft.com/office/drawing/2014/main" id="{D91FCC6A-797E-4CC6-84EE-98F2E49FA0A5}"/>
              </a:ext>
            </a:extLst>
          </p:cNvPr>
          <p:cNvSpPr>
            <a:spLocks noGrp="1"/>
          </p:cNvSpPr>
          <p:nvPr>
            <p:ph idx="1"/>
          </p:nvPr>
        </p:nvSpPr>
        <p:spPr>
          <a:xfrm>
            <a:off x="838200" y="1448254"/>
            <a:ext cx="9347522" cy="4351338"/>
          </a:xfrm>
        </p:spPr>
        <p:txBody>
          <a:bodyPr>
            <a:noAutofit/>
          </a:bodyPr>
          <a:lstStyle/>
          <a:p>
            <a:pPr marL="0" indent="0">
              <a:buNone/>
            </a:pPr>
            <a:r>
              <a:rPr lang="en-IN" sz="1050" dirty="0"/>
              <a:t>[1].↵(2010). Mitochondrial p32 protein is a critical regulator of </a:t>
            </a:r>
            <a:r>
              <a:rPr lang="en-IN" sz="1050" dirty="0" err="1"/>
              <a:t>tumor</a:t>
            </a:r>
            <a:r>
              <a:rPr lang="en-IN" sz="1050" dirty="0"/>
              <a:t> metabolism via maintenance of oxidative phosphorylation. Molecular and cellular biology, 30(6), 1303–1318.Abstract/FREE Full </a:t>
            </a:r>
            <a:r>
              <a:rPr lang="en-IN" sz="1050" dirty="0" err="1"/>
              <a:t>TextGoogle</a:t>
            </a:r>
            <a:r>
              <a:rPr lang="en-IN" sz="1050" dirty="0"/>
              <a:t> Scholar[2].↵Abid, A., Zhang, M. J., </a:t>
            </a:r>
            <a:r>
              <a:rPr lang="en-IN" sz="1050" dirty="0" err="1"/>
              <a:t>Bagaria</a:t>
            </a:r>
            <a:r>
              <a:rPr lang="en-IN" sz="1050" dirty="0"/>
              <a:t>, V. K., and Zou, J. (2018). Exploring patterns enriched in a dataset with contrastive principal component analysis. Nature Communications, 9(1), 2134.Google Scholar[3].↵Amir, E. A. D., Davis, K. L., </a:t>
            </a:r>
            <a:r>
              <a:rPr lang="en-IN" sz="1050" dirty="0" err="1"/>
              <a:t>Tadmor</a:t>
            </a:r>
            <a:r>
              <a:rPr lang="en-IN" sz="1050" dirty="0"/>
              <a:t>, M. D., Simonds, E. F., Levine, J. H., Bendall, S. C., </a:t>
            </a:r>
            <a:r>
              <a:rPr lang="en-IN" sz="1050" dirty="0" err="1"/>
              <a:t>Shenfeld</a:t>
            </a:r>
            <a:r>
              <a:rPr lang="en-IN" sz="1050" dirty="0"/>
              <a:t>, D. K., Krishnaswamy, S., Nolan, G. P., and </a:t>
            </a:r>
            <a:r>
              <a:rPr lang="en-IN" sz="1050" dirty="0" err="1"/>
              <a:t>Pe’Er</a:t>
            </a:r>
            <a:r>
              <a:rPr lang="en-IN" sz="1050" dirty="0"/>
              <a:t>, D. (2013). </a:t>
            </a:r>
            <a:r>
              <a:rPr lang="en-IN" sz="1050" dirty="0" err="1"/>
              <a:t>ViSNE</a:t>
            </a:r>
            <a:r>
              <a:rPr lang="en-IN" sz="1050" dirty="0"/>
              <a:t> enables visualization of high dimensional single-cell data and reveals phenotypic heterogeneity of </a:t>
            </a:r>
            <a:r>
              <a:rPr lang="en-IN" sz="1050" dirty="0" err="1"/>
              <a:t>leukemia</a:t>
            </a:r>
            <a:r>
              <a:rPr lang="en-IN" sz="1050" dirty="0"/>
              <a:t>. Nature Biotechnology, 31(6), 545–552.CrossRefPubMedGoogle Scholar[4].↵Becht, E., McInnes, L., Healy, J., </a:t>
            </a:r>
            <a:r>
              <a:rPr lang="en-IN" sz="1050" dirty="0" err="1"/>
              <a:t>Dutertre</a:t>
            </a:r>
            <a:r>
              <a:rPr lang="en-IN" sz="1050" dirty="0"/>
              <a:t>, C. A., Kwok, I. W., Ng, L. G., </a:t>
            </a:r>
            <a:r>
              <a:rPr lang="en-IN" sz="1050" dirty="0" err="1"/>
              <a:t>Ginhoux</a:t>
            </a:r>
            <a:r>
              <a:rPr lang="en-IN" sz="1050" dirty="0"/>
              <a:t>, F., and Newell, E. W. (2019). Dimensionality reduction for visualizing single-cell data using UMAP. Nature Biotechnology, 37(1), 38–47.Google Scholar[5].↵Cardozo, D. M., </a:t>
            </a:r>
            <a:r>
              <a:rPr lang="en-IN" sz="1050" dirty="0" err="1"/>
              <a:t>Moliterno</a:t>
            </a:r>
            <a:r>
              <a:rPr lang="en-IN" sz="1050" dirty="0"/>
              <a:t>, R. A., Sell, A. M., </a:t>
            </a:r>
            <a:r>
              <a:rPr lang="en-IN" sz="1050" dirty="0" err="1"/>
              <a:t>Guelsin</a:t>
            </a:r>
            <a:r>
              <a:rPr lang="en-IN" sz="1050" dirty="0"/>
              <a:t>, G. A. S., </a:t>
            </a:r>
            <a:r>
              <a:rPr lang="en-IN" sz="1050" dirty="0" err="1"/>
              <a:t>Beltrame</a:t>
            </a:r>
            <a:r>
              <a:rPr lang="en-IN" sz="1050" dirty="0"/>
              <a:t>, L. M., Clementino, S. L., Reis, P. G., Alves, H. V., </a:t>
            </a:r>
            <a:r>
              <a:rPr lang="en-IN" sz="1050" dirty="0" err="1"/>
              <a:t>Mazini</a:t>
            </a:r>
            <a:r>
              <a:rPr lang="en-IN" sz="1050" dirty="0"/>
              <a:t>, P. S., and </a:t>
            </a:r>
            <a:r>
              <a:rPr lang="en-IN" sz="1050" dirty="0" err="1"/>
              <a:t>Visentainer</a:t>
            </a:r>
            <a:r>
              <a:rPr lang="en-IN" sz="1050" dirty="0"/>
              <a:t>, J. E. L. (2014). Evidence of HLA-DQB1 contribution to susceptibility of dengue serotype 3 in dengue patients in Southern Brazil. Journal of Tropical Medicine, 2014.Google Scholar[6].↵</a:t>
            </a:r>
            <a:r>
              <a:rPr lang="en-IN" sz="1050" dirty="0" err="1"/>
              <a:t>Castañeda</a:t>
            </a:r>
            <a:r>
              <a:rPr lang="en-IN" sz="1050" dirty="0"/>
              <a:t>, D. M., Salgado, D. M., and </a:t>
            </a:r>
            <a:r>
              <a:rPr lang="en-IN" sz="1050" dirty="0" err="1"/>
              <a:t>Narváez</a:t>
            </a:r>
            <a:r>
              <a:rPr lang="en-IN" sz="1050" dirty="0"/>
              <a:t>, C. F. (2016). B cells naturally induced during dengue virus infection release soluble CD27, the plasma level of which is associated with severe forms of </a:t>
            </a:r>
            <a:r>
              <a:rPr lang="en-IN" sz="1050" dirty="0" err="1"/>
              <a:t>pediatric</a:t>
            </a:r>
            <a:r>
              <a:rPr lang="en-IN" sz="1050" dirty="0"/>
              <a:t> dengue. Virology, 497, 136–145.Google Scholar[7].↵Fitzgerald, K. A. (2011). The interferon inducible gene: </a:t>
            </a:r>
            <a:r>
              <a:rPr lang="en-IN" sz="1050" dirty="0" err="1"/>
              <a:t>Viperin.Google</a:t>
            </a:r>
            <a:r>
              <a:rPr lang="en-IN" sz="1050" dirty="0"/>
              <a:t> Scholar[8].↵Fujiwara, T., Kwon, O.-H., and Ma, K.-L. (2020). Supporting analysis of dimensionality reduction results with contrastive learning. IEEE Transactions on Visualization and Computer Graphics, 26(1), 45–55.Google Scholar[9].↵Gagnon-Bartsch, J. A. and Speed, T. P. (2012). Using control genes to correct for unwanted variation in microarray data. Biostatistics, 13(3), 539–552.CrossRefPubMedWeb of </a:t>
            </a:r>
            <a:r>
              <a:rPr lang="en-IN" sz="1050" dirty="0" err="1"/>
              <a:t>ScienceGoogle</a:t>
            </a:r>
            <a:r>
              <a:rPr lang="en-IN" sz="1050" dirty="0"/>
              <a:t> Scholar[10].↵Gagnon-Bartsch, J. A., Jacob, L., and Speed, T. P. (2013). Removing unwanted variation from high dimensional data with negative controls. Berkeley: Tech Reports from Dep Stat </a:t>
            </a:r>
            <a:r>
              <a:rPr lang="en-IN" sz="1050" dirty="0" err="1"/>
              <a:t>Univ</a:t>
            </a:r>
            <a:r>
              <a:rPr lang="en-IN" sz="1050" dirty="0"/>
              <a:t> California, pages 1–112.Google Scholar[11].↵Gentleman, R., Carey, V., Huber, W., Irizarry, R., and </a:t>
            </a:r>
            <a:r>
              <a:rPr lang="en-IN" sz="1050" dirty="0" err="1"/>
              <a:t>Dudoit</a:t>
            </a:r>
            <a:r>
              <a:rPr lang="en-IN" sz="1050" dirty="0"/>
              <a:t>, S. (2006). Bioinformatics and computational biology solutions using R and Bioconductor. Springer Science &amp; Business </a:t>
            </a:r>
            <a:r>
              <a:rPr lang="en-IN" sz="1050" dirty="0" err="1"/>
              <a:t>Media.Google</a:t>
            </a:r>
            <a:r>
              <a:rPr lang="en-IN" sz="1050" dirty="0"/>
              <a:t> Scholar[12].↵Gentleman, R. C., Carey, V. J., Bates, D. M., </a:t>
            </a:r>
            <a:r>
              <a:rPr lang="en-IN" sz="1050" dirty="0" err="1"/>
              <a:t>Bolstad</a:t>
            </a:r>
            <a:r>
              <a:rPr lang="en-IN" sz="1050" dirty="0"/>
              <a:t>, B., </a:t>
            </a:r>
            <a:r>
              <a:rPr lang="en-IN" sz="1050" dirty="0" err="1"/>
              <a:t>Dettling</a:t>
            </a:r>
            <a:r>
              <a:rPr lang="en-IN" sz="1050" dirty="0"/>
              <a:t>, M., </a:t>
            </a:r>
            <a:r>
              <a:rPr lang="en-IN" sz="1050" dirty="0" err="1"/>
              <a:t>Dudoit</a:t>
            </a:r>
            <a:r>
              <a:rPr lang="en-IN" sz="1050" dirty="0"/>
              <a:t>, S., Ellis, B., Gautier, L., Ge, Y., Gentry, J., et al. (2004). Bioconductor: open software development for computational biology and bioinformatics. Genome biology, 5(10), R80.CrossRefPubMedGoogle Scholar[13].↵Holleman, A., Cheok, M. H., den Boer, M. L., Yang, W., </a:t>
            </a:r>
            <a:r>
              <a:rPr lang="en-IN" sz="1050" dirty="0" err="1"/>
              <a:t>Veerman</a:t>
            </a:r>
            <a:r>
              <a:rPr lang="en-IN" sz="1050" dirty="0"/>
              <a:t>, A. J., </a:t>
            </a:r>
            <a:r>
              <a:rPr lang="en-IN" sz="1050" dirty="0" err="1"/>
              <a:t>Kazemier</a:t>
            </a:r>
            <a:r>
              <a:rPr lang="en-IN" sz="1050" dirty="0"/>
              <a:t>, K. M., Pei, D., Cheng, C., </a:t>
            </a:r>
            <a:r>
              <a:rPr lang="en-IN" sz="1050" dirty="0" err="1"/>
              <a:t>Pui</a:t>
            </a:r>
            <a:r>
              <a:rPr lang="en-IN" sz="1050" dirty="0"/>
              <a:t>, C.-H., </a:t>
            </a:r>
            <a:r>
              <a:rPr lang="en-IN" sz="1050" dirty="0" err="1"/>
              <a:t>Relling</a:t>
            </a:r>
            <a:r>
              <a:rPr lang="en-IN" sz="1050" dirty="0"/>
              <a:t>, M. V., </a:t>
            </a:r>
            <a:r>
              <a:rPr lang="en-IN" sz="1050" dirty="0" err="1"/>
              <a:t>Janka</a:t>
            </a:r>
            <a:r>
              <a:rPr lang="en-IN" sz="1050" dirty="0"/>
              <a:t>-Schaub, G. E., Pieters, R., and Evans, W. E. (2004). Gene-Expression Patterns in Drug-Resistant Acute Lymphoblastic </a:t>
            </a:r>
            <a:r>
              <a:rPr lang="en-IN" sz="1050" dirty="0" err="1"/>
              <a:t>Leukemia</a:t>
            </a:r>
            <a:r>
              <a:rPr lang="en-IN" sz="1050" dirty="0"/>
              <a:t> Cells and Response to Treatment. New England Journal of Medicine, 351(6), 533–542.CrossRefPubMedWeb of </a:t>
            </a:r>
            <a:r>
              <a:rPr lang="en-IN" sz="1050" dirty="0" err="1"/>
              <a:t>ScienceGoogle</a:t>
            </a:r>
            <a:r>
              <a:rPr lang="en-IN" sz="1050" dirty="0"/>
              <a:t> Scholar[14].↵Huber, W., Carey, V. J., Gentleman, R., Anders, S., Carlson, M., Carvalho, B. S., Bravo, H. C., Davis, S., </a:t>
            </a:r>
            <a:r>
              <a:rPr lang="en-IN" sz="1050" dirty="0" err="1"/>
              <a:t>Gatto</a:t>
            </a:r>
            <a:r>
              <a:rPr lang="en-IN" sz="1050" dirty="0"/>
              <a:t>, L., </a:t>
            </a:r>
            <a:r>
              <a:rPr lang="en-IN" sz="1050" dirty="0" err="1"/>
              <a:t>Girke</a:t>
            </a:r>
            <a:r>
              <a:rPr lang="en-IN" sz="1050" dirty="0"/>
              <a:t>, T., et al. (2015). Orchestrating high-throughput genomic analysis with </a:t>
            </a:r>
            <a:r>
              <a:rPr lang="en-IN" sz="1050" dirty="0" err="1"/>
              <a:t>bioconductor</a:t>
            </a:r>
            <a:r>
              <a:rPr lang="en-IN" sz="1050" dirty="0"/>
              <a:t>. Nature methods, 12(2), 115.Google Scholar[15].↵Johnstone, I. M. and Lu, A. Y. (2009). On consistency and sparsity for principal components analysis in high dimensions. Journal of the American Statistical Association, 104(486), 682–693. PMID: 20617121.CrossRefPubMedWeb of </a:t>
            </a:r>
            <a:r>
              <a:rPr lang="en-IN" sz="1050" dirty="0" err="1"/>
              <a:t>ScienceGoogle</a:t>
            </a:r>
            <a:r>
              <a:rPr lang="en-IN" sz="1050" dirty="0"/>
              <a:t> Scholar[16].↵Johnstone, I. M. and Paul, D. (2018). </a:t>
            </a:r>
            <a:r>
              <a:rPr lang="en-IN" sz="1050" dirty="0" err="1"/>
              <a:t>Pca</a:t>
            </a:r>
            <a:r>
              <a:rPr lang="en-IN" sz="1050" dirty="0"/>
              <a:t> in high dimensions: An orientation. Proceedings of the IEEE, 106(8), 1277–1292.Google Scholar[17].↵Kobak, D. and Linderman, G. C. (2019). </a:t>
            </a:r>
            <a:r>
              <a:rPr lang="en-IN" sz="1050" dirty="0" err="1"/>
              <a:t>Umap</a:t>
            </a:r>
            <a:r>
              <a:rPr lang="en-IN" sz="1050" dirty="0"/>
              <a:t> does not preserve global structure any better than t-</a:t>
            </a:r>
            <a:r>
              <a:rPr lang="en-IN" sz="1050" dirty="0" err="1"/>
              <a:t>sne</a:t>
            </a:r>
            <a:r>
              <a:rPr lang="en-IN" sz="1050" dirty="0"/>
              <a:t> when using the same initialization. </a:t>
            </a:r>
            <a:r>
              <a:rPr lang="en-IN" sz="1050" dirty="0" err="1"/>
              <a:t>bioRxiv.Google</a:t>
            </a:r>
            <a:r>
              <a:rPr lang="en-IN" sz="1050" dirty="0"/>
              <a:t> Scholar[18].↵</a:t>
            </a:r>
            <a:r>
              <a:rPr lang="en-IN" sz="1050" dirty="0" err="1"/>
              <a:t>Kwissa</a:t>
            </a:r>
            <a:r>
              <a:rPr lang="en-IN" sz="1050" dirty="0"/>
              <a:t>, M., </a:t>
            </a:r>
            <a:r>
              <a:rPr lang="en-IN" sz="1050" dirty="0" err="1"/>
              <a:t>Nakaya</a:t>
            </a:r>
            <a:r>
              <a:rPr lang="en-IN" sz="1050" dirty="0"/>
              <a:t>, H. I., </a:t>
            </a:r>
            <a:r>
              <a:rPr lang="en-IN" sz="1050" dirty="0" err="1"/>
              <a:t>Onlamoon</a:t>
            </a:r>
            <a:r>
              <a:rPr lang="en-IN" sz="1050" dirty="0"/>
              <a:t>, N., </a:t>
            </a:r>
            <a:r>
              <a:rPr lang="en-IN" sz="1050" dirty="0" err="1"/>
              <a:t>Wrammert</a:t>
            </a:r>
            <a:r>
              <a:rPr lang="en-IN" sz="1050" dirty="0"/>
              <a:t>, J., </a:t>
            </a:r>
            <a:r>
              <a:rPr lang="en-IN" sz="1050" dirty="0" err="1"/>
              <a:t>Villinger</a:t>
            </a:r>
            <a:r>
              <a:rPr lang="en-IN" sz="1050" dirty="0"/>
              <a:t>, F., </a:t>
            </a:r>
            <a:r>
              <a:rPr lang="en-IN" sz="1050" dirty="0" err="1"/>
              <a:t>Perng</a:t>
            </a:r>
            <a:r>
              <a:rPr lang="en-IN" sz="1050" dirty="0"/>
              <a:t>, G. C., </a:t>
            </a:r>
            <a:r>
              <a:rPr lang="en-IN" sz="1050" dirty="0" err="1"/>
              <a:t>Yoksan</a:t>
            </a:r>
            <a:r>
              <a:rPr lang="en-IN" sz="1050" dirty="0"/>
              <a:t>, S., </a:t>
            </a:r>
            <a:r>
              <a:rPr lang="en-IN" sz="1050" dirty="0" err="1"/>
              <a:t>Pattanapanyasat</a:t>
            </a:r>
            <a:r>
              <a:rPr lang="en-IN" sz="1050" dirty="0"/>
              <a:t>, K., </a:t>
            </a:r>
            <a:r>
              <a:rPr lang="en-IN" sz="1050" dirty="0" err="1"/>
              <a:t>Chokephaibulkit</a:t>
            </a:r>
            <a:r>
              <a:rPr lang="en-IN" sz="1050" dirty="0"/>
              <a:t>, K., Ahmed, R., and </a:t>
            </a:r>
            <a:r>
              <a:rPr lang="en-IN" sz="1050" dirty="0" err="1"/>
              <a:t>Pulendran</a:t>
            </a:r>
            <a:r>
              <a:rPr lang="en-IN" sz="1050" dirty="0"/>
              <a:t>, B. (2014). Dengue virus infection induces expansion of a CD14(+)CD16(+) monocyte population that stimulates </a:t>
            </a:r>
            <a:r>
              <a:rPr lang="en-IN" sz="1050" dirty="0" err="1"/>
              <a:t>plasmablast</a:t>
            </a:r>
            <a:r>
              <a:rPr lang="en-IN" sz="1050" dirty="0"/>
              <a:t> differentiation. Cell host &amp; microbe, 16(1), 115–27.CrossRefPubMedWeb of </a:t>
            </a:r>
            <a:r>
              <a:rPr lang="en-IN" sz="1050" dirty="0" err="1"/>
              <a:t>ScienceGoogle</a:t>
            </a:r>
            <a:r>
              <a:rPr lang="en-IN" sz="1050" dirty="0"/>
              <a:t> Scholar[19].↵Leek, J. T. and Storey, J. D. (2007). Capturing heterogeneity in gene expression studies by surrogate variable analysis. </a:t>
            </a:r>
            <a:r>
              <a:rPr lang="en-IN" sz="1050" dirty="0" err="1"/>
              <a:t>PLoS</a:t>
            </a:r>
            <a:r>
              <a:rPr lang="en-IN" sz="1050" dirty="0"/>
              <a:t> genetics, 3(9), e161.Google Scholar[20].↵Lloyd, S. (1982). Least squares quantization in pcm. IEEE Transactions on Information Theory, 28(2), 129–137.CrossRefWeb of </a:t>
            </a:r>
            <a:r>
              <a:rPr lang="en-IN" sz="1050" dirty="0" err="1"/>
              <a:t>ScienceGoogle</a:t>
            </a:r>
            <a:r>
              <a:rPr lang="en-IN" sz="1050" dirty="0"/>
              <a:t> Scholar</a:t>
            </a:r>
          </a:p>
        </p:txBody>
      </p:sp>
    </p:spTree>
    <p:extLst>
      <p:ext uri="{BB962C8B-B14F-4D97-AF65-F5344CB8AC3E}">
        <p14:creationId xmlns:p14="http://schemas.microsoft.com/office/powerpoint/2010/main" val="1515321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18677-AF85-4825-A3A7-8130C23E27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4AD558-02ED-4558-9A5A-E23FCFEABD9B}"/>
              </a:ext>
            </a:extLst>
          </p:cNvPr>
          <p:cNvSpPr>
            <a:spLocks noGrp="1"/>
          </p:cNvSpPr>
          <p:nvPr>
            <p:ph idx="1"/>
          </p:nvPr>
        </p:nvSpPr>
        <p:spPr/>
        <p:txBody>
          <a:bodyPr>
            <a:normAutofit fontScale="55000" lnSpcReduction="20000"/>
          </a:bodyPr>
          <a:lstStyle/>
          <a:p>
            <a:r>
              <a:rPr lang="en-IN" dirty="0"/>
              <a:t>[21].↵Lopez, R., </a:t>
            </a:r>
            <a:r>
              <a:rPr lang="en-IN" dirty="0" err="1"/>
              <a:t>Regier</a:t>
            </a:r>
            <a:r>
              <a:rPr lang="en-IN" dirty="0"/>
              <a:t>, J., Cole, M. B., Jordan, M. I., and Yosef, N. (2018). Deep generative </a:t>
            </a:r>
            <a:r>
              <a:rPr lang="en-IN" dirty="0" err="1"/>
              <a:t>modeling</a:t>
            </a:r>
            <a:r>
              <a:rPr lang="en-IN" dirty="0"/>
              <a:t> for single-cell transcriptomics. Nature Methods, 15(12), 1053–1058.Google Scholar[22].↵Machado-Neto, J. A., Saad, S. T. O., and </a:t>
            </a:r>
            <a:r>
              <a:rPr lang="en-IN" dirty="0" err="1"/>
              <a:t>Traina</a:t>
            </a:r>
            <a:r>
              <a:rPr lang="en-IN" dirty="0"/>
              <a:t>, F. (2014). </a:t>
            </a:r>
            <a:r>
              <a:rPr lang="en-IN" dirty="0" err="1"/>
              <a:t>Stathmin</a:t>
            </a:r>
            <a:r>
              <a:rPr lang="en-IN" dirty="0"/>
              <a:t> 1 in normal and malignant </a:t>
            </a:r>
            <a:r>
              <a:rPr lang="en-IN" dirty="0" err="1"/>
              <a:t>hematopoiesis</a:t>
            </a:r>
            <a:r>
              <a:rPr lang="en-IN" dirty="0"/>
              <a:t>. BMB reports, 47(12), 660–5.Google Scholar[23].↵McInnes, L., Healy, J., and Melville, J. (2018). UMAP: Uniform Manifold Approximation and Projection for Dimension </a:t>
            </a:r>
            <a:r>
              <a:rPr lang="en-IN" dirty="0" err="1"/>
              <a:t>Reduction.Google</a:t>
            </a:r>
            <a:r>
              <a:rPr lang="en-IN" dirty="0"/>
              <a:t> Scholar[24].↵</a:t>
            </a:r>
            <a:r>
              <a:rPr lang="en-IN" dirty="0" err="1"/>
              <a:t>Menteşe</a:t>
            </a:r>
            <a:r>
              <a:rPr lang="en-IN" dirty="0"/>
              <a:t>, A., </a:t>
            </a:r>
            <a:r>
              <a:rPr lang="en-IN" dirty="0" err="1"/>
              <a:t>Erkut</a:t>
            </a:r>
            <a:r>
              <a:rPr lang="en-IN" dirty="0"/>
              <a:t>, N., Demir, S., </a:t>
            </a:r>
            <a:r>
              <a:rPr lang="en-IN" dirty="0" err="1"/>
              <a:t>Özer</a:t>
            </a:r>
            <a:r>
              <a:rPr lang="en-IN" dirty="0"/>
              <a:t> </a:t>
            </a:r>
            <a:r>
              <a:rPr lang="en-IN" dirty="0" err="1"/>
              <a:t>Yaman</a:t>
            </a:r>
            <a:r>
              <a:rPr lang="en-IN" dirty="0"/>
              <a:t>, S., </a:t>
            </a:r>
            <a:r>
              <a:rPr lang="en-IN" dirty="0" err="1"/>
              <a:t>Sümer</a:t>
            </a:r>
            <a:r>
              <a:rPr lang="en-IN" dirty="0"/>
              <a:t>, A., </a:t>
            </a:r>
            <a:r>
              <a:rPr lang="en-IN" dirty="0" err="1"/>
              <a:t>Dogramaci</a:t>
            </a:r>
            <a:r>
              <a:rPr lang="en-IN" dirty="0"/>
              <a:t>, S., </a:t>
            </a:r>
            <a:r>
              <a:rPr lang="en-IN" dirty="0" err="1"/>
              <a:t>Alver</a:t>
            </a:r>
            <a:r>
              <a:rPr lang="en-IN" dirty="0"/>
              <a:t>, A., and Sönmez, M. (2017). Autoantibodies Against Carbonic Anhydrase I and II in Patients with Acute Myeloid </a:t>
            </a:r>
            <a:r>
              <a:rPr lang="en-IN" dirty="0" err="1"/>
              <a:t>Leukemia</a:t>
            </a:r>
            <a:r>
              <a:rPr lang="en-IN" dirty="0"/>
              <a:t> TT - </a:t>
            </a:r>
            <a:r>
              <a:rPr lang="en-IN" dirty="0" err="1"/>
              <a:t>Akut</a:t>
            </a:r>
            <a:r>
              <a:rPr lang="en-IN" dirty="0"/>
              <a:t> </a:t>
            </a:r>
            <a:r>
              <a:rPr lang="en-IN" dirty="0" err="1"/>
              <a:t>Miyeloid</a:t>
            </a:r>
            <a:r>
              <a:rPr lang="en-IN" dirty="0"/>
              <a:t> </a:t>
            </a:r>
            <a:r>
              <a:rPr lang="en-IN" dirty="0" err="1"/>
              <a:t>Lösemi</a:t>
            </a:r>
            <a:r>
              <a:rPr lang="en-IN" dirty="0"/>
              <a:t> </a:t>
            </a:r>
            <a:r>
              <a:rPr lang="en-IN" dirty="0" err="1"/>
              <a:t>Hastalarında</a:t>
            </a:r>
            <a:r>
              <a:rPr lang="en-IN" dirty="0"/>
              <a:t> </a:t>
            </a:r>
            <a:r>
              <a:rPr lang="en-IN" dirty="0" err="1"/>
              <a:t>Karbonik</a:t>
            </a:r>
            <a:r>
              <a:rPr lang="en-IN" dirty="0"/>
              <a:t> </a:t>
            </a:r>
            <a:r>
              <a:rPr lang="en-IN" dirty="0" err="1"/>
              <a:t>Anhidraz</a:t>
            </a:r>
            <a:r>
              <a:rPr lang="en-IN" dirty="0"/>
              <a:t> I </a:t>
            </a:r>
            <a:r>
              <a:rPr lang="en-IN" dirty="0" err="1"/>
              <a:t>ve</a:t>
            </a:r>
            <a:r>
              <a:rPr lang="en-IN" dirty="0"/>
              <a:t> II </a:t>
            </a:r>
            <a:r>
              <a:rPr lang="en-IN" dirty="0" err="1"/>
              <a:t>Otoantikorları</a:t>
            </a:r>
            <a:r>
              <a:rPr lang="en-IN" dirty="0"/>
              <a:t>. Turkish journal of haematology: official journal of Turkish Society of Haematology, 34(4), 307–313.Google Scholar[25].↵Nguyen, L. H. and Holmes, S. (2019). Ten quick tips for effective dimensionality reduction. PLOS Computational Biology, 15(6), 1–19.Google Scholar[26].↵R Core Team (2019). R: A language and environment for statistical </a:t>
            </a:r>
            <a:r>
              <a:rPr lang="en-IN" dirty="0" err="1"/>
              <a:t>computing.Google</a:t>
            </a:r>
            <a:r>
              <a:rPr lang="en-IN" dirty="0"/>
              <a:t> Scholar[27].↵</a:t>
            </a:r>
            <a:r>
              <a:rPr lang="en-IN" dirty="0" err="1"/>
              <a:t>Ringner</a:t>
            </a:r>
            <a:r>
              <a:rPr lang="en-IN" dirty="0"/>
              <a:t>, M. (2008). What is principal component analysis?. Nature biotechnology, (3), 303.Google Scholar[28].↵</a:t>
            </a:r>
            <a:r>
              <a:rPr lang="en-IN" dirty="0" err="1"/>
              <a:t>Risso</a:t>
            </a:r>
            <a:r>
              <a:rPr lang="en-IN" dirty="0"/>
              <a:t>, D., Ngai, J., Speed, T. P., and </a:t>
            </a:r>
            <a:r>
              <a:rPr lang="en-IN" dirty="0" err="1"/>
              <a:t>Dudoit</a:t>
            </a:r>
            <a:r>
              <a:rPr lang="en-IN" dirty="0"/>
              <a:t>, S. (2014). Normalization of </a:t>
            </a:r>
            <a:r>
              <a:rPr lang="en-IN" dirty="0" err="1"/>
              <a:t>rna-seq</a:t>
            </a:r>
            <a:r>
              <a:rPr lang="en-IN" dirty="0"/>
              <a:t> data using factor analysis of control genes or samples. Nature biotechnology, 32(9), 896.CrossRefPubMedGoogle Scholar[29].↵</a:t>
            </a:r>
            <a:r>
              <a:rPr lang="en-IN" dirty="0" err="1"/>
              <a:t>Risso</a:t>
            </a:r>
            <a:r>
              <a:rPr lang="en-IN" dirty="0"/>
              <a:t>, D., </a:t>
            </a:r>
            <a:r>
              <a:rPr lang="en-IN" dirty="0" err="1"/>
              <a:t>Perraudeau</a:t>
            </a:r>
            <a:r>
              <a:rPr lang="en-IN" dirty="0"/>
              <a:t>, F., </a:t>
            </a:r>
            <a:r>
              <a:rPr lang="en-IN" dirty="0" err="1"/>
              <a:t>Gribkova</a:t>
            </a:r>
            <a:r>
              <a:rPr lang="en-IN" dirty="0"/>
              <a:t>, S., </a:t>
            </a:r>
            <a:r>
              <a:rPr lang="en-IN" dirty="0" err="1"/>
              <a:t>Dudoit</a:t>
            </a:r>
            <a:r>
              <a:rPr lang="en-IN" dirty="0"/>
              <a:t>, S., and Vert, J. P. (2018). A general and flexible method for signal extraction from single-cell RNA-</a:t>
            </a:r>
            <a:r>
              <a:rPr lang="en-IN" dirty="0" err="1"/>
              <a:t>seq</a:t>
            </a:r>
            <a:r>
              <a:rPr lang="en-IN" dirty="0"/>
              <a:t> data. Nature Communications, 9(1).Google Scholar[30].↵Severson, K. A., Ghosh, S., and Ng, K. (2019). Unsupervised learning with contrastive latent variable models. Proceedings of the AAAI Conference on Artificial Intelligence, 33, 4862–4869.Google Scholar[31].↵Shen, D., Shen, H., and Marron, J. (2013). Consistency of sparse </a:t>
            </a:r>
            <a:r>
              <a:rPr lang="en-IN" dirty="0" err="1"/>
              <a:t>pca</a:t>
            </a:r>
            <a:r>
              <a:rPr lang="en-IN" dirty="0"/>
              <a:t> in high dimension, low sample size contexts. Journal of Multivariate Analysis, 115, 317–333.Google Scholar[32].↵van der </a:t>
            </a:r>
            <a:r>
              <a:rPr lang="en-IN" dirty="0" err="1"/>
              <a:t>Maaten</a:t>
            </a:r>
            <a:r>
              <a:rPr lang="en-IN" dirty="0"/>
              <a:t>, L. and Hinton, G. (2008). Visualizing data using t-</a:t>
            </a:r>
            <a:r>
              <a:rPr lang="en-IN" dirty="0" err="1"/>
              <a:t>sne.Google</a:t>
            </a:r>
            <a:r>
              <a:rPr lang="en-IN" dirty="0"/>
              <a:t> Scholar[33].↵Wang, B., Zhu, J., Pierson, E., </a:t>
            </a:r>
            <a:r>
              <a:rPr lang="en-IN" dirty="0" err="1"/>
              <a:t>Ramazzotti</a:t>
            </a:r>
            <a:r>
              <a:rPr lang="en-IN" dirty="0"/>
              <a:t>, D., and </a:t>
            </a:r>
            <a:r>
              <a:rPr lang="en-IN" dirty="0" err="1"/>
              <a:t>Batzoglou</a:t>
            </a:r>
            <a:r>
              <a:rPr lang="en-IN" dirty="0"/>
              <a:t>, S. (2017). Visualization and analysis of single-cell </a:t>
            </a:r>
            <a:r>
              <a:rPr lang="en-IN" dirty="0" err="1"/>
              <a:t>rna-seq</a:t>
            </a:r>
            <a:r>
              <a:rPr lang="en-IN" dirty="0"/>
              <a:t> data by kernel-based similarity learning. Nature Methods, 14(4), 414–416.Google Scholar[34].↵Wang, Y.-H., </a:t>
            </a:r>
            <a:r>
              <a:rPr lang="en-IN" dirty="0" err="1"/>
              <a:t>Israelsen</a:t>
            </a:r>
            <a:r>
              <a:rPr lang="en-IN" dirty="0"/>
              <a:t>, W. J., Lee, D., Yu, V. W. C., </a:t>
            </a:r>
            <a:r>
              <a:rPr lang="en-IN" dirty="0" err="1"/>
              <a:t>Jeanson</a:t>
            </a:r>
            <a:r>
              <a:rPr lang="en-IN" dirty="0"/>
              <a:t>, N. T., Clish, C. B., </a:t>
            </a:r>
            <a:r>
              <a:rPr lang="en-IN" dirty="0" err="1"/>
              <a:t>Cantley</a:t>
            </a:r>
            <a:r>
              <a:rPr lang="en-IN" dirty="0"/>
              <a:t>, L. C., Vander </a:t>
            </a:r>
            <a:r>
              <a:rPr lang="en-IN" dirty="0" err="1"/>
              <a:t>Heiden</a:t>
            </a:r>
            <a:r>
              <a:rPr lang="en-IN" dirty="0"/>
              <a:t>, M. G., and </a:t>
            </a:r>
            <a:r>
              <a:rPr lang="en-IN" dirty="0" err="1"/>
              <a:t>Scadden</a:t>
            </a:r>
            <a:r>
              <a:rPr lang="en-IN" dirty="0"/>
              <a:t>, D. T. (2014). Cell-state-specific metabolic dependency in </a:t>
            </a:r>
            <a:r>
              <a:rPr lang="en-IN" dirty="0" err="1"/>
              <a:t>hematopoiesis</a:t>
            </a:r>
            <a:r>
              <a:rPr lang="en-IN" dirty="0"/>
              <a:t> and leukemogenesis. Cell, 158(6), 1309–1323.CrossRefPubMedGoogle Scholar[35].↵Yu, B. (2013). Stability. Bernoulli, 19(4), 1484–1500.Google Scholar[36].↵</a:t>
            </a:r>
            <a:r>
              <a:rPr lang="en-IN" dirty="0" err="1"/>
              <a:t>Zappia</a:t>
            </a:r>
            <a:r>
              <a:rPr lang="en-IN" dirty="0"/>
              <a:t>, L., </a:t>
            </a:r>
            <a:r>
              <a:rPr lang="en-IN" dirty="0" err="1"/>
              <a:t>Phipson</a:t>
            </a:r>
            <a:r>
              <a:rPr lang="en-IN" dirty="0"/>
              <a:t>, B., and </a:t>
            </a:r>
            <a:r>
              <a:rPr lang="en-IN" dirty="0" err="1"/>
              <a:t>Oshlack</a:t>
            </a:r>
            <a:r>
              <a:rPr lang="en-IN" dirty="0"/>
              <a:t>, A. (2017). Splatter: simulation of single-cell RNA sequencing data. Genome Biology, 18(1), 174.CrossRefGoogle Scholar[37].↵Zhang, Z. H., </a:t>
            </a:r>
            <a:r>
              <a:rPr lang="en-IN" dirty="0" err="1"/>
              <a:t>Jhaveri</a:t>
            </a:r>
            <a:r>
              <a:rPr lang="en-IN" dirty="0"/>
              <a:t>, D. J., Marshall, V. M., Bauer, D. C., Edson, J., Narayanan, R. K., Robinson, G. J., Lundberg, A. E., Bartlett, P. F., Wray, N. R., and Zhao, Q.-Y. (2014). A comparative study of techniques for differential expression analysis on </a:t>
            </a:r>
            <a:r>
              <a:rPr lang="en-IN" dirty="0" err="1"/>
              <a:t>rna-seq</a:t>
            </a:r>
            <a:r>
              <a:rPr lang="en-IN" dirty="0"/>
              <a:t> data. PLOS ONE, 9(8), 1–11.CrossRefPubMedGoogle Scholar[38].↵Zheng, G. X. Y., Terry, J. M., </a:t>
            </a:r>
            <a:r>
              <a:rPr lang="en-IN" dirty="0" err="1"/>
              <a:t>Belgrader</a:t>
            </a:r>
            <a:r>
              <a:rPr lang="en-IN" dirty="0"/>
              <a:t>, P., </a:t>
            </a:r>
            <a:r>
              <a:rPr lang="en-IN" dirty="0" err="1"/>
              <a:t>Ryvkin</a:t>
            </a:r>
            <a:r>
              <a:rPr lang="en-IN" dirty="0"/>
              <a:t>, P., Bent, Z. W., Wilson, R., </a:t>
            </a:r>
            <a:r>
              <a:rPr lang="en-IN" dirty="0" err="1"/>
              <a:t>Ziraldo</a:t>
            </a:r>
            <a:r>
              <a:rPr lang="en-IN" dirty="0"/>
              <a:t>, S. B., Wheeler, T. D., McDermott, G. P., Zhu, J., Gregory, M. T., </a:t>
            </a:r>
            <a:r>
              <a:rPr lang="en-IN" dirty="0" err="1"/>
              <a:t>Shuga</a:t>
            </a:r>
            <a:r>
              <a:rPr lang="en-IN" dirty="0"/>
              <a:t>, J., </a:t>
            </a:r>
            <a:r>
              <a:rPr lang="en-IN" dirty="0" err="1"/>
              <a:t>Montesclaros</a:t>
            </a:r>
            <a:r>
              <a:rPr lang="en-IN" dirty="0"/>
              <a:t>, L., Underwood, J. G., Masquelier, D. A., Nishimura, S. Y., </a:t>
            </a:r>
            <a:r>
              <a:rPr lang="en-IN" dirty="0" err="1"/>
              <a:t>Schnall</a:t>
            </a:r>
            <a:r>
              <a:rPr lang="en-IN" dirty="0"/>
              <a:t>-Levin, M., Wyatt, P. W., Hindson, C. M., Bharadwaj, R., Wong, A., Ness, K. D., </a:t>
            </a:r>
            <a:r>
              <a:rPr lang="en-IN" dirty="0" err="1"/>
              <a:t>Beppu</a:t>
            </a:r>
            <a:r>
              <a:rPr lang="en-IN" dirty="0"/>
              <a:t>, L. W., </a:t>
            </a:r>
            <a:r>
              <a:rPr lang="en-IN" dirty="0" err="1"/>
              <a:t>Deeg</a:t>
            </a:r>
            <a:r>
              <a:rPr lang="en-IN" dirty="0"/>
              <a:t>, H. J., McFarland, C., Loeb, K. R., Valente, W. J., Ericson, N. G., Stevens, E. A., </a:t>
            </a:r>
            <a:r>
              <a:rPr lang="en-IN" dirty="0" err="1"/>
              <a:t>Radich</a:t>
            </a:r>
            <a:r>
              <a:rPr lang="en-IN" dirty="0"/>
              <a:t>, J. P., Mikkelsen, T. S., Hindson, B. J., and </a:t>
            </a:r>
            <a:r>
              <a:rPr lang="en-IN" dirty="0" err="1"/>
              <a:t>Bielas</a:t>
            </a:r>
            <a:r>
              <a:rPr lang="en-IN" dirty="0"/>
              <a:t>, J. H. (2017). Massively parallel digital transcriptional profiling of single cells. Nature Communications, 8(1), 14049.Google Scholar[39].↵Zou, H. and Hastie, T. (2018). </a:t>
            </a:r>
            <a:r>
              <a:rPr lang="en-IN" dirty="0" err="1"/>
              <a:t>elasticnet</a:t>
            </a:r>
            <a:r>
              <a:rPr lang="en-IN" dirty="0"/>
              <a:t>: Elastic-Net for Sparse Estimation and Sparse PCA. R package version 1.1.1</a:t>
            </a:r>
          </a:p>
        </p:txBody>
      </p:sp>
    </p:spTree>
    <p:extLst>
      <p:ext uri="{BB962C8B-B14F-4D97-AF65-F5344CB8AC3E}">
        <p14:creationId xmlns:p14="http://schemas.microsoft.com/office/powerpoint/2010/main" val="2630836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E8A0-9294-4C41-98B8-04699A6CDF8A}"/>
              </a:ext>
            </a:extLst>
          </p:cNvPr>
          <p:cNvSpPr>
            <a:spLocks noGrp="1"/>
          </p:cNvSpPr>
          <p:nvPr>
            <p:ph type="title"/>
          </p:nvPr>
        </p:nvSpPr>
        <p:spPr/>
        <p:txBody>
          <a:bodyPr/>
          <a:lstStyle/>
          <a:p>
            <a:r>
              <a:rPr lang="en-US" dirty="0"/>
              <a:t>Implementation strategy</a:t>
            </a:r>
            <a:endParaRPr lang="en-IN" dirty="0"/>
          </a:p>
        </p:txBody>
      </p:sp>
      <p:sp>
        <p:nvSpPr>
          <p:cNvPr id="3" name="Content Placeholder 2">
            <a:extLst>
              <a:ext uri="{FF2B5EF4-FFF2-40B4-BE49-F238E27FC236}">
                <a16:creationId xmlns:a16="http://schemas.microsoft.com/office/drawing/2014/main" id="{90053EBA-0541-4A1E-9AD6-A6798425E339}"/>
              </a:ext>
            </a:extLst>
          </p:cNvPr>
          <p:cNvSpPr>
            <a:spLocks noGrp="1"/>
          </p:cNvSpPr>
          <p:nvPr>
            <p:ph idx="1"/>
          </p:nvPr>
        </p:nvSpPr>
        <p:spPr/>
        <p:txBody>
          <a:bodyPr/>
          <a:lstStyle/>
          <a:p>
            <a:r>
              <a:rPr lang="en-US" b="0" i="0" dirty="0">
                <a:solidFill>
                  <a:srgbClr val="191919"/>
                </a:solidFill>
                <a:effectLst/>
                <a:latin typeface="Lucida Sans" panose="020B0602030504020204" pitchFamily="34" charset="0"/>
              </a:rPr>
              <a:t>The </a:t>
            </a:r>
            <a:r>
              <a:rPr lang="en-US" b="0" i="0" dirty="0" err="1">
                <a:solidFill>
                  <a:srgbClr val="191919"/>
                </a:solidFill>
                <a:effectLst/>
                <a:latin typeface="Lucida Sans" panose="020B0602030504020204" pitchFamily="34" charset="0"/>
              </a:rPr>
              <a:t>scPCA</a:t>
            </a:r>
            <a:r>
              <a:rPr lang="en-US" b="0" i="0" dirty="0">
                <a:solidFill>
                  <a:srgbClr val="191919"/>
                </a:solidFill>
                <a:effectLst/>
                <a:latin typeface="Lucida Sans" panose="020B0602030504020204" pitchFamily="34" charset="0"/>
              </a:rPr>
              <a:t> technique will be tested on a simulated </a:t>
            </a:r>
            <a:r>
              <a:rPr lang="en-US" b="0" i="0" dirty="0" err="1">
                <a:solidFill>
                  <a:srgbClr val="191919"/>
                </a:solidFill>
                <a:effectLst/>
                <a:latin typeface="Lucida Sans" panose="020B0602030504020204" pitchFamily="34" charset="0"/>
              </a:rPr>
              <a:t>scRNA</a:t>
            </a:r>
            <a:r>
              <a:rPr lang="en-US" b="0" i="0" dirty="0">
                <a:solidFill>
                  <a:srgbClr val="191919"/>
                </a:solidFill>
                <a:effectLst/>
                <a:latin typeface="Lucida Sans" panose="020B0602030504020204" pitchFamily="34" charset="0"/>
              </a:rPr>
              <a:t>-seq dataset generated with the </a:t>
            </a:r>
            <a:r>
              <a:rPr lang="en-US" b="0" i="1" dirty="0">
                <a:solidFill>
                  <a:srgbClr val="191919"/>
                </a:solidFill>
                <a:effectLst/>
                <a:latin typeface="Lucida Sans" panose="020B0602030504020204" pitchFamily="34" charset="0"/>
              </a:rPr>
              <a:t>Splat</a:t>
            </a:r>
            <a:r>
              <a:rPr lang="en-US" b="0" i="0" dirty="0">
                <a:solidFill>
                  <a:srgbClr val="191919"/>
                </a:solidFill>
                <a:effectLst/>
                <a:latin typeface="Lucida Sans" panose="020B0602030504020204" pitchFamily="34" charset="0"/>
              </a:rPr>
              <a:t> framework.</a:t>
            </a:r>
          </a:p>
          <a:p>
            <a:r>
              <a:rPr lang="en-US" b="0" i="0" dirty="0">
                <a:solidFill>
                  <a:srgbClr val="191919"/>
                </a:solidFill>
                <a:effectLst/>
                <a:latin typeface="Lucida Sans" panose="020B0602030504020204" pitchFamily="34" charset="0"/>
              </a:rPr>
              <a:t>The BMMCs of two healthy individuals from the publicly available dataset (Healthy 1: 1,985 cells; Healthy 2: 2,472 cells) will be used to generate a control dataset.</a:t>
            </a:r>
          </a:p>
          <a:p>
            <a:r>
              <a:rPr lang="en-IN" dirty="0" err="1"/>
              <a:t>cPCA</a:t>
            </a:r>
            <a:r>
              <a:rPr lang="en-IN" dirty="0"/>
              <a:t>, SPCA and </a:t>
            </a:r>
            <a:r>
              <a:rPr lang="en-IN" dirty="0" err="1"/>
              <a:t>scPCA</a:t>
            </a:r>
            <a:r>
              <a:rPr lang="en-IN" dirty="0"/>
              <a:t> libraries will be needed for the implementation.</a:t>
            </a:r>
          </a:p>
          <a:p>
            <a:r>
              <a:rPr lang="en-IN" dirty="0"/>
              <a:t>Implementation will be done for the same PCA methods and the outputs will be compared.</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402007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430F-0088-4020-A9CA-402B50F0CA23}"/>
              </a:ext>
            </a:extLst>
          </p:cNvPr>
          <p:cNvSpPr>
            <a:spLocks noGrp="1"/>
          </p:cNvSpPr>
          <p:nvPr>
            <p:ph type="title"/>
          </p:nvPr>
        </p:nvSpPr>
        <p:spPr>
          <a:xfrm>
            <a:off x="105296" y="2766218"/>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154135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2154-2BD5-49F5-BE82-7615EB89060D}"/>
              </a:ext>
            </a:extLst>
          </p:cNvPr>
          <p:cNvSpPr>
            <a:spLocks noGrp="1"/>
          </p:cNvSpPr>
          <p:nvPr>
            <p:ph type="title"/>
          </p:nvPr>
        </p:nvSpPr>
        <p:spPr/>
        <p:txBody>
          <a:bodyPr/>
          <a:lstStyle/>
          <a:p>
            <a:r>
              <a:rPr lang="en-US" dirty="0" err="1"/>
              <a:t>cPCA</a:t>
            </a:r>
            <a:endParaRPr lang="en-IN" dirty="0"/>
          </a:p>
        </p:txBody>
      </p:sp>
      <p:sp>
        <p:nvSpPr>
          <p:cNvPr id="3" name="Content Placeholder 2">
            <a:extLst>
              <a:ext uri="{FF2B5EF4-FFF2-40B4-BE49-F238E27FC236}">
                <a16:creationId xmlns:a16="http://schemas.microsoft.com/office/drawing/2014/main" id="{9001174E-7A65-4F29-8226-97A79EFB0092}"/>
              </a:ext>
            </a:extLst>
          </p:cNvPr>
          <p:cNvSpPr>
            <a:spLocks noGrp="1"/>
          </p:cNvSpPr>
          <p:nvPr>
            <p:ph idx="1"/>
          </p:nvPr>
        </p:nvSpPr>
        <p:spPr/>
        <p:txBody>
          <a:bodyPr>
            <a:normAutofit/>
          </a:bodyPr>
          <a:lstStyle/>
          <a:p>
            <a:r>
              <a:rPr lang="en-US" sz="2000" b="0" dirty="0">
                <a:solidFill>
                  <a:srgbClr val="292929"/>
                </a:solidFill>
                <a:effectLst/>
                <a:latin typeface="Calibri" panose="020F0502020204030204" pitchFamily="34" charset="0"/>
                <a:cs typeface="Calibri" panose="020F0502020204030204" pitchFamily="34" charset="0"/>
              </a:rPr>
              <a:t>PCA is designed to explore one dataset at a time. But when multiple datasets or multiple conditions in one dataset are to be compared then the current state-of practice is to perform PCA on each dataset separately, and then manually compare the various projections.</a:t>
            </a:r>
          </a:p>
          <a:p>
            <a:r>
              <a:rPr lang="en-US" sz="2000" b="0" dirty="0">
                <a:solidFill>
                  <a:srgbClr val="292929"/>
                </a:solidFill>
                <a:effectLst/>
                <a:latin typeface="Calibri" panose="020F0502020204030204" pitchFamily="34" charset="0"/>
                <a:cs typeface="Calibri" panose="020F0502020204030204" pitchFamily="34" charset="0"/>
              </a:rPr>
              <a:t>Contrastive PCA (</a:t>
            </a:r>
            <a:r>
              <a:rPr lang="en-US" sz="2000" b="0" dirty="0" err="1">
                <a:solidFill>
                  <a:srgbClr val="292929"/>
                </a:solidFill>
                <a:effectLst/>
                <a:latin typeface="Calibri" panose="020F0502020204030204" pitchFamily="34" charset="0"/>
                <a:cs typeface="Calibri" panose="020F0502020204030204" pitchFamily="34" charset="0"/>
              </a:rPr>
              <a:t>cPCA</a:t>
            </a:r>
            <a:r>
              <a:rPr lang="en-US" sz="2000" b="0" dirty="0">
                <a:solidFill>
                  <a:srgbClr val="292929"/>
                </a:solidFill>
                <a:effectLst/>
                <a:latin typeface="Calibri" panose="020F0502020204030204" pitchFamily="34" charset="0"/>
                <a:cs typeface="Calibri" panose="020F0502020204030204" pitchFamily="34" charset="0"/>
              </a:rPr>
              <a:t>) is designed to fill in this gap in data exploration and visualization by automatically identifying the projections that exhibit the most interesting differences across datasets. The main advantages of </a:t>
            </a:r>
            <a:r>
              <a:rPr lang="en-US" sz="2000" b="0" dirty="0" err="1">
                <a:solidFill>
                  <a:srgbClr val="292929"/>
                </a:solidFill>
                <a:effectLst/>
                <a:latin typeface="Calibri" panose="020F0502020204030204" pitchFamily="34" charset="0"/>
                <a:cs typeface="Calibri" panose="020F0502020204030204" pitchFamily="34" charset="0"/>
              </a:rPr>
              <a:t>cPCA</a:t>
            </a:r>
            <a:r>
              <a:rPr lang="en-US" sz="2000" b="0" dirty="0">
                <a:solidFill>
                  <a:srgbClr val="292929"/>
                </a:solidFill>
                <a:effectLst/>
                <a:latin typeface="Calibri" panose="020F0502020204030204" pitchFamily="34" charset="0"/>
                <a:cs typeface="Calibri" panose="020F0502020204030204" pitchFamily="34" charset="0"/>
              </a:rPr>
              <a:t> are its generality and ease of use.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405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853E-B5FE-4547-AB78-8DDB6B5A5E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4F31DA2-E59D-4752-BFB7-08A35A73D47E}"/>
              </a:ext>
            </a:extLst>
          </p:cNvPr>
          <p:cNvSpPr>
            <a:spLocks noGrp="1"/>
          </p:cNvSpPr>
          <p:nvPr>
            <p:ph idx="1"/>
          </p:nvPr>
        </p:nvSpPr>
        <p:spPr/>
        <p:txBody>
          <a:bodyPr>
            <a:normAutofit/>
          </a:bodyPr>
          <a:lstStyle/>
          <a:p>
            <a:pPr marL="0" indent="0">
              <a:buNone/>
            </a:pPr>
            <a:r>
              <a:rPr lang="en-US" sz="2000" b="0" i="0" dirty="0">
                <a:solidFill>
                  <a:srgbClr val="191919"/>
                </a:solidFill>
                <a:effectLst/>
                <a:latin typeface="Calibri" panose="020F0502020204030204" pitchFamily="34" charset="0"/>
                <a:cs typeface="Calibri" panose="020F0502020204030204" pitchFamily="34" charset="0"/>
              </a:rPr>
              <a:t>Consider a column-centered target dataset </a:t>
            </a:r>
            <a:r>
              <a:rPr lang="en-US" sz="2000" b="1" i="0" dirty="0" err="1">
                <a:solidFill>
                  <a:srgbClr val="191919"/>
                </a:solidFill>
                <a:effectLst/>
                <a:latin typeface="Calibri" panose="020F0502020204030204" pitchFamily="34" charset="0"/>
                <a:cs typeface="Calibri" panose="020F0502020204030204" pitchFamily="34" charset="0"/>
              </a:rPr>
              <a:t>X</a:t>
            </a:r>
            <a:r>
              <a:rPr lang="en-US" sz="2000" b="0" i="1" baseline="-25000" dirty="0" err="1">
                <a:solidFill>
                  <a:srgbClr val="191919"/>
                </a:solidFill>
                <a:effectLst/>
                <a:latin typeface="Calibri" panose="020F0502020204030204" pitchFamily="34" charset="0"/>
                <a:cs typeface="Calibri" panose="020F0502020204030204" pitchFamily="34" charset="0"/>
              </a:rPr>
              <a:t>n</a:t>
            </a:r>
            <a:r>
              <a:rPr lang="en-US" sz="2000" b="0" i="0" baseline="-25000" dirty="0" err="1">
                <a:solidFill>
                  <a:srgbClr val="191919"/>
                </a:solidFill>
                <a:effectLst/>
                <a:latin typeface="Calibri" panose="020F0502020204030204" pitchFamily="34" charset="0"/>
                <a:cs typeface="Calibri" panose="020F0502020204030204" pitchFamily="34" charset="0"/>
              </a:rPr>
              <a:t>×</a:t>
            </a:r>
            <a:r>
              <a:rPr lang="en-US" sz="2000" b="0" i="1" baseline="-25000" dirty="0" err="1">
                <a:solidFill>
                  <a:srgbClr val="191919"/>
                </a:solidFill>
                <a:effectLst/>
                <a:latin typeface="Calibri" panose="020F0502020204030204" pitchFamily="34" charset="0"/>
                <a:cs typeface="Calibri" panose="020F0502020204030204" pitchFamily="34" charset="0"/>
              </a:rPr>
              <a:t>p</a:t>
            </a:r>
            <a:r>
              <a:rPr lang="en-US" sz="2000" b="0" i="0" dirty="0">
                <a:solidFill>
                  <a:srgbClr val="191919"/>
                </a:solidFill>
                <a:effectLst/>
                <a:latin typeface="Calibri" panose="020F0502020204030204" pitchFamily="34" charset="0"/>
                <a:cs typeface="Calibri" panose="020F0502020204030204" pitchFamily="34" charset="0"/>
              </a:rPr>
              <a:t> and a column-centered background dataset </a:t>
            </a:r>
            <a:r>
              <a:rPr lang="en-US" sz="2000" b="1" i="0" dirty="0" err="1">
                <a:solidFill>
                  <a:srgbClr val="191919"/>
                </a:solidFill>
                <a:effectLst/>
                <a:latin typeface="Calibri" panose="020F0502020204030204" pitchFamily="34" charset="0"/>
                <a:cs typeface="Calibri" panose="020F0502020204030204" pitchFamily="34" charset="0"/>
              </a:rPr>
              <a:t>Y</a:t>
            </a:r>
            <a:r>
              <a:rPr lang="en-US" sz="2000" b="0" i="1" baseline="-25000" dirty="0" err="1">
                <a:solidFill>
                  <a:srgbClr val="191919"/>
                </a:solidFill>
                <a:effectLst/>
                <a:latin typeface="Calibri" panose="020F0502020204030204" pitchFamily="34" charset="0"/>
                <a:cs typeface="Calibri" panose="020F0502020204030204" pitchFamily="34" charset="0"/>
              </a:rPr>
              <a:t>m×p</a:t>
            </a:r>
            <a:r>
              <a:rPr lang="en-US" sz="2000" b="0" i="0" dirty="0">
                <a:solidFill>
                  <a:srgbClr val="191919"/>
                </a:solidFill>
                <a:effectLst/>
                <a:latin typeface="Calibri" panose="020F0502020204030204" pitchFamily="34" charset="0"/>
                <a:cs typeface="Calibri" panose="020F0502020204030204" pitchFamily="34" charset="0"/>
              </a:rPr>
              <a:t>, where </a:t>
            </a:r>
            <a:r>
              <a:rPr lang="en-US" sz="2000" b="0" i="1" dirty="0">
                <a:solidFill>
                  <a:srgbClr val="191919"/>
                </a:solidFill>
                <a:effectLst/>
                <a:latin typeface="Calibri" panose="020F0502020204030204" pitchFamily="34" charset="0"/>
                <a:cs typeface="Calibri" panose="020F0502020204030204" pitchFamily="34" charset="0"/>
              </a:rPr>
              <a:t>n</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0" i="1" dirty="0">
                <a:solidFill>
                  <a:srgbClr val="191919"/>
                </a:solidFill>
                <a:effectLst/>
                <a:latin typeface="Calibri" panose="020F0502020204030204" pitchFamily="34" charset="0"/>
                <a:cs typeface="Calibri" panose="020F0502020204030204" pitchFamily="34" charset="0"/>
              </a:rPr>
              <a:t>m</a:t>
            </a:r>
            <a:r>
              <a:rPr lang="en-US" sz="2000" b="0" i="0" dirty="0">
                <a:solidFill>
                  <a:srgbClr val="191919"/>
                </a:solidFill>
                <a:effectLst/>
                <a:latin typeface="Calibri" panose="020F0502020204030204" pitchFamily="34" charset="0"/>
                <a:cs typeface="Calibri" panose="020F0502020204030204" pitchFamily="34" charset="0"/>
              </a:rPr>
              <a:t> denote, respectively, the number of target and background observations (e.g., cells) and </a:t>
            </a:r>
            <a:r>
              <a:rPr lang="en-US" sz="2000" b="0" i="1" dirty="0">
                <a:solidFill>
                  <a:srgbClr val="191919"/>
                </a:solidFill>
                <a:effectLst/>
                <a:latin typeface="Calibri" panose="020F0502020204030204" pitchFamily="34" charset="0"/>
                <a:cs typeface="Calibri" panose="020F0502020204030204" pitchFamily="34" charset="0"/>
              </a:rPr>
              <a:t>p</a:t>
            </a:r>
            <a:r>
              <a:rPr lang="en-US" sz="2000" b="0" i="0" dirty="0">
                <a:solidFill>
                  <a:srgbClr val="191919"/>
                </a:solidFill>
                <a:effectLst/>
                <a:latin typeface="Calibri" panose="020F0502020204030204" pitchFamily="34" charset="0"/>
                <a:cs typeface="Calibri" panose="020F0502020204030204" pitchFamily="34" charset="0"/>
              </a:rPr>
              <a:t> denotes the number of features (e.g., genes). Denote their empirical covariance matrices by </a:t>
            </a:r>
            <a:r>
              <a:rPr lang="en-US" sz="2000" b="1" i="0" dirty="0">
                <a:solidFill>
                  <a:srgbClr val="191919"/>
                </a:solidFill>
                <a:effectLst/>
                <a:latin typeface="Calibri" panose="020F0502020204030204" pitchFamily="34" charset="0"/>
                <a:cs typeface="Calibri" panose="020F0502020204030204" pitchFamily="34" charset="0"/>
              </a:rPr>
              <a:t>C</a:t>
            </a:r>
            <a:r>
              <a:rPr lang="en-US" sz="2000" b="1" i="0" baseline="-25000" dirty="0">
                <a:solidFill>
                  <a:srgbClr val="191919"/>
                </a:solidFill>
                <a:effectLst/>
                <a:latin typeface="Calibri" panose="020F0502020204030204" pitchFamily="34" charset="0"/>
                <a:cs typeface="Calibri" panose="020F0502020204030204" pitchFamily="34" charset="0"/>
              </a:rPr>
              <a:t>X</a:t>
            </a:r>
            <a:r>
              <a:rPr lang="en-US" sz="2000" b="0" i="0" dirty="0">
                <a:solidFill>
                  <a:srgbClr val="191919"/>
                </a:solidFill>
                <a:effectLst/>
                <a:latin typeface="Calibri" panose="020F0502020204030204" pitchFamily="34" charset="0"/>
                <a:cs typeface="Calibri" panose="020F0502020204030204" pitchFamily="34" charset="0"/>
              </a:rPr>
              <a:t> and </a:t>
            </a:r>
            <a:r>
              <a:rPr lang="en-US" sz="2000" b="1" i="0" dirty="0">
                <a:solidFill>
                  <a:srgbClr val="191919"/>
                </a:solidFill>
                <a:effectLst/>
                <a:latin typeface="Calibri" panose="020F0502020204030204" pitchFamily="34" charset="0"/>
                <a:cs typeface="Calibri" panose="020F0502020204030204" pitchFamily="34" charset="0"/>
              </a:rPr>
              <a:t>C</a:t>
            </a:r>
            <a:r>
              <a:rPr lang="en-US" sz="2000" b="1" i="0" baseline="-25000" dirty="0">
                <a:solidFill>
                  <a:srgbClr val="191919"/>
                </a:solidFill>
                <a:effectLst/>
                <a:latin typeface="Calibri" panose="020F0502020204030204" pitchFamily="34" charset="0"/>
                <a:cs typeface="Calibri" panose="020F0502020204030204" pitchFamily="34" charset="0"/>
              </a:rPr>
              <a:t>Y</a:t>
            </a:r>
            <a:r>
              <a:rPr lang="en-US" sz="2000" b="0" i="0" dirty="0">
                <a:solidFill>
                  <a:srgbClr val="191919"/>
                </a:solidFill>
                <a:effectLst/>
                <a:latin typeface="Calibri" panose="020F0502020204030204" pitchFamily="34" charset="0"/>
                <a:cs typeface="Calibri" panose="020F0502020204030204" pitchFamily="34" charset="0"/>
              </a:rPr>
              <a:t> and let </a:t>
            </a:r>
          </a:p>
          <a:p>
            <a:pPr marL="0" indent="0">
              <a:buNone/>
            </a:pPr>
            <a:r>
              <a:rPr lang="en-US" sz="2000" b="0" i="0" dirty="0">
                <a:solidFill>
                  <a:srgbClr val="191919"/>
                </a:solidFill>
                <a:effectLst/>
                <a:latin typeface="Calibri" panose="020F0502020204030204" pitchFamily="34" charset="0"/>
                <a:cs typeface="Calibri" panose="020F0502020204030204" pitchFamily="34" charset="0"/>
              </a:rPr>
              <a:t>be the set of unit vectors of length </a:t>
            </a:r>
            <a:r>
              <a:rPr lang="en-US" sz="2000" b="0" i="1" dirty="0">
                <a:solidFill>
                  <a:srgbClr val="191919"/>
                </a:solidFill>
                <a:effectLst/>
                <a:latin typeface="Calibri" panose="020F0502020204030204" pitchFamily="34" charset="0"/>
                <a:cs typeface="Calibri" panose="020F0502020204030204" pitchFamily="34" charset="0"/>
              </a:rPr>
              <a:t>p</a:t>
            </a:r>
            <a:r>
              <a:rPr lang="en-US" sz="2000" b="0" i="0" dirty="0">
                <a:solidFill>
                  <a:srgbClr val="191919"/>
                </a:solidFill>
                <a:effectLst/>
                <a:latin typeface="Calibri" panose="020F0502020204030204" pitchFamily="34" charset="0"/>
                <a:cs typeface="Calibri" panose="020F0502020204030204" pitchFamily="34" charset="0"/>
              </a:rPr>
              <a:t> (i.e., </a:t>
            </a:r>
            <a:r>
              <a:rPr lang="en-US" sz="2000" b="0" i="1" dirty="0">
                <a:solidFill>
                  <a:srgbClr val="191919"/>
                </a:solidFill>
                <a:effectLst/>
                <a:latin typeface="Calibri" panose="020F0502020204030204" pitchFamily="34" charset="0"/>
                <a:cs typeface="Calibri" panose="020F0502020204030204" pitchFamily="34" charset="0"/>
              </a:rPr>
              <a:t>p</a:t>
            </a:r>
            <a:r>
              <a:rPr lang="en-US" sz="2000" b="0" i="0" dirty="0">
                <a:solidFill>
                  <a:srgbClr val="191919"/>
                </a:solidFill>
                <a:effectLst/>
                <a:latin typeface="Calibri" panose="020F0502020204030204" pitchFamily="34" charset="0"/>
                <a:cs typeface="Calibri" panose="020F0502020204030204" pitchFamily="34" charset="0"/>
              </a:rPr>
              <a:t>-dimensional vectors with unit norm). The variances along direction                     in the target and background datasets are represented by</a:t>
            </a:r>
            <a:endParaRPr lang="en-IN" sz="2000" dirty="0">
              <a:latin typeface="Calibri" panose="020F0502020204030204" pitchFamily="34" charset="0"/>
              <a:cs typeface="Calibri" panose="020F0502020204030204" pitchFamily="34" charset="0"/>
            </a:endParaRPr>
          </a:p>
        </p:txBody>
      </p:sp>
      <p:pic>
        <p:nvPicPr>
          <p:cNvPr id="1031" name="Picture 7" descr="Embedded Image">
            <a:extLst>
              <a:ext uri="{FF2B5EF4-FFF2-40B4-BE49-F238E27FC236}">
                <a16:creationId xmlns:a16="http://schemas.microsoft.com/office/drawing/2014/main" id="{632D8ED9-927E-4033-AA9C-032746E36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9547" y="4179612"/>
            <a:ext cx="962025"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Embedded Image">
            <a:extLst>
              <a:ext uri="{FF2B5EF4-FFF2-40B4-BE49-F238E27FC236}">
                <a16:creationId xmlns:a16="http://schemas.microsoft.com/office/drawing/2014/main" id="{A1D714E0-4361-4729-8CA5-5499E9AB8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998" y="3470129"/>
            <a:ext cx="2905125" cy="2667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See the source image">
            <a:extLst>
              <a:ext uri="{FF2B5EF4-FFF2-40B4-BE49-F238E27FC236}">
                <a16:creationId xmlns:a16="http://schemas.microsoft.com/office/drawing/2014/main" id="{7B7F6475-D236-4F29-A928-2F3A61658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4431895"/>
            <a:ext cx="33147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42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mbedded Image">
            <a:extLst>
              <a:ext uri="{FF2B5EF4-FFF2-40B4-BE49-F238E27FC236}">
                <a16:creationId xmlns:a16="http://schemas.microsoft.com/office/drawing/2014/main" id="{C6EE1D9F-23E1-49EB-8C79-0955C8D65F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3462" y="1081962"/>
            <a:ext cx="7153275"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1D826A6-AEA2-4E84-BB12-2F9A13DD22B5}"/>
              </a:ext>
            </a:extLst>
          </p:cNvPr>
          <p:cNvSpPr txBox="1"/>
          <p:nvPr/>
        </p:nvSpPr>
        <p:spPr>
          <a:xfrm>
            <a:off x="1033462" y="2585561"/>
            <a:ext cx="10320338" cy="1477328"/>
          </a:xfrm>
          <a:prstGeom prst="rect">
            <a:avLst/>
          </a:prstGeom>
          <a:noFill/>
        </p:spPr>
        <p:txBody>
          <a:bodyPr wrap="square">
            <a:spAutoFit/>
          </a:bodyPr>
          <a:lstStyle/>
          <a:p>
            <a:endParaRPr lang="en-US" b="0" i="0" dirty="0">
              <a:solidFill>
                <a:srgbClr val="191919"/>
              </a:solidFill>
              <a:effectLst/>
              <a:latin typeface="Calibri" panose="020F0502020204030204" pitchFamily="34" charset="0"/>
              <a:cs typeface="Calibri" panose="020F0502020204030204" pitchFamily="34" charset="0"/>
            </a:endParaRPr>
          </a:p>
          <a:p>
            <a:r>
              <a:rPr lang="en-US" b="0" i="0" dirty="0">
                <a:solidFill>
                  <a:srgbClr val="191919"/>
                </a:solidFill>
                <a:effectLst/>
                <a:latin typeface="Calibri" panose="020F0502020204030204" pitchFamily="34" charset="0"/>
                <a:cs typeface="Calibri" panose="020F0502020204030204" pitchFamily="34" charset="0"/>
              </a:rPr>
              <a:t>where </a:t>
            </a:r>
            <a:r>
              <a:rPr lang="en-US" b="1" i="0" dirty="0" err="1">
                <a:solidFill>
                  <a:srgbClr val="191919"/>
                </a:solidFill>
                <a:effectLst/>
                <a:latin typeface="Calibri" panose="020F0502020204030204" pitchFamily="34" charset="0"/>
                <a:cs typeface="Calibri" panose="020F0502020204030204" pitchFamily="34" charset="0"/>
              </a:rPr>
              <a:t>C</a:t>
            </a:r>
            <a:r>
              <a:rPr lang="en-US" b="0" i="1" baseline="-25000" dirty="0" err="1">
                <a:solidFill>
                  <a:srgbClr val="191919"/>
                </a:solidFill>
                <a:effectLst/>
                <a:latin typeface="Calibri" panose="020F0502020204030204" pitchFamily="34" charset="0"/>
                <a:cs typeface="Calibri" panose="020F0502020204030204" pitchFamily="34" charset="0"/>
              </a:rPr>
              <a:t>γ</a:t>
            </a:r>
            <a:r>
              <a:rPr lang="en-US" b="0" i="0" dirty="0">
                <a:solidFill>
                  <a:srgbClr val="191919"/>
                </a:solidFill>
                <a:effectLst/>
                <a:latin typeface="Calibri" panose="020F0502020204030204" pitchFamily="34" charset="0"/>
                <a:cs typeface="Calibri" panose="020F0502020204030204" pitchFamily="34" charset="0"/>
              </a:rPr>
              <a:t> = </a:t>
            </a:r>
            <a:r>
              <a:rPr lang="en-US" b="1" i="0" dirty="0">
                <a:solidFill>
                  <a:srgbClr val="191919"/>
                </a:solidFill>
                <a:effectLst/>
                <a:latin typeface="Calibri" panose="020F0502020204030204" pitchFamily="34" charset="0"/>
                <a:cs typeface="Calibri" panose="020F0502020204030204" pitchFamily="34" charset="0"/>
              </a:rPr>
              <a:t>C</a:t>
            </a:r>
            <a:r>
              <a:rPr lang="en-US" b="1" i="0" baseline="-25000" dirty="0">
                <a:solidFill>
                  <a:srgbClr val="191919"/>
                </a:solidFill>
                <a:effectLst/>
                <a:latin typeface="Calibri" panose="020F0502020204030204" pitchFamily="34" charset="0"/>
                <a:cs typeface="Calibri" panose="020F0502020204030204" pitchFamily="34" charset="0"/>
              </a:rPr>
              <a:t>X</a:t>
            </a:r>
            <a:r>
              <a:rPr lang="en-US" b="0" i="0" dirty="0">
                <a:solidFill>
                  <a:srgbClr val="191919"/>
                </a:solidFill>
                <a:effectLst/>
                <a:latin typeface="Calibri" panose="020F0502020204030204" pitchFamily="34" charset="0"/>
                <a:cs typeface="Calibri" panose="020F0502020204030204" pitchFamily="34" charset="0"/>
              </a:rPr>
              <a:t> − </a:t>
            </a:r>
            <a:r>
              <a:rPr lang="en-US" b="0" i="1" dirty="0" err="1">
                <a:solidFill>
                  <a:srgbClr val="191919"/>
                </a:solidFill>
                <a:effectLst/>
                <a:latin typeface="Calibri" panose="020F0502020204030204" pitchFamily="34" charset="0"/>
                <a:cs typeface="Calibri" panose="020F0502020204030204" pitchFamily="34" charset="0"/>
              </a:rPr>
              <a:t>γ</a:t>
            </a:r>
            <a:r>
              <a:rPr lang="en-US" b="1" i="0" dirty="0" err="1">
                <a:solidFill>
                  <a:srgbClr val="191919"/>
                </a:solidFill>
                <a:effectLst/>
                <a:latin typeface="Calibri" panose="020F0502020204030204" pitchFamily="34" charset="0"/>
                <a:cs typeface="Calibri" panose="020F0502020204030204" pitchFamily="34" charset="0"/>
              </a:rPr>
              <a:t>C</a:t>
            </a:r>
            <a:r>
              <a:rPr lang="en-US" b="1" i="0" baseline="-25000" dirty="0" err="1">
                <a:solidFill>
                  <a:srgbClr val="191919"/>
                </a:solidFill>
                <a:effectLst/>
                <a:latin typeface="Calibri" panose="020F0502020204030204" pitchFamily="34" charset="0"/>
                <a:cs typeface="Calibri" panose="020F0502020204030204" pitchFamily="34" charset="0"/>
              </a:rPr>
              <a:t>Y</a:t>
            </a:r>
            <a:r>
              <a:rPr lang="en-US" b="0" i="0" dirty="0">
                <a:solidFill>
                  <a:srgbClr val="191919"/>
                </a:solidFill>
                <a:effectLst/>
                <a:latin typeface="Calibri" panose="020F0502020204030204" pitchFamily="34" charset="0"/>
                <a:cs typeface="Calibri" panose="020F0502020204030204" pitchFamily="34" charset="0"/>
              </a:rPr>
              <a:t> is the contrastive covariance matrix [</a:t>
            </a:r>
            <a:r>
              <a:rPr lang="en-US" b="1" i="0" u="none" strike="noStrike" dirty="0">
                <a:solidFill>
                  <a:srgbClr val="808080"/>
                </a:solidFill>
                <a:effectLst/>
                <a:latin typeface="Calibri" panose="020F0502020204030204" pitchFamily="34" charset="0"/>
                <a:cs typeface="Calibri" panose="020F0502020204030204" pitchFamily="34" charset="0"/>
                <a:hlinkClick r:id="rId3"/>
              </a:rPr>
              <a:t>2</a:t>
            </a:r>
            <a:r>
              <a:rPr lang="en-US" b="0" i="0" dirty="0">
                <a:solidFill>
                  <a:srgbClr val="191919"/>
                </a:solidFill>
                <a:effectLst/>
                <a:latin typeface="Calibri" panose="020F0502020204030204" pitchFamily="34" charset="0"/>
                <a:cs typeface="Calibri" panose="020F0502020204030204" pitchFamily="34" charset="0"/>
              </a:rPr>
              <a:t>]. </a:t>
            </a:r>
            <a:r>
              <a:rPr lang="en-US" b="0" i="0" dirty="0" err="1">
                <a:solidFill>
                  <a:srgbClr val="191919"/>
                </a:solidFill>
                <a:effectLst/>
                <a:latin typeface="Calibri" panose="020F0502020204030204" pitchFamily="34" charset="0"/>
                <a:cs typeface="Calibri" panose="020F0502020204030204" pitchFamily="34" charset="0"/>
              </a:rPr>
              <a:t>cPCA</a:t>
            </a:r>
            <a:r>
              <a:rPr lang="en-US" b="0" i="0" dirty="0">
                <a:solidFill>
                  <a:srgbClr val="191919"/>
                </a:solidFill>
                <a:effectLst/>
                <a:latin typeface="Calibri" panose="020F0502020204030204" pitchFamily="34" charset="0"/>
                <a:cs typeface="Calibri" panose="020F0502020204030204" pitchFamily="34" charset="0"/>
              </a:rPr>
              <a:t> can therefore be performed by computing the eigenvalue decomposition of </a:t>
            </a:r>
            <a:r>
              <a:rPr lang="en-US" b="1" i="0" dirty="0" err="1">
                <a:solidFill>
                  <a:srgbClr val="191919"/>
                </a:solidFill>
                <a:effectLst/>
                <a:latin typeface="Calibri" panose="020F0502020204030204" pitchFamily="34" charset="0"/>
                <a:cs typeface="Calibri" panose="020F0502020204030204" pitchFamily="34" charset="0"/>
              </a:rPr>
              <a:t>C</a:t>
            </a:r>
            <a:r>
              <a:rPr lang="en-US" b="0" i="1" baseline="-25000" dirty="0" err="1">
                <a:solidFill>
                  <a:srgbClr val="191919"/>
                </a:solidFill>
                <a:effectLst/>
                <a:latin typeface="Calibri" panose="020F0502020204030204" pitchFamily="34" charset="0"/>
                <a:cs typeface="Calibri" panose="020F0502020204030204" pitchFamily="34" charset="0"/>
              </a:rPr>
              <a:t>γ</a:t>
            </a:r>
            <a:r>
              <a:rPr lang="en-US" b="0" i="0" dirty="0">
                <a:solidFill>
                  <a:srgbClr val="191919"/>
                </a:solidFill>
                <a:effectLst/>
                <a:latin typeface="Calibri" panose="020F0502020204030204" pitchFamily="34" charset="0"/>
                <a:cs typeface="Calibri" panose="020F0502020204030204" pitchFamily="34" charset="0"/>
              </a:rPr>
              <a:t>. The eigenvectors of </a:t>
            </a:r>
            <a:r>
              <a:rPr lang="en-US" b="1" i="0" dirty="0" err="1">
                <a:solidFill>
                  <a:srgbClr val="191919"/>
                </a:solidFill>
                <a:effectLst/>
                <a:latin typeface="Calibri" panose="020F0502020204030204" pitchFamily="34" charset="0"/>
                <a:cs typeface="Calibri" panose="020F0502020204030204" pitchFamily="34" charset="0"/>
              </a:rPr>
              <a:t>C</a:t>
            </a:r>
            <a:r>
              <a:rPr lang="en-US" b="0" i="1" baseline="-25000" dirty="0" err="1">
                <a:solidFill>
                  <a:srgbClr val="191919"/>
                </a:solidFill>
                <a:effectLst/>
                <a:latin typeface="Calibri" panose="020F0502020204030204" pitchFamily="34" charset="0"/>
                <a:cs typeface="Calibri" panose="020F0502020204030204" pitchFamily="34" charset="0"/>
              </a:rPr>
              <a:t>γ</a:t>
            </a:r>
            <a:r>
              <a:rPr lang="en-US" b="0" i="0" dirty="0">
                <a:solidFill>
                  <a:srgbClr val="191919"/>
                </a:solidFill>
                <a:effectLst/>
                <a:latin typeface="Calibri" panose="020F0502020204030204" pitchFamily="34" charset="0"/>
                <a:cs typeface="Calibri" panose="020F0502020204030204" pitchFamily="34" charset="0"/>
              </a:rPr>
              <a:t> are then used to map the target data to the </a:t>
            </a:r>
            <a:r>
              <a:rPr lang="en-US" b="0" i="1" dirty="0">
                <a:solidFill>
                  <a:srgbClr val="191919"/>
                </a:solidFill>
                <a:effectLst/>
                <a:latin typeface="Calibri" panose="020F0502020204030204" pitchFamily="34" charset="0"/>
                <a:cs typeface="Calibri" panose="020F0502020204030204" pitchFamily="34" charset="0"/>
              </a:rPr>
              <a:t>contrastive</a:t>
            </a:r>
            <a:r>
              <a:rPr lang="en-US" b="0" i="0" dirty="0">
                <a:solidFill>
                  <a:srgbClr val="191919"/>
                </a:solidFill>
                <a:effectLst/>
                <a:latin typeface="Calibri" panose="020F0502020204030204" pitchFamily="34" charset="0"/>
                <a:cs typeface="Calibri" panose="020F0502020204030204" pitchFamily="34" charset="0"/>
              </a:rPr>
              <a:t> principal components (</a:t>
            </a:r>
            <a:r>
              <a:rPr lang="en-US" b="0" i="0" dirty="0" err="1">
                <a:solidFill>
                  <a:srgbClr val="191919"/>
                </a:solidFill>
                <a:effectLst/>
                <a:latin typeface="Calibri" panose="020F0502020204030204" pitchFamily="34" charset="0"/>
                <a:cs typeface="Calibri" panose="020F0502020204030204" pitchFamily="34" charset="0"/>
              </a:rPr>
              <a:t>cPC</a:t>
            </a:r>
            <a:r>
              <a:rPr lang="en-US" b="0" i="0" dirty="0">
                <a:solidFill>
                  <a:srgbClr val="191919"/>
                </a:solidFill>
                <a:effectLst/>
                <a:latin typeface="Calibri" panose="020F0502020204030204" pitchFamily="34" charset="0"/>
                <a:cs typeface="Calibri" panose="020F0502020204030204" pitchFamily="34" charset="0"/>
              </a:rPr>
              <a:t>).</a:t>
            </a:r>
          </a:p>
          <a:p>
            <a:endParaRPr lang="en-US" b="0" i="0" dirty="0">
              <a:solidFill>
                <a:srgbClr val="191919"/>
              </a:solidFill>
              <a:effectLst/>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B1A57718-0434-4A61-877E-9E7BBFC07ADF}"/>
              </a:ext>
            </a:extLst>
          </p:cNvPr>
          <p:cNvSpPr>
            <a:spLocks noChangeArrowheads="1"/>
          </p:cNvSpPr>
          <p:nvPr/>
        </p:nvSpPr>
        <p:spPr bwMode="auto">
          <a:xfrm>
            <a:off x="979218" y="790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91919"/>
                </a:solidFill>
                <a:effectLst/>
                <a:latin typeface="Lucida Sans" panose="020B0602030504020204" pitchFamily="34" charset="0"/>
              </a:rPr>
              <a:t>The most contrastive direction   </a:t>
            </a:r>
            <a:r>
              <a:rPr kumimoji="0" lang="en-US" altLang="en-US" sz="1700" b="0" i="0" u="none" strike="noStrike" cap="none" normalizeH="0" baseline="0" dirty="0">
                <a:ln>
                  <a:noFill/>
                </a:ln>
                <a:solidFill>
                  <a:srgbClr val="191919"/>
                </a:solidFill>
                <a:effectLst/>
                <a:latin typeface="Lucida Sans" panose="020B0602030504020204" pitchFamily="34" charset="0"/>
              </a:rPr>
              <a:t>    </a:t>
            </a:r>
            <a:r>
              <a:rPr kumimoji="0" lang="en-US" altLang="en-US" sz="1000" b="0" i="0" u="none" strike="noStrike" cap="none" normalizeH="0" baseline="0" dirty="0">
                <a:ln>
                  <a:noFill/>
                </a:ln>
                <a:solidFill>
                  <a:srgbClr val="191919"/>
                </a:solidFill>
                <a:effectLst/>
                <a:latin typeface="Lucida Sans" panose="020B0602030504020204" pitchFamily="34" charset="0"/>
              </a:rPr>
              <a:t> for some fixed contrastive parameter   </a:t>
            </a:r>
            <a:r>
              <a:rPr kumimoji="0" lang="en-US" altLang="en-US" sz="1600" b="0" i="0" u="none" strike="noStrike" cap="none" normalizeH="0" baseline="0" dirty="0">
                <a:ln>
                  <a:noFill/>
                </a:ln>
                <a:solidFill>
                  <a:srgbClr val="191919"/>
                </a:solidFill>
                <a:effectLst/>
                <a:latin typeface="Lucida Sans" panose="020B0602030504020204" pitchFamily="34" charset="0"/>
              </a:rPr>
              <a:t>            </a:t>
            </a:r>
            <a:r>
              <a:rPr kumimoji="0" lang="en-US" altLang="en-US" sz="1000" b="0" i="0" u="none" strike="noStrike" cap="none" normalizeH="0" baseline="0" dirty="0">
                <a:ln>
                  <a:noFill/>
                </a:ln>
                <a:solidFill>
                  <a:srgbClr val="191919"/>
                </a:solidFill>
                <a:effectLst/>
                <a:latin typeface="Lucida Sans" panose="020B0602030504020204" pitchFamily="34" charset="0"/>
              </a:rPr>
              <a:t> is found by solving</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Embedded Image">
            <a:extLst>
              <a:ext uri="{FF2B5EF4-FFF2-40B4-BE49-F238E27FC236}">
                <a16:creationId xmlns:a16="http://schemas.microsoft.com/office/drawing/2014/main" id="{5B179FED-BC5B-4E80-919A-146B50E88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066" y="659963"/>
            <a:ext cx="257175" cy="2762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mbedded Image">
            <a:extLst>
              <a:ext uri="{FF2B5EF4-FFF2-40B4-BE49-F238E27FC236}">
                <a16:creationId xmlns:a16="http://schemas.microsoft.com/office/drawing/2014/main" id="{50782461-6876-44B4-8645-505F757309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7393" y="679013"/>
            <a:ext cx="752475"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5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9B28-6D28-46BC-A7DC-CF214E811870}"/>
              </a:ext>
            </a:extLst>
          </p:cNvPr>
          <p:cNvSpPr>
            <a:spLocks noGrp="1"/>
          </p:cNvSpPr>
          <p:nvPr>
            <p:ph type="title"/>
          </p:nvPr>
        </p:nvSpPr>
        <p:spPr/>
        <p:txBody>
          <a:bodyPr/>
          <a:lstStyle/>
          <a:p>
            <a:r>
              <a:rPr lang="en-US" dirty="0"/>
              <a:t>Significance of </a:t>
            </a:r>
            <a:r>
              <a:rPr lang="en-US" sz="4400" b="0" i="1" dirty="0">
                <a:solidFill>
                  <a:srgbClr val="191919"/>
                </a:solidFill>
                <a:effectLst/>
                <a:cs typeface="Calibri" panose="020F0502020204030204" pitchFamily="34" charset="0"/>
              </a:rPr>
              <a:t>γ</a:t>
            </a:r>
            <a:endParaRPr lang="en-IN" dirty="0"/>
          </a:p>
        </p:txBody>
      </p:sp>
      <p:sp>
        <p:nvSpPr>
          <p:cNvPr id="3" name="Content Placeholder 2">
            <a:extLst>
              <a:ext uri="{FF2B5EF4-FFF2-40B4-BE49-F238E27FC236}">
                <a16:creationId xmlns:a16="http://schemas.microsoft.com/office/drawing/2014/main" id="{E36CE9D2-71F0-4430-BC9E-FD60407E3DAE}"/>
              </a:ext>
            </a:extLst>
          </p:cNvPr>
          <p:cNvSpPr>
            <a:spLocks noGrp="1"/>
          </p:cNvSpPr>
          <p:nvPr>
            <p:ph idx="1"/>
          </p:nvPr>
        </p:nvSpPr>
        <p:spPr/>
        <p:txBody>
          <a:bodyPr>
            <a:normAutofit/>
          </a:bodyPr>
          <a:lstStyle/>
          <a:p>
            <a:r>
              <a:rPr lang="en-US" sz="2000" b="0" i="0" dirty="0">
                <a:solidFill>
                  <a:srgbClr val="191919"/>
                </a:solidFill>
                <a:effectLst/>
                <a:latin typeface="Calibri" panose="020F0502020204030204" pitchFamily="34" charset="0"/>
                <a:cs typeface="Calibri" panose="020F0502020204030204" pitchFamily="34" charset="0"/>
              </a:rPr>
              <a:t>The contrastive parameter </a:t>
            </a:r>
            <a:r>
              <a:rPr lang="en-US" sz="2000" b="0" i="1" dirty="0">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quantifies the trade-off between each feature’s variances in the target and background datasets. When </a:t>
            </a:r>
            <a:r>
              <a:rPr lang="en-US" sz="2000" b="0" i="1" dirty="0">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 0, </a:t>
            </a:r>
            <a:r>
              <a:rPr lang="en-US" sz="2000" b="0" i="0" dirty="0" err="1">
                <a:solidFill>
                  <a:srgbClr val="191919"/>
                </a:solidFill>
                <a:effectLst/>
                <a:latin typeface="Calibri" panose="020F0502020204030204" pitchFamily="34" charset="0"/>
                <a:cs typeface="Calibri" panose="020F0502020204030204" pitchFamily="34" charset="0"/>
              </a:rPr>
              <a:t>cPCA</a:t>
            </a:r>
            <a:r>
              <a:rPr lang="en-US" sz="2000" b="0" i="0" dirty="0">
                <a:solidFill>
                  <a:srgbClr val="191919"/>
                </a:solidFill>
                <a:effectLst/>
                <a:latin typeface="Calibri" panose="020F0502020204030204" pitchFamily="34" charset="0"/>
                <a:cs typeface="Calibri" panose="020F0502020204030204" pitchFamily="34" charset="0"/>
              </a:rPr>
              <a:t> reduces to PCA – hence, only the target variance </a:t>
            </a:r>
            <a:r>
              <a:rPr lang="en-US" sz="2000" b="0" i="1" dirty="0" err="1">
                <a:solidFill>
                  <a:srgbClr val="191919"/>
                </a:solidFill>
                <a:effectLst/>
                <a:latin typeface="Calibri" panose="020F0502020204030204" pitchFamily="34" charset="0"/>
                <a:cs typeface="Calibri" panose="020F0502020204030204" pitchFamily="34" charset="0"/>
              </a:rPr>
              <a:t>f</a:t>
            </a:r>
            <a:r>
              <a:rPr lang="en-US" sz="2000" b="1" i="0" baseline="-25000" dirty="0" err="1">
                <a:solidFill>
                  <a:srgbClr val="191919"/>
                </a:solidFill>
                <a:effectLst/>
                <a:latin typeface="Calibri" panose="020F0502020204030204" pitchFamily="34" charset="0"/>
                <a:cs typeface="Calibri" panose="020F0502020204030204" pitchFamily="34" charset="0"/>
              </a:rPr>
              <a:t>x</a:t>
            </a:r>
            <a:r>
              <a:rPr lang="en-US" sz="2000" b="0" i="0" dirty="0">
                <a:solidFill>
                  <a:srgbClr val="191919"/>
                </a:solidFill>
                <a:effectLst/>
                <a:latin typeface="Calibri" panose="020F0502020204030204" pitchFamily="34" charset="0"/>
                <a:cs typeface="Calibri" panose="020F0502020204030204" pitchFamily="34" charset="0"/>
              </a:rPr>
              <a:t>(</a:t>
            </a:r>
            <a:r>
              <a:rPr lang="en-US" sz="2000" b="1" i="0" dirty="0">
                <a:solidFill>
                  <a:srgbClr val="191919"/>
                </a:solidFill>
                <a:effectLst/>
                <a:latin typeface="Calibri" panose="020F0502020204030204" pitchFamily="34" charset="0"/>
                <a:cs typeface="Calibri" panose="020F0502020204030204" pitchFamily="34" charset="0"/>
              </a:rPr>
              <a:t>v</a:t>
            </a:r>
            <a:r>
              <a:rPr lang="en-US" sz="2000" b="0" i="0" dirty="0">
                <a:solidFill>
                  <a:srgbClr val="191919"/>
                </a:solidFill>
                <a:effectLst/>
                <a:latin typeface="Calibri" panose="020F0502020204030204" pitchFamily="34" charset="0"/>
                <a:cs typeface="Calibri" panose="020F0502020204030204" pitchFamily="34" charset="0"/>
              </a:rPr>
              <a:t>) is maximized. As </a:t>
            </a:r>
            <a:r>
              <a:rPr lang="en-US" sz="2000" b="0" i="1" dirty="0">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increases, directions that reduce the background variance become more optimal and the </a:t>
            </a:r>
            <a:r>
              <a:rPr lang="en-US" sz="2000" b="0" i="0" dirty="0" err="1">
                <a:solidFill>
                  <a:srgbClr val="191919"/>
                </a:solidFill>
                <a:effectLst/>
                <a:latin typeface="Calibri" panose="020F0502020204030204" pitchFamily="34" charset="0"/>
                <a:cs typeface="Calibri" panose="020F0502020204030204" pitchFamily="34" charset="0"/>
              </a:rPr>
              <a:t>cPCs</a:t>
            </a:r>
            <a:r>
              <a:rPr lang="en-US" sz="2000" b="0" i="0" dirty="0">
                <a:solidFill>
                  <a:srgbClr val="191919"/>
                </a:solidFill>
                <a:effectLst/>
                <a:latin typeface="Calibri" panose="020F0502020204030204" pitchFamily="34" charset="0"/>
                <a:cs typeface="Calibri" panose="020F0502020204030204" pitchFamily="34" charset="0"/>
              </a:rPr>
              <a:t> are driven towards the null space of the background covariance matrix. In particular, as </a:t>
            </a:r>
            <a:r>
              <a:rPr lang="en-US" sz="2000" b="0" i="1" dirty="0">
                <a:solidFill>
                  <a:srgbClr val="191919"/>
                </a:solidFill>
                <a:effectLst/>
                <a:latin typeface="Calibri" panose="020F0502020204030204" pitchFamily="34" charset="0"/>
                <a:cs typeface="Calibri" panose="020F0502020204030204" pitchFamily="34" charset="0"/>
              </a:rPr>
              <a:t>γ</a:t>
            </a:r>
            <a:r>
              <a:rPr lang="en-US" sz="2000" b="0" i="0" dirty="0">
                <a:solidFill>
                  <a:srgbClr val="191919"/>
                </a:solidFill>
                <a:effectLst/>
                <a:latin typeface="Calibri" panose="020F0502020204030204" pitchFamily="34" charset="0"/>
                <a:cs typeface="Calibri" panose="020F0502020204030204" pitchFamily="34" charset="0"/>
              </a:rPr>
              <a:t> → ∞, the variance in the background data dominates the variance in the target data such that only directions spanned by the background dataset are captured. This is akin to projecting the target data on the null space of the background data and then performing PCA on the projected data [</a:t>
            </a:r>
            <a:r>
              <a:rPr lang="en-US" sz="2000" b="1" i="0" u="none" strike="noStrike" dirty="0">
                <a:solidFill>
                  <a:srgbClr val="808080"/>
                </a:solidFill>
                <a:effectLst/>
                <a:latin typeface="Calibri" panose="020F0502020204030204" pitchFamily="34" charset="0"/>
                <a:cs typeface="Calibri" panose="020F0502020204030204" pitchFamily="34" charset="0"/>
                <a:hlinkClick r:id="rId2"/>
              </a:rPr>
              <a:t>2</a:t>
            </a:r>
            <a:r>
              <a:rPr lang="en-US" sz="2000" b="0" i="0" dirty="0">
                <a:solidFill>
                  <a:srgbClr val="191919"/>
                </a:solidFill>
                <a:effectLst/>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718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5DEAE-914C-4D77-A51F-06DA5E051284}"/>
              </a:ext>
            </a:extLst>
          </p:cNvPr>
          <p:cNvSpPr>
            <a:spLocks noGrp="1"/>
          </p:cNvSpPr>
          <p:nvPr>
            <p:ph type="title"/>
          </p:nvPr>
        </p:nvSpPr>
        <p:spPr/>
        <p:txBody>
          <a:bodyPr/>
          <a:lstStyle/>
          <a:p>
            <a:r>
              <a:rPr lang="en-US" dirty="0"/>
              <a:t>Drawbacks of </a:t>
            </a:r>
            <a:r>
              <a:rPr lang="en-US" dirty="0" err="1"/>
              <a:t>cPCA</a:t>
            </a:r>
            <a:endParaRPr lang="en-IN" dirty="0"/>
          </a:p>
        </p:txBody>
      </p:sp>
      <p:sp>
        <p:nvSpPr>
          <p:cNvPr id="3" name="Content Placeholder 2">
            <a:extLst>
              <a:ext uri="{FF2B5EF4-FFF2-40B4-BE49-F238E27FC236}">
                <a16:creationId xmlns:a16="http://schemas.microsoft.com/office/drawing/2014/main" id="{A4755226-8946-4255-BD31-3BAFB5570ACC}"/>
              </a:ext>
            </a:extLst>
          </p:cNvPr>
          <p:cNvSpPr>
            <a:spLocks noGrp="1"/>
          </p:cNvSpPr>
          <p:nvPr>
            <p:ph idx="1"/>
          </p:nvPr>
        </p:nvSpPr>
        <p:spPr/>
        <p:txBody>
          <a:bodyPr>
            <a:normAutofit lnSpcReduction="10000"/>
          </a:bodyPr>
          <a:lstStyle/>
          <a:p>
            <a:r>
              <a:rPr lang="en-US" sz="2000" b="0" i="0" dirty="0">
                <a:solidFill>
                  <a:srgbClr val="191919"/>
                </a:solidFill>
                <a:effectLst/>
              </a:rPr>
              <a:t>No rigorous framework exists for selecting the contrastive parameter </a:t>
            </a:r>
            <a:r>
              <a:rPr lang="en-US" sz="2000" b="0" i="1" dirty="0">
                <a:solidFill>
                  <a:srgbClr val="191919"/>
                </a:solidFill>
                <a:effectLst/>
              </a:rPr>
              <a:t>γ</a:t>
            </a:r>
            <a:r>
              <a:rPr lang="en-US" sz="2000" b="0" i="0" dirty="0">
                <a:solidFill>
                  <a:srgbClr val="191919"/>
                </a:solidFill>
                <a:effectLst/>
              </a:rPr>
              <a:t> in order to achieve the optimal amount of contrast between the target and background data.</a:t>
            </a:r>
          </a:p>
          <a:p>
            <a:r>
              <a:rPr lang="en-US" sz="2000" b="0" i="0" dirty="0">
                <a:solidFill>
                  <a:srgbClr val="191919"/>
                </a:solidFill>
                <a:effectLst/>
              </a:rPr>
              <a:t>As with PCA, loading vectors may be highly variable and difficult to interpret in high dimensions since they represent linear combinations of all features in the dataset. Relatedly, </a:t>
            </a:r>
            <a:r>
              <a:rPr lang="en-US" sz="2000" b="0" i="0" dirty="0" err="1">
                <a:solidFill>
                  <a:srgbClr val="191919"/>
                </a:solidFill>
                <a:effectLst/>
              </a:rPr>
              <a:t>cPCs</a:t>
            </a:r>
            <a:r>
              <a:rPr lang="en-US" sz="2000" b="0" i="0" dirty="0">
                <a:solidFill>
                  <a:srgbClr val="191919"/>
                </a:solidFill>
                <a:effectLst/>
              </a:rPr>
              <a:t> are not certifiably free of unwanted technical and biological effects, potentially obscuring relevant biological signal. Unwanted variation can only be removed from the target data if it is also captured by the background data.</a:t>
            </a:r>
          </a:p>
          <a:p>
            <a:r>
              <a:rPr lang="en-US" sz="2000" b="0" i="0" dirty="0">
                <a:solidFill>
                  <a:srgbClr val="191919"/>
                </a:solidFill>
                <a:effectLst/>
              </a:rPr>
              <a:t>This issue is only exacerbated as the dimension of the subspace orthogonal to the background data increases, jeopardizing the stability of the </a:t>
            </a:r>
            <a:r>
              <a:rPr lang="en-US" sz="2000" b="0" i="0" dirty="0" err="1">
                <a:solidFill>
                  <a:srgbClr val="191919"/>
                </a:solidFill>
                <a:effectLst/>
              </a:rPr>
              <a:t>cPCs</a:t>
            </a:r>
            <a:r>
              <a:rPr lang="en-US" sz="2000" b="0" i="0" dirty="0">
                <a:solidFill>
                  <a:srgbClr val="191919"/>
                </a:solidFill>
                <a:effectLst/>
              </a:rPr>
              <a:t> and enfeebling conclusions drawn from them.</a:t>
            </a:r>
            <a:endParaRPr lang="en-IN" sz="2000" dirty="0"/>
          </a:p>
        </p:txBody>
      </p:sp>
    </p:spTree>
    <p:extLst>
      <p:ext uri="{BB962C8B-B14F-4D97-AF65-F5344CB8AC3E}">
        <p14:creationId xmlns:p14="http://schemas.microsoft.com/office/powerpoint/2010/main" val="488592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ADC0-ECF7-4A3D-931D-CA32E8836472}"/>
              </a:ext>
            </a:extLst>
          </p:cNvPr>
          <p:cNvSpPr>
            <a:spLocks noGrp="1"/>
          </p:cNvSpPr>
          <p:nvPr>
            <p:ph type="title"/>
          </p:nvPr>
        </p:nvSpPr>
        <p:spPr/>
        <p:txBody>
          <a:bodyPr/>
          <a:lstStyle/>
          <a:p>
            <a:r>
              <a:rPr lang="en-US" sz="4400" b="0" i="0" dirty="0">
                <a:solidFill>
                  <a:srgbClr val="191919"/>
                </a:solidFill>
                <a:effectLst/>
              </a:rPr>
              <a:t>SPCA</a:t>
            </a:r>
            <a:endParaRPr lang="en-IN" dirty="0"/>
          </a:p>
        </p:txBody>
      </p:sp>
      <p:sp>
        <p:nvSpPr>
          <p:cNvPr id="3" name="Content Placeholder 2">
            <a:extLst>
              <a:ext uri="{FF2B5EF4-FFF2-40B4-BE49-F238E27FC236}">
                <a16:creationId xmlns:a16="http://schemas.microsoft.com/office/drawing/2014/main" id="{12CC8FE4-C3A5-413D-B038-965298E26B9B}"/>
              </a:ext>
            </a:extLst>
          </p:cNvPr>
          <p:cNvSpPr>
            <a:spLocks noGrp="1"/>
          </p:cNvSpPr>
          <p:nvPr>
            <p:ph idx="1"/>
          </p:nvPr>
        </p:nvSpPr>
        <p:spPr/>
        <p:txBody>
          <a:bodyPr>
            <a:normAutofit/>
          </a:bodyPr>
          <a:lstStyle/>
          <a:p>
            <a:r>
              <a:rPr lang="en-US" sz="2000" b="0" i="0" dirty="0">
                <a:solidFill>
                  <a:srgbClr val="191919"/>
                </a:solidFill>
                <a:effectLst/>
              </a:rPr>
              <a:t>In addition to being difficult to interpret, the PCs generated by applying PCA to high-dimensional data are generally unstable, that is, they are subject to major changes under minor issues of the data.</a:t>
            </a:r>
          </a:p>
          <a:p>
            <a:r>
              <a:rPr lang="en-US" sz="2000" b="0" i="0" dirty="0">
                <a:solidFill>
                  <a:srgbClr val="191919"/>
                </a:solidFill>
                <a:effectLst/>
              </a:rPr>
              <a:t>In contrast to standard PCA, SPCA generates interpretable and stable loadings in high dimensions, with most entries of the loading matrix being zero.</a:t>
            </a:r>
            <a:endParaRPr lang="en-US" sz="2000" dirty="0">
              <a:solidFill>
                <a:srgbClr val="191919"/>
              </a:solidFill>
            </a:endParaRPr>
          </a:p>
          <a:p>
            <a:endParaRPr lang="en-IN" sz="2000" dirty="0"/>
          </a:p>
        </p:txBody>
      </p:sp>
    </p:spTree>
    <p:extLst>
      <p:ext uri="{BB962C8B-B14F-4D97-AF65-F5344CB8AC3E}">
        <p14:creationId xmlns:p14="http://schemas.microsoft.com/office/powerpoint/2010/main" val="32018134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1868</TotalTime>
  <Words>6222</Words>
  <Application>Microsoft Office PowerPoint</Application>
  <PresentationFormat>Widescreen</PresentationFormat>
  <Paragraphs>96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Helvetica Neue</vt:lpstr>
      <vt:lpstr>Lucida Sans</vt:lpstr>
      <vt:lpstr>Trebuchet MS</vt:lpstr>
      <vt:lpstr>Wingdings 3</vt:lpstr>
      <vt:lpstr>Facet</vt:lpstr>
      <vt:lpstr>Exploring High-Dimensional Biological Data with Sparse Contrastive Principal Component Analysis </vt:lpstr>
      <vt:lpstr>Introduction</vt:lpstr>
      <vt:lpstr>What is Principal Component Analysis(PCA)?</vt:lpstr>
      <vt:lpstr>cPCA</vt:lpstr>
      <vt:lpstr>PowerPoint Presentation</vt:lpstr>
      <vt:lpstr>PowerPoint Presentation</vt:lpstr>
      <vt:lpstr>Significance of γ</vt:lpstr>
      <vt:lpstr>Drawbacks of cPCA</vt:lpstr>
      <vt:lpstr>SPCA</vt:lpstr>
      <vt:lpstr>PowerPoint Presentation</vt:lpstr>
      <vt:lpstr> optimal βj for a fixed A is equivalent to minimizing      where αj is the jth column of A. </vt:lpstr>
      <vt:lpstr>Drawbacks of SPCA</vt:lpstr>
      <vt:lpstr>Other Competing Methods</vt:lpstr>
      <vt:lpstr>scPCA</vt:lpstr>
      <vt:lpstr>Numerical Solution</vt:lpstr>
      <vt:lpstr>Numerical Solution</vt:lpstr>
      <vt:lpstr>Contrastive analysis</vt:lpstr>
      <vt:lpstr>Observation of the numerical solution</vt:lpstr>
      <vt:lpstr>Simulated scRNA-seq Data </vt:lpstr>
      <vt:lpstr>PowerPoint Presentation</vt:lpstr>
      <vt:lpstr>Graphical analysis</vt:lpstr>
      <vt:lpstr>Observations</vt:lpstr>
      <vt:lpstr>PowerPoint Presentation</vt:lpstr>
      <vt:lpstr>3.2 Dengue Microarray Data </vt:lpstr>
      <vt:lpstr>Graphical Analysis</vt:lpstr>
      <vt:lpstr>Results and Observations</vt:lpstr>
      <vt:lpstr>Leukemia Patient scRNA-seq Data </vt:lpstr>
      <vt:lpstr>Graphical Analysis</vt:lpstr>
      <vt:lpstr>Results and Observations</vt:lpstr>
      <vt:lpstr>Results and Observations</vt:lpstr>
      <vt:lpstr>Conclusion</vt:lpstr>
      <vt:lpstr>Conclusion</vt:lpstr>
      <vt:lpstr>Bibliography</vt:lpstr>
      <vt:lpstr>PowerPoint Presentation</vt:lpstr>
      <vt:lpstr>Implementation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High-Dimensional Biological Data with Sparse Contrastive Principal Component Analysis</dc:title>
  <dc:creator>Aditya Bhaleghare</dc:creator>
  <cp:lastModifiedBy>Aditya Bhaleghare</cp:lastModifiedBy>
  <cp:revision>48</cp:revision>
  <dcterms:created xsi:type="dcterms:W3CDTF">2021-03-23T02:25:38Z</dcterms:created>
  <dcterms:modified xsi:type="dcterms:W3CDTF">2021-03-24T09:34:35Z</dcterms:modified>
</cp:coreProperties>
</file>