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9" r:id="rId32"/>
    <p:sldId id="287" r:id="rId33"/>
    <p:sldId id="288" r:id="rId34"/>
    <p:sldId id="290" r:id="rId35"/>
    <p:sldId id="291" r:id="rId36"/>
    <p:sldId id="292" r:id="rId37"/>
    <p:sldId id="294" r:id="rId38"/>
    <p:sldId id="295" r:id="rId39"/>
    <p:sldId id="297" r:id="rId40"/>
    <p:sldId id="296" r:id="rId41"/>
    <p:sldId id="298"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6"/>
  </p:normalViewPr>
  <p:slideViewPr>
    <p:cSldViewPr snapToGrid="0" snapToObjects="1">
      <p:cViewPr varScale="1">
        <p:scale>
          <a:sx n="103" d="100"/>
          <a:sy n="103" d="100"/>
        </p:scale>
        <p:origin x="8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114C8C-4DE7-3A4F-BC30-4D371F737274}" type="datetimeFigureOut">
              <a:rPr lang="en-US" smtClean="0"/>
              <a:t>5/7/21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B0B4FA-2C98-CE46-9CD9-DB8DFBA103D8}" type="slidenum">
              <a:rPr lang="en-US" smtClean="0"/>
              <a:t>‹#›</a:t>
            </a:fld>
            <a:endParaRPr lang="en-US"/>
          </a:p>
        </p:txBody>
      </p:sp>
    </p:spTree>
    <p:extLst>
      <p:ext uri="{BB962C8B-B14F-4D97-AF65-F5344CB8AC3E}">
        <p14:creationId xmlns:p14="http://schemas.microsoft.com/office/powerpoint/2010/main" val="36729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B0B4FA-2C98-CE46-9CD9-DB8DFBA103D8}" type="slidenum">
              <a:rPr lang="en-US" smtClean="0"/>
              <a:t>38</a:t>
            </a:fld>
            <a:endParaRPr lang="en-US"/>
          </a:p>
        </p:txBody>
      </p:sp>
    </p:spTree>
    <p:extLst>
      <p:ext uri="{BB962C8B-B14F-4D97-AF65-F5344CB8AC3E}">
        <p14:creationId xmlns:p14="http://schemas.microsoft.com/office/powerpoint/2010/main" val="1528564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D6D00D7F-885A-7F45-8C4A-6689F6A4D24D}" type="datetimeFigureOut">
              <a:rPr lang="en-US" smtClean="0"/>
              <a:t>5/7/21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459B5-2039-9D4F-AD18-5D3EF9FE58E6}" type="slidenum">
              <a:rPr lang="en-US" smtClean="0"/>
              <a:t>‹#›</a:t>
            </a:fld>
            <a:endParaRPr lang="en-US"/>
          </a:p>
        </p:txBody>
      </p:sp>
    </p:spTree>
    <p:extLst>
      <p:ext uri="{BB962C8B-B14F-4D97-AF65-F5344CB8AC3E}">
        <p14:creationId xmlns:p14="http://schemas.microsoft.com/office/powerpoint/2010/main" val="3348358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6D00D7F-885A-7F45-8C4A-6689F6A4D24D}" type="datetimeFigureOut">
              <a:rPr lang="en-US" smtClean="0"/>
              <a:t>5/7/21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459B5-2039-9D4F-AD18-5D3EF9FE58E6}" type="slidenum">
              <a:rPr lang="en-US" smtClean="0"/>
              <a:t>‹#›</a:t>
            </a:fld>
            <a:endParaRPr lang="en-US"/>
          </a:p>
        </p:txBody>
      </p:sp>
    </p:spTree>
    <p:extLst>
      <p:ext uri="{BB962C8B-B14F-4D97-AF65-F5344CB8AC3E}">
        <p14:creationId xmlns:p14="http://schemas.microsoft.com/office/powerpoint/2010/main" val="563894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6D00D7F-885A-7F45-8C4A-6689F6A4D24D}" type="datetimeFigureOut">
              <a:rPr lang="en-US" smtClean="0"/>
              <a:t>5/7/21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459B5-2039-9D4F-AD18-5D3EF9FE58E6}" type="slidenum">
              <a:rPr lang="en-US" smtClean="0"/>
              <a:t>‹#›</a:t>
            </a:fld>
            <a:endParaRPr lang="en-US"/>
          </a:p>
        </p:txBody>
      </p:sp>
    </p:spTree>
    <p:extLst>
      <p:ext uri="{BB962C8B-B14F-4D97-AF65-F5344CB8AC3E}">
        <p14:creationId xmlns:p14="http://schemas.microsoft.com/office/powerpoint/2010/main" val="3583248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6D00D7F-885A-7F45-8C4A-6689F6A4D24D}" type="datetimeFigureOut">
              <a:rPr lang="en-US" smtClean="0"/>
              <a:t>5/7/21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459B5-2039-9D4F-AD18-5D3EF9FE58E6}" type="slidenum">
              <a:rPr lang="en-US" smtClean="0"/>
              <a:t>‹#›</a:t>
            </a:fld>
            <a:endParaRPr lang="en-US"/>
          </a:p>
        </p:txBody>
      </p:sp>
    </p:spTree>
    <p:extLst>
      <p:ext uri="{BB962C8B-B14F-4D97-AF65-F5344CB8AC3E}">
        <p14:creationId xmlns:p14="http://schemas.microsoft.com/office/powerpoint/2010/main" val="1302252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6D00D7F-885A-7F45-8C4A-6689F6A4D24D}" type="datetimeFigureOut">
              <a:rPr lang="en-US" smtClean="0"/>
              <a:t>5/7/21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459B5-2039-9D4F-AD18-5D3EF9FE58E6}" type="slidenum">
              <a:rPr lang="en-US" smtClean="0"/>
              <a:t>‹#›</a:t>
            </a:fld>
            <a:endParaRPr lang="en-US"/>
          </a:p>
        </p:txBody>
      </p:sp>
    </p:spTree>
    <p:extLst>
      <p:ext uri="{BB962C8B-B14F-4D97-AF65-F5344CB8AC3E}">
        <p14:creationId xmlns:p14="http://schemas.microsoft.com/office/powerpoint/2010/main" val="124681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D6D00D7F-885A-7F45-8C4A-6689F6A4D24D}" type="datetimeFigureOut">
              <a:rPr lang="en-US" smtClean="0"/>
              <a:t>5/7/21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459B5-2039-9D4F-AD18-5D3EF9FE58E6}" type="slidenum">
              <a:rPr lang="en-US" smtClean="0"/>
              <a:t>‹#›</a:t>
            </a:fld>
            <a:endParaRPr lang="en-US"/>
          </a:p>
        </p:txBody>
      </p:sp>
    </p:spTree>
    <p:extLst>
      <p:ext uri="{BB962C8B-B14F-4D97-AF65-F5344CB8AC3E}">
        <p14:creationId xmlns:p14="http://schemas.microsoft.com/office/powerpoint/2010/main" val="2598416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6D00D7F-885A-7F45-8C4A-6689F6A4D24D}" type="datetimeFigureOut">
              <a:rPr lang="en-US" smtClean="0"/>
              <a:t>5/7/21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3459B5-2039-9D4F-AD18-5D3EF9FE58E6}" type="slidenum">
              <a:rPr lang="en-US" smtClean="0"/>
              <a:t>‹#›</a:t>
            </a:fld>
            <a:endParaRPr lang="en-US"/>
          </a:p>
        </p:txBody>
      </p:sp>
    </p:spTree>
    <p:extLst>
      <p:ext uri="{BB962C8B-B14F-4D97-AF65-F5344CB8AC3E}">
        <p14:creationId xmlns:p14="http://schemas.microsoft.com/office/powerpoint/2010/main" val="3341899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6D00D7F-885A-7F45-8C4A-6689F6A4D24D}" type="datetimeFigureOut">
              <a:rPr lang="en-US" smtClean="0"/>
              <a:t>5/7/21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3459B5-2039-9D4F-AD18-5D3EF9FE58E6}" type="slidenum">
              <a:rPr lang="en-US" smtClean="0"/>
              <a:t>‹#›</a:t>
            </a:fld>
            <a:endParaRPr lang="en-US"/>
          </a:p>
        </p:txBody>
      </p:sp>
    </p:spTree>
    <p:extLst>
      <p:ext uri="{BB962C8B-B14F-4D97-AF65-F5344CB8AC3E}">
        <p14:creationId xmlns:p14="http://schemas.microsoft.com/office/powerpoint/2010/main" val="778558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D00D7F-885A-7F45-8C4A-6689F6A4D24D}" type="datetimeFigureOut">
              <a:rPr lang="en-US" smtClean="0"/>
              <a:t>5/7/21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3459B5-2039-9D4F-AD18-5D3EF9FE58E6}" type="slidenum">
              <a:rPr lang="en-US" smtClean="0"/>
              <a:t>‹#›</a:t>
            </a:fld>
            <a:endParaRPr lang="en-US"/>
          </a:p>
        </p:txBody>
      </p:sp>
    </p:spTree>
    <p:extLst>
      <p:ext uri="{BB962C8B-B14F-4D97-AF65-F5344CB8AC3E}">
        <p14:creationId xmlns:p14="http://schemas.microsoft.com/office/powerpoint/2010/main" val="1599010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6D00D7F-885A-7F45-8C4A-6689F6A4D24D}" type="datetimeFigureOut">
              <a:rPr lang="en-US" smtClean="0"/>
              <a:t>5/7/21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459B5-2039-9D4F-AD18-5D3EF9FE58E6}" type="slidenum">
              <a:rPr lang="en-US" smtClean="0"/>
              <a:t>‹#›</a:t>
            </a:fld>
            <a:endParaRPr lang="en-US"/>
          </a:p>
        </p:txBody>
      </p:sp>
    </p:spTree>
    <p:extLst>
      <p:ext uri="{BB962C8B-B14F-4D97-AF65-F5344CB8AC3E}">
        <p14:creationId xmlns:p14="http://schemas.microsoft.com/office/powerpoint/2010/main" val="1735628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6D00D7F-885A-7F45-8C4A-6689F6A4D24D}" type="datetimeFigureOut">
              <a:rPr lang="en-US" smtClean="0"/>
              <a:t>5/7/21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459B5-2039-9D4F-AD18-5D3EF9FE58E6}" type="slidenum">
              <a:rPr lang="en-US" smtClean="0"/>
              <a:t>‹#›</a:t>
            </a:fld>
            <a:endParaRPr lang="en-US"/>
          </a:p>
        </p:txBody>
      </p:sp>
    </p:spTree>
    <p:extLst>
      <p:ext uri="{BB962C8B-B14F-4D97-AF65-F5344CB8AC3E}">
        <p14:creationId xmlns:p14="http://schemas.microsoft.com/office/powerpoint/2010/main" val="1387402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D00D7F-885A-7F45-8C4A-6689F6A4D24D}" type="datetimeFigureOut">
              <a:rPr lang="en-US" smtClean="0"/>
              <a:t>5/7/21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3459B5-2039-9D4F-AD18-5D3EF9FE58E6}" type="slidenum">
              <a:rPr lang="en-US" smtClean="0"/>
              <a:t>‹#›</a:t>
            </a:fld>
            <a:endParaRPr lang="en-US"/>
          </a:p>
        </p:txBody>
      </p:sp>
    </p:spTree>
    <p:extLst>
      <p:ext uri="{BB962C8B-B14F-4D97-AF65-F5344CB8AC3E}">
        <p14:creationId xmlns:p14="http://schemas.microsoft.com/office/powerpoint/2010/main" val="2539843663"/>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21BEC-7D92-DA40-8352-5D7CA0806C19}"/>
              </a:ext>
            </a:extLst>
          </p:cNvPr>
          <p:cNvSpPr>
            <a:spLocks noGrp="1"/>
          </p:cNvSpPr>
          <p:nvPr>
            <p:ph type="ctrTitle"/>
          </p:nvPr>
        </p:nvSpPr>
        <p:spPr>
          <a:xfrm>
            <a:off x="1524000" y="2235200"/>
            <a:ext cx="9144000" cy="2387600"/>
          </a:xfrm>
        </p:spPr>
        <p:txBody>
          <a:bodyPr>
            <a:normAutofit fontScale="90000"/>
          </a:bodyPr>
          <a:lstStyle/>
          <a:p>
            <a:r>
              <a:rPr lang="en-US" dirty="0"/>
              <a:t>Topic:</a:t>
            </a:r>
            <a:r>
              <a:rPr lang="en-IN" dirty="0"/>
              <a:t>Forensic Recovery of SQL Server Database: Practical Approach</a:t>
            </a:r>
            <a:br>
              <a:rPr lang="en-IN" dirty="0"/>
            </a:br>
            <a:endParaRPr lang="en-US" dirty="0"/>
          </a:p>
        </p:txBody>
      </p:sp>
      <p:sp>
        <p:nvSpPr>
          <p:cNvPr id="4" name="TextBox 3">
            <a:extLst>
              <a:ext uri="{FF2B5EF4-FFF2-40B4-BE49-F238E27FC236}">
                <a16:creationId xmlns:a16="http://schemas.microsoft.com/office/drawing/2014/main" id="{41EC89C3-B14F-4243-AD15-5CDC3AE58E94}"/>
              </a:ext>
            </a:extLst>
          </p:cNvPr>
          <p:cNvSpPr txBox="1"/>
          <p:nvPr/>
        </p:nvSpPr>
        <p:spPr>
          <a:xfrm>
            <a:off x="5076276" y="4064000"/>
            <a:ext cx="5357685" cy="369332"/>
          </a:xfrm>
          <a:prstGeom prst="rect">
            <a:avLst/>
          </a:prstGeom>
          <a:noFill/>
        </p:spPr>
        <p:txBody>
          <a:bodyPr wrap="none" rtlCol="0">
            <a:spAutoFit/>
          </a:bodyPr>
          <a:lstStyle/>
          <a:p>
            <a:r>
              <a:rPr lang="en-IN" dirty="0"/>
              <a:t>- HOYONG CHOI  , SANGJIN LEE , AND DOOWON JEONG</a:t>
            </a:r>
            <a:endParaRPr lang="en-US" dirty="0"/>
          </a:p>
        </p:txBody>
      </p:sp>
      <p:sp>
        <p:nvSpPr>
          <p:cNvPr id="3" name="TextBox 2">
            <a:extLst>
              <a:ext uri="{FF2B5EF4-FFF2-40B4-BE49-F238E27FC236}">
                <a16:creationId xmlns:a16="http://schemas.microsoft.com/office/drawing/2014/main" id="{7906AB3B-E07F-A048-B27F-1F10FE275C2C}"/>
              </a:ext>
            </a:extLst>
          </p:cNvPr>
          <p:cNvSpPr txBox="1"/>
          <p:nvPr/>
        </p:nvSpPr>
        <p:spPr>
          <a:xfrm>
            <a:off x="3995351" y="4956432"/>
            <a:ext cx="4201297" cy="830997"/>
          </a:xfrm>
          <a:prstGeom prst="rect">
            <a:avLst/>
          </a:prstGeom>
          <a:noFill/>
        </p:spPr>
        <p:txBody>
          <a:bodyPr wrap="square" rtlCol="0">
            <a:spAutoFit/>
          </a:bodyPr>
          <a:lstStyle/>
          <a:p>
            <a:r>
              <a:rPr lang="en-US" sz="2400" dirty="0"/>
              <a:t>Group </a:t>
            </a:r>
            <a:r>
              <a:rPr lang="en-US" sz="2400" dirty="0">
                <a:sym typeface="Wingdings" pitchFamily="2" charset="2"/>
              </a:rPr>
              <a:t></a:t>
            </a:r>
            <a:r>
              <a:rPr lang="en-US" sz="2400" dirty="0"/>
              <a:t> 	Roll No:1911066</a:t>
            </a:r>
          </a:p>
          <a:p>
            <a:r>
              <a:rPr lang="en-US" sz="2400" dirty="0"/>
              <a:t>			Name :</a:t>
            </a:r>
            <a:r>
              <a:rPr lang="en-US" sz="2400" dirty="0" err="1"/>
              <a:t>Aagman</a:t>
            </a:r>
            <a:r>
              <a:rPr lang="en-US" sz="2400" dirty="0"/>
              <a:t> Suri</a:t>
            </a:r>
          </a:p>
        </p:txBody>
      </p:sp>
    </p:spTree>
    <p:extLst>
      <p:ext uri="{BB962C8B-B14F-4D97-AF65-F5344CB8AC3E}">
        <p14:creationId xmlns:p14="http://schemas.microsoft.com/office/powerpoint/2010/main" val="493716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0333D2-0DA6-E347-AAE3-D60829558F0F}"/>
              </a:ext>
            </a:extLst>
          </p:cNvPr>
          <p:cNvSpPr>
            <a:spLocks noGrp="1"/>
          </p:cNvSpPr>
          <p:nvPr>
            <p:ph idx="1"/>
          </p:nvPr>
        </p:nvSpPr>
        <p:spPr>
          <a:xfrm>
            <a:off x="2534920" y="2891905"/>
            <a:ext cx="7122160" cy="537095"/>
          </a:xfrm>
        </p:spPr>
        <p:txBody>
          <a:bodyPr/>
          <a:lstStyle/>
          <a:p>
            <a:pPr marL="0" indent="0">
              <a:buNone/>
            </a:pPr>
            <a:r>
              <a:rPr lang="en-IN" dirty="0"/>
              <a:t>INTERNAL STRUCTURE OF THE MSSQL STORAGE</a:t>
            </a:r>
            <a:endParaRPr lang="en-US" dirty="0"/>
          </a:p>
        </p:txBody>
      </p:sp>
    </p:spTree>
    <p:extLst>
      <p:ext uri="{BB962C8B-B14F-4D97-AF65-F5344CB8AC3E}">
        <p14:creationId xmlns:p14="http://schemas.microsoft.com/office/powerpoint/2010/main" val="312863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88CE00-E39A-8644-B350-B83C5B261435}"/>
              </a:ext>
            </a:extLst>
          </p:cNvPr>
          <p:cNvSpPr>
            <a:spLocks noGrp="1"/>
          </p:cNvSpPr>
          <p:nvPr>
            <p:ph idx="1"/>
          </p:nvPr>
        </p:nvSpPr>
        <p:spPr>
          <a:xfrm>
            <a:off x="599090" y="472966"/>
            <a:ext cx="10754710" cy="5703997"/>
          </a:xfrm>
        </p:spPr>
        <p:txBody>
          <a:bodyPr>
            <a:normAutofit/>
          </a:bodyPr>
          <a:lstStyle/>
          <a:p>
            <a:r>
              <a:rPr lang="en-IN" dirty="0"/>
              <a:t>The MSSQL consists of two kinds of files. </a:t>
            </a:r>
          </a:p>
          <a:p>
            <a:r>
              <a:rPr lang="en-IN" dirty="0"/>
              <a:t>One is a </a:t>
            </a:r>
            <a:r>
              <a:rPr lang="en-IN" dirty="0">
                <a:solidFill>
                  <a:srgbClr val="FF0000"/>
                </a:solidFill>
              </a:rPr>
              <a:t>data file </a:t>
            </a:r>
            <a:r>
              <a:rPr lang="en-IN" dirty="0"/>
              <a:t>(.</a:t>
            </a:r>
            <a:r>
              <a:rPr lang="en-IN" dirty="0" err="1"/>
              <a:t>mdf</a:t>
            </a:r>
            <a:r>
              <a:rPr lang="en-IN" dirty="0"/>
              <a:t>,.</a:t>
            </a:r>
            <a:r>
              <a:rPr lang="en-IN" dirty="0" err="1"/>
              <a:t>ndf</a:t>
            </a:r>
            <a:r>
              <a:rPr lang="en-IN" dirty="0"/>
              <a:t>) that </a:t>
            </a:r>
            <a:r>
              <a:rPr lang="en-IN" dirty="0">
                <a:solidFill>
                  <a:srgbClr val="FF0000"/>
                </a:solidFill>
              </a:rPr>
              <a:t>stores actual data</a:t>
            </a:r>
            <a:r>
              <a:rPr lang="en-IN" dirty="0"/>
              <a:t>, </a:t>
            </a:r>
          </a:p>
          <a:p>
            <a:pPr marL="0" indent="0">
              <a:buNone/>
            </a:pPr>
            <a:r>
              <a:rPr lang="en-IN" dirty="0"/>
              <a:t>and the other is a </a:t>
            </a:r>
            <a:r>
              <a:rPr lang="en-IN" dirty="0">
                <a:solidFill>
                  <a:srgbClr val="FF0000"/>
                </a:solidFill>
              </a:rPr>
              <a:t>transaction log file </a:t>
            </a:r>
            <a:r>
              <a:rPr lang="en-IN" dirty="0"/>
              <a:t>(.</a:t>
            </a:r>
            <a:r>
              <a:rPr lang="en-IN" dirty="0" err="1"/>
              <a:t>ldf</a:t>
            </a:r>
            <a:r>
              <a:rPr lang="en-IN" dirty="0"/>
              <a:t>) that </a:t>
            </a:r>
            <a:r>
              <a:rPr lang="en-IN" dirty="0">
                <a:solidFill>
                  <a:srgbClr val="FF0000"/>
                </a:solidFill>
              </a:rPr>
              <a:t>stores log data</a:t>
            </a:r>
          </a:p>
          <a:p>
            <a:pPr marL="0" indent="0">
              <a:buNone/>
            </a:pPr>
            <a:endParaRPr lang="en-IN" dirty="0">
              <a:solidFill>
                <a:srgbClr val="FF0000"/>
              </a:solidFill>
            </a:endParaRPr>
          </a:p>
          <a:p>
            <a:pPr marL="0" indent="0">
              <a:buNone/>
            </a:pPr>
            <a:r>
              <a:rPr lang="en-IN" dirty="0"/>
              <a:t>The transaction log may not be acquired during data collection and it may be modified or deleted by the attacker In addition, it may not be possible to obtain enough data to investigate incidents due to a policy for log size limitation Given the situation, they focus on the data file where the </a:t>
            </a:r>
            <a:r>
              <a:rPr lang="en-IN" dirty="0">
                <a:solidFill>
                  <a:srgbClr val="FF0000"/>
                </a:solidFill>
              </a:rPr>
              <a:t>raw data is stored</a:t>
            </a:r>
            <a:r>
              <a:rPr lang="en-IN" dirty="0"/>
              <a:t>. </a:t>
            </a:r>
          </a:p>
          <a:p>
            <a:pPr marL="0" indent="0">
              <a:buNone/>
            </a:pPr>
            <a:r>
              <a:rPr lang="en-IN" dirty="0"/>
              <a:t>When the table or record is stored in the data file, MSSQL uses a </a:t>
            </a:r>
            <a:r>
              <a:rPr lang="en-IN" dirty="0">
                <a:solidFill>
                  <a:srgbClr val="FF0000"/>
                </a:solidFill>
              </a:rPr>
              <a:t>storage engine </a:t>
            </a:r>
            <a:r>
              <a:rPr lang="en-IN" dirty="0"/>
              <a:t>that has not been changed even if the </a:t>
            </a:r>
            <a:r>
              <a:rPr lang="en-IN" dirty="0">
                <a:solidFill>
                  <a:srgbClr val="FF0000"/>
                </a:solidFill>
              </a:rPr>
              <a:t>MSSQL version was updated</a:t>
            </a:r>
            <a:r>
              <a:rPr lang="en-IN" dirty="0"/>
              <a:t>. To </a:t>
            </a:r>
            <a:r>
              <a:rPr lang="en-IN" dirty="0" err="1"/>
              <a:t>analyze</a:t>
            </a:r>
            <a:r>
              <a:rPr lang="en-IN" dirty="0"/>
              <a:t> the storage engine, they reverse-engineered MSSQL.</a:t>
            </a:r>
            <a:endParaRPr lang="en-US" dirty="0">
              <a:solidFill>
                <a:srgbClr val="FF0000"/>
              </a:solidFill>
            </a:endParaRPr>
          </a:p>
        </p:txBody>
      </p:sp>
    </p:spTree>
    <p:extLst>
      <p:ext uri="{BB962C8B-B14F-4D97-AF65-F5344CB8AC3E}">
        <p14:creationId xmlns:p14="http://schemas.microsoft.com/office/powerpoint/2010/main" val="271126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1FC37B7-0BF6-5540-A3A2-784F89F1FCCD}"/>
              </a:ext>
            </a:extLst>
          </p:cNvPr>
          <p:cNvPicPr>
            <a:picLocks noGrp="1" noChangeAspect="1"/>
          </p:cNvPicPr>
          <p:nvPr>
            <p:ph idx="1"/>
          </p:nvPr>
        </p:nvPicPr>
        <p:blipFill>
          <a:blip r:embed="rId2"/>
          <a:stretch>
            <a:fillRect/>
          </a:stretch>
        </p:blipFill>
        <p:spPr>
          <a:xfrm>
            <a:off x="3100552" y="1277948"/>
            <a:ext cx="5223641" cy="5580052"/>
          </a:xfrm>
        </p:spPr>
      </p:pic>
      <p:sp>
        <p:nvSpPr>
          <p:cNvPr id="6" name="TextBox 5">
            <a:extLst>
              <a:ext uri="{FF2B5EF4-FFF2-40B4-BE49-F238E27FC236}">
                <a16:creationId xmlns:a16="http://schemas.microsoft.com/office/drawing/2014/main" id="{BA63E1C9-0A1E-DD44-9EC0-425B455D1084}"/>
              </a:ext>
            </a:extLst>
          </p:cNvPr>
          <p:cNvSpPr txBox="1"/>
          <p:nvPr/>
        </p:nvSpPr>
        <p:spPr>
          <a:xfrm>
            <a:off x="4151585" y="508507"/>
            <a:ext cx="3636581" cy="769441"/>
          </a:xfrm>
          <a:prstGeom prst="rect">
            <a:avLst/>
          </a:prstGeom>
          <a:noFill/>
        </p:spPr>
        <p:txBody>
          <a:bodyPr wrap="square" rtlCol="0">
            <a:spAutoFit/>
          </a:bodyPr>
          <a:lstStyle/>
          <a:p>
            <a:r>
              <a:rPr lang="en-IN" sz="4400" dirty="0"/>
              <a:t>Page structure</a:t>
            </a:r>
            <a:endParaRPr lang="en-US" sz="4400" dirty="0"/>
          </a:p>
        </p:txBody>
      </p:sp>
    </p:spTree>
    <p:extLst>
      <p:ext uri="{BB962C8B-B14F-4D97-AF65-F5344CB8AC3E}">
        <p14:creationId xmlns:p14="http://schemas.microsoft.com/office/powerpoint/2010/main" val="1510221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D1C76F-5B89-674C-8604-0E36506F970A}"/>
              </a:ext>
            </a:extLst>
          </p:cNvPr>
          <p:cNvSpPr>
            <a:spLocks noGrp="1"/>
          </p:cNvSpPr>
          <p:nvPr>
            <p:ph idx="1"/>
          </p:nvPr>
        </p:nvSpPr>
        <p:spPr/>
        <p:txBody>
          <a:bodyPr/>
          <a:lstStyle/>
          <a:p>
            <a:r>
              <a:rPr lang="en-IN" dirty="0"/>
              <a:t>A. PAGE:</a:t>
            </a:r>
          </a:p>
          <a:p>
            <a:r>
              <a:rPr lang="en-IN" dirty="0"/>
              <a:t>The page is the </a:t>
            </a:r>
            <a:r>
              <a:rPr lang="en-IN" dirty="0">
                <a:solidFill>
                  <a:srgbClr val="FF0000"/>
                </a:solidFill>
              </a:rPr>
              <a:t>smallest unit </a:t>
            </a:r>
            <a:r>
              <a:rPr lang="en-IN" dirty="0"/>
              <a:t>of MSSQL data file and its default size is 8,192 (0×2000) bytes. Above Fig shows the overall structure of the page. It consists of the </a:t>
            </a:r>
            <a:r>
              <a:rPr lang="en-IN" dirty="0">
                <a:solidFill>
                  <a:srgbClr val="FF0000"/>
                </a:solidFill>
              </a:rPr>
              <a:t>page header</a:t>
            </a:r>
            <a:r>
              <a:rPr lang="en-IN" dirty="0"/>
              <a:t>, </a:t>
            </a:r>
            <a:r>
              <a:rPr lang="en-IN" dirty="0">
                <a:solidFill>
                  <a:srgbClr val="FF0000"/>
                </a:solidFill>
              </a:rPr>
              <a:t>data row</a:t>
            </a:r>
            <a:r>
              <a:rPr lang="en-IN" dirty="0"/>
              <a:t>, and the </a:t>
            </a:r>
            <a:r>
              <a:rPr lang="en-IN" dirty="0">
                <a:solidFill>
                  <a:srgbClr val="FF0000"/>
                </a:solidFill>
              </a:rPr>
              <a:t>row offset array</a:t>
            </a:r>
            <a:r>
              <a:rPr lang="en-IN" dirty="0"/>
              <a:t>.</a:t>
            </a:r>
          </a:p>
        </p:txBody>
      </p:sp>
    </p:spTree>
    <p:extLst>
      <p:ext uri="{BB962C8B-B14F-4D97-AF65-F5344CB8AC3E}">
        <p14:creationId xmlns:p14="http://schemas.microsoft.com/office/powerpoint/2010/main" val="980973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88AB6B-0B57-024A-98BC-4BA132BEE27B}"/>
              </a:ext>
            </a:extLst>
          </p:cNvPr>
          <p:cNvSpPr>
            <a:spLocks noGrp="1"/>
          </p:cNvSpPr>
          <p:nvPr>
            <p:ph idx="1"/>
          </p:nvPr>
        </p:nvSpPr>
        <p:spPr>
          <a:xfrm>
            <a:off x="1459624" y="4580405"/>
            <a:ext cx="9272752" cy="2175669"/>
          </a:xfrm>
        </p:spPr>
        <p:txBody>
          <a:bodyPr>
            <a:normAutofit lnSpcReduction="10000"/>
          </a:bodyPr>
          <a:lstStyle/>
          <a:p>
            <a:r>
              <a:rPr lang="en-IN" dirty="0"/>
              <a:t>The </a:t>
            </a:r>
            <a:r>
              <a:rPr lang="en-IN" b="1" dirty="0">
                <a:solidFill>
                  <a:srgbClr val="FF0000"/>
                </a:solidFill>
              </a:rPr>
              <a:t>page header </a:t>
            </a:r>
            <a:r>
              <a:rPr lang="en-IN" dirty="0"/>
              <a:t>is 96 bytes in size. The first 64 bytes, described in Fig. 2, contain the page metadata and the remaining 32 bytes are filled with 0 × 00. Among the fields of the page header, </a:t>
            </a:r>
            <a:r>
              <a:rPr lang="en-IN" dirty="0">
                <a:solidFill>
                  <a:srgbClr val="FF0000"/>
                </a:solidFill>
              </a:rPr>
              <a:t>7 fields </a:t>
            </a:r>
            <a:r>
              <a:rPr lang="en-IN" dirty="0"/>
              <a:t>are used to recover records: </a:t>
            </a:r>
            <a:r>
              <a:rPr lang="en-IN" dirty="0">
                <a:solidFill>
                  <a:srgbClr val="FF0000"/>
                </a:solidFill>
              </a:rPr>
              <a:t>Type</a:t>
            </a:r>
            <a:r>
              <a:rPr lang="en-IN" dirty="0"/>
              <a:t>, </a:t>
            </a:r>
            <a:r>
              <a:rPr lang="en-IN" dirty="0">
                <a:solidFill>
                  <a:srgbClr val="FF0000"/>
                </a:solidFill>
              </a:rPr>
              <a:t>Flag Bits</a:t>
            </a:r>
            <a:r>
              <a:rPr lang="en-IN" dirty="0"/>
              <a:t>, </a:t>
            </a:r>
            <a:r>
              <a:rPr lang="en-IN" dirty="0" err="1">
                <a:solidFill>
                  <a:srgbClr val="FF0000"/>
                </a:solidFill>
              </a:rPr>
              <a:t>SlotCnt</a:t>
            </a:r>
            <a:r>
              <a:rPr lang="en-IN" dirty="0"/>
              <a:t>, </a:t>
            </a:r>
            <a:r>
              <a:rPr lang="en-IN" dirty="0">
                <a:solidFill>
                  <a:srgbClr val="FF0000"/>
                </a:solidFill>
              </a:rPr>
              <a:t>Page Object ID</a:t>
            </a:r>
            <a:r>
              <a:rPr lang="en-IN" dirty="0"/>
              <a:t>, </a:t>
            </a:r>
            <a:r>
              <a:rPr lang="en-IN" dirty="0">
                <a:solidFill>
                  <a:srgbClr val="FF0000"/>
                </a:solidFill>
              </a:rPr>
              <a:t>Page ID</a:t>
            </a:r>
            <a:r>
              <a:rPr lang="en-IN" dirty="0"/>
              <a:t>, </a:t>
            </a:r>
            <a:r>
              <a:rPr lang="en-IN" dirty="0">
                <a:solidFill>
                  <a:srgbClr val="FF0000"/>
                </a:solidFill>
              </a:rPr>
              <a:t>File ID</a:t>
            </a:r>
            <a:r>
              <a:rPr lang="en-IN" dirty="0"/>
              <a:t>, and </a:t>
            </a:r>
            <a:r>
              <a:rPr lang="en-IN" dirty="0">
                <a:solidFill>
                  <a:srgbClr val="FF0000"/>
                </a:solidFill>
              </a:rPr>
              <a:t>Checksum</a:t>
            </a:r>
            <a:endParaRPr lang="en-US" dirty="0">
              <a:solidFill>
                <a:srgbClr val="FF0000"/>
              </a:solidFill>
            </a:endParaRPr>
          </a:p>
          <a:p>
            <a:endParaRPr lang="en-US" dirty="0"/>
          </a:p>
        </p:txBody>
      </p:sp>
      <p:pic>
        <p:nvPicPr>
          <p:cNvPr id="5" name="Picture 4">
            <a:extLst>
              <a:ext uri="{FF2B5EF4-FFF2-40B4-BE49-F238E27FC236}">
                <a16:creationId xmlns:a16="http://schemas.microsoft.com/office/drawing/2014/main" id="{51147A15-DE52-E944-A639-44E15716D068}"/>
              </a:ext>
            </a:extLst>
          </p:cNvPr>
          <p:cNvPicPr>
            <a:picLocks noChangeAspect="1"/>
          </p:cNvPicPr>
          <p:nvPr/>
        </p:nvPicPr>
        <p:blipFill>
          <a:blip r:embed="rId2"/>
          <a:stretch>
            <a:fillRect/>
          </a:stretch>
        </p:blipFill>
        <p:spPr>
          <a:xfrm>
            <a:off x="2272764" y="194958"/>
            <a:ext cx="7646471" cy="4165274"/>
          </a:xfrm>
          <a:prstGeom prst="rect">
            <a:avLst/>
          </a:prstGeom>
        </p:spPr>
      </p:pic>
    </p:spTree>
    <p:extLst>
      <p:ext uri="{BB962C8B-B14F-4D97-AF65-F5344CB8AC3E}">
        <p14:creationId xmlns:p14="http://schemas.microsoft.com/office/powerpoint/2010/main" val="4126107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1D5577-1A6A-1D43-9117-AEF694E179C2}"/>
              </a:ext>
            </a:extLst>
          </p:cNvPr>
          <p:cNvSpPr>
            <a:spLocks noGrp="1"/>
          </p:cNvSpPr>
          <p:nvPr>
            <p:ph idx="1"/>
          </p:nvPr>
        </p:nvSpPr>
        <p:spPr>
          <a:xfrm>
            <a:off x="662152" y="1324303"/>
            <a:ext cx="10691648" cy="4852660"/>
          </a:xfrm>
        </p:spPr>
        <p:txBody>
          <a:bodyPr/>
          <a:lstStyle/>
          <a:p>
            <a:pPr marL="0" indent="0">
              <a:buNone/>
            </a:pPr>
            <a:r>
              <a:rPr lang="en-IN" dirty="0"/>
              <a:t>1) The</a:t>
            </a:r>
            <a:r>
              <a:rPr lang="en-IN" dirty="0">
                <a:solidFill>
                  <a:srgbClr val="FF0000"/>
                </a:solidFill>
              </a:rPr>
              <a:t> Type </a:t>
            </a:r>
            <a:r>
              <a:rPr lang="en-IN" dirty="0"/>
              <a:t>field indicates the </a:t>
            </a:r>
            <a:r>
              <a:rPr lang="en-IN" dirty="0">
                <a:solidFill>
                  <a:srgbClr val="FF0000"/>
                </a:solidFill>
              </a:rPr>
              <a:t>type</a:t>
            </a:r>
            <a:r>
              <a:rPr lang="en-IN" dirty="0"/>
              <a:t> of the page. It is known that there are </a:t>
            </a:r>
            <a:r>
              <a:rPr lang="en-IN" dirty="0">
                <a:solidFill>
                  <a:srgbClr val="FF0000"/>
                </a:solidFill>
              </a:rPr>
              <a:t>14 types </a:t>
            </a:r>
            <a:r>
              <a:rPr lang="en-IN" dirty="0"/>
              <a:t>of the page this paper focuses on </a:t>
            </a:r>
            <a:r>
              <a:rPr lang="en-IN" dirty="0">
                <a:solidFill>
                  <a:srgbClr val="FF0000"/>
                </a:solidFill>
              </a:rPr>
              <a:t>data page </a:t>
            </a:r>
            <a:r>
              <a:rPr lang="en-IN" dirty="0"/>
              <a:t>(Type 1), </a:t>
            </a:r>
            <a:r>
              <a:rPr lang="en-IN" dirty="0">
                <a:solidFill>
                  <a:srgbClr val="FF0000"/>
                </a:solidFill>
              </a:rPr>
              <a:t>text mixed page </a:t>
            </a:r>
            <a:r>
              <a:rPr lang="en-IN" dirty="0"/>
              <a:t>(Type 3), and </a:t>
            </a:r>
            <a:r>
              <a:rPr lang="en-IN" dirty="0">
                <a:solidFill>
                  <a:srgbClr val="FF0000"/>
                </a:solidFill>
              </a:rPr>
              <a:t>text page </a:t>
            </a:r>
            <a:r>
              <a:rPr lang="en-IN" dirty="0"/>
              <a:t>(Type 4). The </a:t>
            </a:r>
            <a:r>
              <a:rPr lang="en-IN" dirty="0">
                <a:solidFill>
                  <a:srgbClr val="FF0000"/>
                </a:solidFill>
              </a:rPr>
              <a:t>Type 1</a:t>
            </a:r>
            <a:r>
              <a:rPr lang="en-IN" dirty="0"/>
              <a:t> page </a:t>
            </a:r>
            <a:r>
              <a:rPr lang="en-IN" dirty="0">
                <a:solidFill>
                  <a:srgbClr val="FF0000"/>
                </a:solidFill>
              </a:rPr>
              <a:t>stores data records</a:t>
            </a:r>
            <a:r>
              <a:rPr lang="en-IN" dirty="0"/>
              <a:t>. The data value can be classified into normal value and large object value the Type 1 page can store the normal value. The </a:t>
            </a:r>
            <a:r>
              <a:rPr lang="en-IN" dirty="0">
                <a:solidFill>
                  <a:srgbClr val="FF0000"/>
                </a:solidFill>
              </a:rPr>
              <a:t>Type 3 and 4 </a:t>
            </a:r>
            <a:r>
              <a:rPr lang="en-IN" dirty="0"/>
              <a:t>pages are used to manage the </a:t>
            </a:r>
            <a:r>
              <a:rPr lang="en-IN" dirty="0">
                <a:solidFill>
                  <a:srgbClr val="FF0000"/>
                </a:solidFill>
              </a:rPr>
              <a:t>LOB data</a:t>
            </a:r>
          </a:p>
          <a:p>
            <a:pPr marL="0" indent="0">
              <a:buNone/>
            </a:pPr>
            <a:r>
              <a:rPr lang="en-IN" b="1" dirty="0"/>
              <a:t>  </a:t>
            </a:r>
            <a:r>
              <a:rPr lang="en-IN" b="1" dirty="0">
                <a:solidFill>
                  <a:srgbClr val="FF0000"/>
                </a:solidFill>
              </a:rPr>
              <a:t>Large Objects</a:t>
            </a:r>
            <a:r>
              <a:rPr lang="en-IN" dirty="0">
                <a:solidFill>
                  <a:srgbClr val="FF0000"/>
                </a:solidFill>
              </a:rPr>
              <a:t> </a:t>
            </a:r>
            <a:r>
              <a:rPr lang="en-IN" dirty="0"/>
              <a:t>(LOBs) are a set of datatypes that are designed to             hold </a:t>
            </a:r>
            <a:r>
              <a:rPr lang="en-IN" b="1" dirty="0"/>
              <a:t>large</a:t>
            </a:r>
            <a:r>
              <a:rPr lang="en-IN" dirty="0"/>
              <a:t> amounts of data</a:t>
            </a:r>
            <a:endParaRPr lang="en-US" dirty="0">
              <a:solidFill>
                <a:srgbClr val="FF0000"/>
              </a:solidFill>
            </a:endParaRPr>
          </a:p>
        </p:txBody>
      </p:sp>
    </p:spTree>
    <p:extLst>
      <p:ext uri="{BB962C8B-B14F-4D97-AF65-F5344CB8AC3E}">
        <p14:creationId xmlns:p14="http://schemas.microsoft.com/office/powerpoint/2010/main" val="3822130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97D1A1-9600-F94A-B7EF-EAE75FCB9EA4}"/>
              </a:ext>
            </a:extLst>
          </p:cNvPr>
          <p:cNvSpPr>
            <a:spLocks noGrp="1"/>
          </p:cNvSpPr>
          <p:nvPr>
            <p:ph idx="1"/>
          </p:nvPr>
        </p:nvSpPr>
        <p:spPr>
          <a:xfrm>
            <a:off x="838200" y="1253331"/>
            <a:ext cx="10515600" cy="4351338"/>
          </a:xfrm>
        </p:spPr>
        <p:txBody>
          <a:bodyPr/>
          <a:lstStyle/>
          <a:p>
            <a:r>
              <a:rPr lang="en-IN" dirty="0"/>
              <a:t> The </a:t>
            </a:r>
            <a:r>
              <a:rPr lang="en-IN" dirty="0">
                <a:solidFill>
                  <a:srgbClr val="FF0000"/>
                </a:solidFill>
              </a:rPr>
              <a:t>Flag Bits </a:t>
            </a:r>
            <a:r>
              <a:rPr lang="en-IN" dirty="0"/>
              <a:t>field indicates how the Checksum field is used. If the Flag Bits value is 0 × 200, the Checksum field is used for validating the page. However, if the value is 0×100, the </a:t>
            </a:r>
            <a:r>
              <a:rPr lang="en-IN" dirty="0" err="1"/>
              <a:t>Tornbit</a:t>
            </a:r>
            <a:r>
              <a:rPr lang="en-IN" dirty="0"/>
              <a:t> is stored in the Checksum field</a:t>
            </a:r>
            <a:endParaRPr lang="en-US" dirty="0"/>
          </a:p>
          <a:p>
            <a:r>
              <a:rPr lang="en-IN" dirty="0"/>
              <a:t>The </a:t>
            </a:r>
            <a:r>
              <a:rPr lang="en-IN" dirty="0" err="1">
                <a:solidFill>
                  <a:srgbClr val="FF0000"/>
                </a:solidFill>
              </a:rPr>
              <a:t>SlotCnt</a:t>
            </a:r>
            <a:r>
              <a:rPr lang="en-IN" dirty="0"/>
              <a:t> field represents the number of normal records on the page.</a:t>
            </a:r>
          </a:p>
          <a:p>
            <a:r>
              <a:rPr lang="en-IN" dirty="0"/>
              <a:t>The </a:t>
            </a:r>
            <a:r>
              <a:rPr lang="en-IN" dirty="0">
                <a:solidFill>
                  <a:srgbClr val="FF0000"/>
                </a:solidFill>
              </a:rPr>
              <a:t>Page Object ID </a:t>
            </a:r>
            <a:r>
              <a:rPr lang="en-IN" dirty="0"/>
              <a:t>field is used to store an identifier of the object such as a table, index, and so on. Therefore, by </a:t>
            </a:r>
            <a:r>
              <a:rPr lang="en-IN" dirty="0" err="1"/>
              <a:t>analyzing</a:t>
            </a:r>
            <a:r>
              <a:rPr lang="en-IN" dirty="0"/>
              <a:t> the Page Object ID, it is determined to which page the data of the table is allocated</a:t>
            </a:r>
            <a:endParaRPr lang="en-US" dirty="0"/>
          </a:p>
        </p:txBody>
      </p:sp>
    </p:spTree>
    <p:extLst>
      <p:ext uri="{BB962C8B-B14F-4D97-AF65-F5344CB8AC3E}">
        <p14:creationId xmlns:p14="http://schemas.microsoft.com/office/powerpoint/2010/main" val="1703297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9846D4-6DCB-DB4A-AA47-0B2A14B65DCD}"/>
              </a:ext>
            </a:extLst>
          </p:cNvPr>
          <p:cNvSpPr>
            <a:spLocks noGrp="1"/>
          </p:cNvSpPr>
          <p:nvPr>
            <p:ph idx="1"/>
          </p:nvPr>
        </p:nvSpPr>
        <p:spPr/>
        <p:txBody>
          <a:bodyPr/>
          <a:lstStyle/>
          <a:p>
            <a:r>
              <a:rPr lang="en-IN" dirty="0"/>
              <a:t>The </a:t>
            </a:r>
            <a:r>
              <a:rPr lang="en-IN" dirty="0">
                <a:solidFill>
                  <a:srgbClr val="FF0000"/>
                </a:solidFill>
              </a:rPr>
              <a:t>Page ID</a:t>
            </a:r>
            <a:r>
              <a:rPr lang="en-IN" dirty="0"/>
              <a:t> indicates the page number. By calculating the ‘Page </a:t>
            </a:r>
            <a:r>
              <a:rPr lang="en-IN" dirty="0" err="1"/>
              <a:t>ID’×‘size</a:t>
            </a:r>
            <a:r>
              <a:rPr lang="en-IN" dirty="0"/>
              <a:t> of page (0 × 2000)’, the page’s location is identified</a:t>
            </a:r>
          </a:p>
          <a:p>
            <a:r>
              <a:rPr lang="en-IN" dirty="0"/>
              <a:t>The </a:t>
            </a:r>
            <a:r>
              <a:rPr lang="en-IN" dirty="0">
                <a:solidFill>
                  <a:srgbClr val="FF0000"/>
                </a:solidFill>
              </a:rPr>
              <a:t>File ID </a:t>
            </a:r>
            <a:r>
              <a:rPr lang="en-IN" dirty="0"/>
              <a:t>represents the file identification number</a:t>
            </a:r>
          </a:p>
          <a:p>
            <a:pPr marL="0" indent="0">
              <a:buNone/>
            </a:pPr>
            <a:endParaRPr lang="en-IN" dirty="0"/>
          </a:p>
          <a:p>
            <a:pPr marL="0" indent="0">
              <a:buNone/>
            </a:pPr>
            <a:r>
              <a:rPr lang="en-IN" dirty="0"/>
              <a:t>The </a:t>
            </a:r>
            <a:r>
              <a:rPr lang="en-IN" dirty="0">
                <a:solidFill>
                  <a:srgbClr val="FF0000"/>
                </a:solidFill>
              </a:rPr>
              <a:t>row offset array </a:t>
            </a:r>
            <a:r>
              <a:rPr lang="en-IN" dirty="0"/>
              <a:t>indicates the location where records are stored on the page. </a:t>
            </a:r>
            <a:endParaRPr lang="en-US" dirty="0"/>
          </a:p>
        </p:txBody>
      </p:sp>
    </p:spTree>
    <p:extLst>
      <p:ext uri="{BB962C8B-B14F-4D97-AF65-F5344CB8AC3E}">
        <p14:creationId xmlns:p14="http://schemas.microsoft.com/office/powerpoint/2010/main" val="3906849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46333-1926-2740-8DBF-59F351001E51}"/>
              </a:ext>
            </a:extLst>
          </p:cNvPr>
          <p:cNvSpPr>
            <a:spLocks noGrp="1"/>
          </p:cNvSpPr>
          <p:nvPr>
            <p:ph type="title"/>
          </p:nvPr>
        </p:nvSpPr>
        <p:spPr>
          <a:xfrm>
            <a:off x="838200" y="0"/>
            <a:ext cx="2777359" cy="1325563"/>
          </a:xfrm>
        </p:spPr>
        <p:txBody>
          <a:bodyPr/>
          <a:lstStyle/>
          <a:p>
            <a:r>
              <a:rPr lang="en-IN" dirty="0"/>
              <a:t>B. RECORD</a:t>
            </a:r>
            <a:endParaRPr lang="en-US" dirty="0"/>
          </a:p>
        </p:txBody>
      </p:sp>
      <p:sp>
        <p:nvSpPr>
          <p:cNvPr id="3" name="Content Placeholder 2">
            <a:extLst>
              <a:ext uri="{FF2B5EF4-FFF2-40B4-BE49-F238E27FC236}">
                <a16:creationId xmlns:a16="http://schemas.microsoft.com/office/drawing/2014/main" id="{B57E80E8-CAA5-134F-B74B-B038C8DB0FEB}"/>
              </a:ext>
            </a:extLst>
          </p:cNvPr>
          <p:cNvSpPr>
            <a:spLocks noGrp="1"/>
          </p:cNvSpPr>
          <p:nvPr>
            <p:ph idx="1"/>
          </p:nvPr>
        </p:nvSpPr>
        <p:spPr>
          <a:xfrm>
            <a:off x="838200" y="1216025"/>
            <a:ext cx="10515600" cy="4351338"/>
          </a:xfrm>
        </p:spPr>
        <p:txBody>
          <a:bodyPr/>
          <a:lstStyle/>
          <a:p>
            <a:r>
              <a:rPr lang="en-IN" dirty="0"/>
              <a:t>In MSSQL, a record of the table is stored in a data row of the Type 1 page</a:t>
            </a:r>
          </a:p>
          <a:p>
            <a:r>
              <a:rPr lang="en-IN" dirty="0"/>
              <a:t>The way to store the record is determined by the size of the record. If the size of the record is </a:t>
            </a:r>
            <a:r>
              <a:rPr lang="en-IN" dirty="0">
                <a:solidFill>
                  <a:srgbClr val="FF0000"/>
                </a:solidFill>
              </a:rPr>
              <a:t>less than 8,060 bytes</a:t>
            </a:r>
            <a:r>
              <a:rPr lang="en-IN" dirty="0"/>
              <a:t>, the record is stored with In </a:t>
            </a:r>
            <a:r>
              <a:rPr lang="en-IN" dirty="0">
                <a:solidFill>
                  <a:srgbClr val="FF0000"/>
                </a:solidFill>
              </a:rPr>
              <a:t>Row Data method</a:t>
            </a:r>
            <a:r>
              <a:rPr lang="en-IN" dirty="0"/>
              <a:t>.</a:t>
            </a:r>
          </a:p>
          <a:p>
            <a:r>
              <a:rPr lang="en-IN" dirty="0"/>
              <a:t>Fig. 3 shows the structure of record stored with the In Row Data. </a:t>
            </a:r>
          </a:p>
          <a:p>
            <a:r>
              <a:rPr lang="en-IN" dirty="0"/>
              <a:t>As seen in the figure, at the front of the record, fixed-length columns such as int, float, and date are stored. And then, the variable-length columns such as varchar</a:t>
            </a:r>
            <a:endParaRPr lang="en-US" dirty="0"/>
          </a:p>
        </p:txBody>
      </p:sp>
      <p:pic>
        <p:nvPicPr>
          <p:cNvPr id="5" name="Picture 4">
            <a:extLst>
              <a:ext uri="{FF2B5EF4-FFF2-40B4-BE49-F238E27FC236}">
                <a16:creationId xmlns:a16="http://schemas.microsoft.com/office/drawing/2014/main" id="{C55EA2DB-6CA2-C540-A834-2E3891F413D7}"/>
              </a:ext>
            </a:extLst>
          </p:cNvPr>
          <p:cNvPicPr>
            <a:picLocks noChangeAspect="1"/>
          </p:cNvPicPr>
          <p:nvPr/>
        </p:nvPicPr>
        <p:blipFill>
          <a:blip r:embed="rId2"/>
          <a:stretch>
            <a:fillRect/>
          </a:stretch>
        </p:blipFill>
        <p:spPr>
          <a:xfrm>
            <a:off x="736381" y="5092700"/>
            <a:ext cx="9563100" cy="1765300"/>
          </a:xfrm>
          <a:prstGeom prst="rect">
            <a:avLst/>
          </a:prstGeom>
        </p:spPr>
      </p:pic>
    </p:spTree>
    <p:extLst>
      <p:ext uri="{BB962C8B-B14F-4D97-AF65-F5344CB8AC3E}">
        <p14:creationId xmlns:p14="http://schemas.microsoft.com/office/powerpoint/2010/main" val="1397335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56854A-8374-CF46-B8FA-4DA612F1FAAA}"/>
              </a:ext>
            </a:extLst>
          </p:cNvPr>
          <p:cNvSpPr>
            <a:spLocks noGrp="1"/>
          </p:cNvSpPr>
          <p:nvPr>
            <p:ph idx="1"/>
          </p:nvPr>
        </p:nvSpPr>
        <p:spPr/>
        <p:txBody>
          <a:bodyPr/>
          <a:lstStyle/>
          <a:p>
            <a:r>
              <a:rPr lang="en-IN" dirty="0"/>
              <a:t>The first </a:t>
            </a:r>
            <a:r>
              <a:rPr lang="en-IN" dirty="0">
                <a:solidFill>
                  <a:srgbClr val="FF0000"/>
                </a:solidFill>
              </a:rPr>
              <a:t>2 bytes </a:t>
            </a:r>
            <a:r>
              <a:rPr lang="en-IN" dirty="0"/>
              <a:t>of the row, called </a:t>
            </a:r>
            <a:r>
              <a:rPr lang="en-IN" dirty="0">
                <a:solidFill>
                  <a:srgbClr val="FF0000"/>
                </a:solidFill>
              </a:rPr>
              <a:t>Status Bits A </a:t>
            </a:r>
            <a:r>
              <a:rPr lang="en-IN" dirty="0"/>
              <a:t>and </a:t>
            </a:r>
            <a:r>
              <a:rPr lang="en-IN" dirty="0">
                <a:solidFill>
                  <a:srgbClr val="FF0000"/>
                </a:solidFill>
              </a:rPr>
              <a:t>Status Bits B</a:t>
            </a:r>
            <a:r>
              <a:rPr lang="en-IN" dirty="0"/>
              <a:t>, are the bitmaps containing the information about the row.</a:t>
            </a:r>
          </a:p>
          <a:p>
            <a:r>
              <a:rPr lang="en-IN" dirty="0"/>
              <a:t>The bitmaps indicate </a:t>
            </a:r>
            <a:r>
              <a:rPr lang="en-IN" dirty="0">
                <a:solidFill>
                  <a:srgbClr val="FF0000"/>
                </a:solidFill>
              </a:rPr>
              <a:t>row type , </a:t>
            </a:r>
            <a:r>
              <a:rPr lang="en-IN" dirty="0"/>
              <a:t>MSSQL version, and the presence of variable-length columns. The next two bytes indicate the </a:t>
            </a:r>
            <a:r>
              <a:rPr lang="en-IN" dirty="0">
                <a:solidFill>
                  <a:srgbClr val="FF0000"/>
                </a:solidFill>
              </a:rPr>
              <a:t>size </a:t>
            </a:r>
            <a:r>
              <a:rPr lang="en-IN" dirty="0"/>
              <a:t>of the fixed-length data. After the fixed-length data portion, the number of columns and the NULL bitmap is stored.</a:t>
            </a:r>
            <a:endParaRPr lang="en-US" dirty="0"/>
          </a:p>
        </p:txBody>
      </p:sp>
    </p:spTree>
    <p:extLst>
      <p:ext uri="{BB962C8B-B14F-4D97-AF65-F5344CB8AC3E}">
        <p14:creationId xmlns:p14="http://schemas.microsoft.com/office/powerpoint/2010/main" val="3991552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B583E8-E895-B949-A6D2-F958B36416B2}"/>
              </a:ext>
            </a:extLst>
          </p:cNvPr>
          <p:cNvSpPr>
            <a:spLocks noGrp="1"/>
          </p:cNvSpPr>
          <p:nvPr>
            <p:ph idx="1"/>
          </p:nvPr>
        </p:nvSpPr>
        <p:spPr>
          <a:xfrm>
            <a:off x="975360" y="1475232"/>
            <a:ext cx="10378440" cy="4701731"/>
          </a:xfrm>
        </p:spPr>
        <p:txBody>
          <a:bodyPr/>
          <a:lstStyle/>
          <a:p>
            <a:r>
              <a:rPr lang="en-IN" dirty="0"/>
              <a:t>Database forensics is becoming more important for </a:t>
            </a:r>
            <a:r>
              <a:rPr lang="en-IN" dirty="0">
                <a:solidFill>
                  <a:srgbClr val="FF0000"/>
                </a:solidFill>
              </a:rPr>
              <a:t>investigators</a:t>
            </a:r>
            <a:r>
              <a:rPr lang="en-IN" dirty="0"/>
              <a:t> with the increased use of the information system. Although various database forensic methods such as </a:t>
            </a:r>
            <a:r>
              <a:rPr lang="en-IN" dirty="0">
                <a:solidFill>
                  <a:srgbClr val="FF0000"/>
                </a:solidFill>
              </a:rPr>
              <a:t>log analysis</a:t>
            </a:r>
            <a:r>
              <a:rPr lang="en-IN" dirty="0"/>
              <a:t> and </a:t>
            </a:r>
            <a:r>
              <a:rPr lang="en-IN" dirty="0">
                <a:solidFill>
                  <a:srgbClr val="FF0000"/>
                </a:solidFill>
              </a:rPr>
              <a:t>investigation model development </a:t>
            </a:r>
            <a:r>
              <a:rPr lang="en-IN" dirty="0"/>
              <a:t>have been studied, among the database forensic methods, recovering deleted data is a key technique in database investigation for DB tampering and anti-forensics.</a:t>
            </a:r>
            <a:endParaRPr lang="en-US" dirty="0"/>
          </a:p>
        </p:txBody>
      </p:sp>
    </p:spTree>
    <p:extLst>
      <p:ext uri="{BB962C8B-B14F-4D97-AF65-F5344CB8AC3E}">
        <p14:creationId xmlns:p14="http://schemas.microsoft.com/office/powerpoint/2010/main" val="2294648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59D2F-73AC-7F46-BC23-6AD3220E3D52}"/>
              </a:ext>
            </a:extLst>
          </p:cNvPr>
          <p:cNvSpPr>
            <a:spLocks noGrp="1"/>
          </p:cNvSpPr>
          <p:nvPr>
            <p:ph type="title"/>
          </p:nvPr>
        </p:nvSpPr>
        <p:spPr/>
        <p:txBody>
          <a:bodyPr/>
          <a:lstStyle/>
          <a:p>
            <a:r>
              <a:rPr lang="en-IN" dirty="0"/>
              <a:t>LARGE DATA</a:t>
            </a:r>
            <a:endParaRPr lang="en-US" dirty="0"/>
          </a:p>
        </p:txBody>
      </p:sp>
      <p:sp>
        <p:nvSpPr>
          <p:cNvPr id="3" name="Content Placeholder 2">
            <a:extLst>
              <a:ext uri="{FF2B5EF4-FFF2-40B4-BE49-F238E27FC236}">
                <a16:creationId xmlns:a16="http://schemas.microsoft.com/office/drawing/2014/main" id="{3AC908A7-CFBC-0549-8A7E-D5485CCD3E7D}"/>
              </a:ext>
            </a:extLst>
          </p:cNvPr>
          <p:cNvSpPr>
            <a:spLocks noGrp="1"/>
          </p:cNvSpPr>
          <p:nvPr>
            <p:ph idx="1"/>
          </p:nvPr>
        </p:nvSpPr>
        <p:spPr/>
        <p:txBody>
          <a:bodyPr/>
          <a:lstStyle/>
          <a:p>
            <a:r>
              <a:rPr lang="en-IN" dirty="0"/>
              <a:t>When the size of the record </a:t>
            </a:r>
            <a:r>
              <a:rPr lang="en-IN" dirty="0">
                <a:solidFill>
                  <a:srgbClr val="FF0000"/>
                </a:solidFill>
              </a:rPr>
              <a:t>exceeds 8,060 </a:t>
            </a:r>
            <a:r>
              <a:rPr lang="en-IN" dirty="0"/>
              <a:t>bytes, MSSQL stores the record on multiple pages. In this case, the value of the record in the Type 1 page indicates the location of another page where the large data is stored. The page that stores the large data is Type 3 and Type 4 pages.</a:t>
            </a:r>
          </a:p>
          <a:p>
            <a:r>
              <a:rPr lang="en-IN" dirty="0"/>
              <a:t>There are </a:t>
            </a:r>
            <a:r>
              <a:rPr lang="en-IN" dirty="0">
                <a:solidFill>
                  <a:srgbClr val="FF0000"/>
                </a:solidFill>
              </a:rPr>
              <a:t>three</a:t>
            </a:r>
            <a:r>
              <a:rPr lang="en-IN" dirty="0"/>
              <a:t> different ways to store large data, depending on the data type and length: </a:t>
            </a:r>
            <a:r>
              <a:rPr lang="en-IN" dirty="0">
                <a:solidFill>
                  <a:srgbClr val="FF0000"/>
                </a:solidFill>
              </a:rPr>
              <a:t>Row-overflow Data</a:t>
            </a:r>
            <a:r>
              <a:rPr lang="en-IN" dirty="0"/>
              <a:t>, </a:t>
            </a:r>
            <a:r>
              <a:rPr lang="en-IN" dirty="0">
                <a:solidFill>
                  <a:srgbClr val="FF0000"/>
                </a:solidFill>
              </a:rPr>
              <a:t>LOB Data</a:t>
            </a:r>
            <a:r>
              <a:rPr lang="en-IN" dirty="0"/>
              <a:t>, and </a:t>
            </a:r>
            <a:r>
              <a:rPr lang="en-IN" dirty="0">
                <a:solidFill>
                  <a:srgbClr val="FF0000"/>
                </a:solidFill>
              </a:rPr>
              <a:t>MAX-length Data.</a:t>
            </a:r>
            <a:endParaRPr lang="en-US" dirty="0">
              <a:solidFill>
                <a:srgbClr val="FF0000"/>
              </a:solidFill>
            </a:endParaRPr>
          </a:p>
        </p:txBody>
      </p:sp>
    </p:spTree>
    <p:extLst>
      <p:ext uri="{BB962C8B-B14F-4D97-AF65-F5344CB8AC3E}">
        <p14:creationId xmlns:p14="http://schemas.microsoft.com/office/powerpoint/2010/main" val="1925617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408098-597E-6848-B31B-E678AB21C197}"/>
              </a:ext>
            </a:extLst>
          </p:cNvPr>
          <p:cNvSpPr>
            <a:spLocks noGrp="1"/>
          </p:cNvSpPr>
          <p:nvPr>
            <p:ph idx="1"/>
          </p:nvPr>
        </p:nvSpPr>
        <p:spPr>
          <a:xfrm>
            <a:off x="420414" y="722038"/>
            <a:ext cx="10628586" cy="5384471"/>
          </a:xfrm>
        </p:spPr>
        <p:txBody>
          <a:bodyPr>
            <a:normAutofit/>
          </a:bodyPr>
          <a:lstStyle/>
          <a:p>
            <a:r>
              <a:rPr lang="en-IN" dirty="0">
                <a:solidFill>
                  <a:srgbClr val="FF0000"/>
                </a:solidFill>
              </a:rPr>
              <a:t>Row-overflow Data </a:t>
            </a:r>
            <a:r>
              <a:rPr lang="en-IN" dirty="0"/>
              <a:t>called restricted-length Large object data is used when the data type is varchar(n), </a:t>
            </a:r>
            <a:r>
              <a:rPr lang="en-IN" dirty="0" err="1"/>
              <a:t>varbinary</a:t>
            </a:r>
            <a:r>
              <a:rPr lang="en-IN" dirty="0"/>
              <a:t>(n), or </a:t>
            </a:r>
            <a:r>
              <a:rPr lang="en-IN" dirty="0" err="1"/>
              <a:t>nvarchar</a:t>
            </a:r>
            <a:r>
              <a:rPr lang="en-IN" dirty="0"/>
              <a:t>(n). Row-overflow data refers to the large data whose </a:t>
            </a:r>
            <a:r>
              <a:rPr lang="en-IN" dirty="0">
                <a:solidFill>
                  <a:srgbClr val="FF0000"/>
                </a:solidFill>
              </a:rPr>
              <a:t>record size exceeds 8,060 </a:t>
            </a:r>
            <a:r>
              <a:rPr lang="en-IN" dirty="0"/>
              <a:t>bytes, but the size of each </a:t>
            </a:r>
            <a:r>
              <a:rPr lang="en-IN" dirty="0">
                <a:solidFill>
                  <a:srgbClr val="FF0000"/>
                </a:solidFill>
              </a:rPr>
              <a:t>column</a:t>
            </a:r>
            <a:r>
              <a:rPr lang="en-IN" dirty="0"/>
              <a:t> data is </a:t>
            </a:r>
            <a:r>
              <a:rPr lang="en-IN" dirty="0">
                <a:solidFill>
                  <a:srgbClr val="FF0000"/>
                </a:solidFill>
              </a:rPr>
              <a:t>less than 8,060 Bytes</a:t>
            </a:r>
          </a:p>
          <a:p>
            <a:r>
              <a:rPr lang="en-IN" dirty="0"/>
              <a:t>For example, if the schema of a table consists of varchar(8000) and </a:t>
            </a:r>
            <a:r>
              <a:rPr lang="en-IN" dirty="0" err="1"/>
              <a:t>nvarchar</a:t>
            </a:r>
            <a:r>
              <a:rPr lang="en-IN" dirty="0"/>
              <a:t>(4000), the size of each column data is less than 8,060 bytes but the total record size is 16,000 bytes. Therefore, MSSQL stores the record in Row-overflow Data form. However, the record can be stored as In Row Data when the size of the actual record data does not exceed 8,060 bytes even if the predefined size is more than 8,060 bytes</a:t>
            </a:r>
            <a:endParaRPr lang="en-US" dirty="0"/>
          </a:p>
        </p:txBody>
      </p:sp>
    </p:spTree>
    <p:extLst>
      <p:ext uri="{BB962C8B-B14F-4D97-AF65-F5344CB8AC3E}">
        <p14:creationId xmlns:p14="http://schemas.microsoft.com/office/powerpoint/2010/main" val="1813100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9CB95D-9011-9B4E-AC6E-C7FBC702EA7E}"/>
              </a:ext>
            </a:extLst>
          </p:cNvPr>
          <p:cNvSpPr>
            <a:spLocks noGrp="1"/>
          </p:cNvSpPr>
          <p:nvPr>
            <p:ph idx="1"/>
          </p:nvPr>
        </p:nvSpPr>
        <p:spPr>
          <a:xfrm>
            <a:off x="725214" y="1061545"/>
            <a:ext cx="10628586" cy="5115418"/>
          </a:xfrm>
        </p:spPr>
        <p:txBody>
          <a:bodyPr/>
          <a:lstStyle/>
          <a:p>
            <a:r>
              <a:rPr lang="en-IN" dirty="0">
                <a:solidFill>
                  <a:srgbClr val="FF0000"/>
                </a:solidFill>
              </a:rPr>
              <a:t>LOB Data </a:t>
            </a:r>
            <a:r>
              <a:rPr lang="en-IN" dirty="0"/>
              <a:t>called unrestricted-length large object data is used when the type is </a:t>
            </a:r>
            <a:r>
              <a:rPr lang="en-IN" dirty="0">
                <a:solidFill>
                  <a:srgbClr val="FF0000"/>
                </a:solidFill>
              </a:rPr>
              <a:t>text, </a:t>
            </a:r>
            <a:r>
              <a:rPr lang="en-IN" dirty="0" err="1">
                <a:solidFill>
                  <a:srgbClr val="FF0000"/>
                </a:solidFill>
              </a:rPr>
              <a:t>ntext</a:t>
            </a:r>
            <a:r>
              <a:rPr lang="en-IN" dirty="0">
                <a:solidFill>
                  <a:srgbClr val="FF0000"/>
                </a:solidFill>
              </a:rPr>
              <a:t>, image, varchar, </a:t>
            </a:r>
            <a:r>
              <a:rPr lang="en-IN" dirty="0" err="1">
                <a:solidFill>
                  <a:srgbClr val="FF0000"/>
                </a:solidFill>
              </a:rPr>
              <a:t>nvarchar</a:t>
            </a:r>
            <a:r>
              <a:rPr lang="en-IN" dirty="0">
                <a:solidFill>
                  <a:srgbClr val="FF0000"/>
                </a:solidFill>
              </a:rPr>
              <a:t>, or </a:t>
            </a:r>
            <a:r>
              <a:rPr lang="en-IN" dirty="0" err="1">
                <a:solidFill>
                  <a:srgbClr val="FF0000"/>
                </a:solidFill>
              </a:rPr>
              <a:t>varbinary</a:t>
            </a:r>
            <a:r>
              <a:rPr lang="en-IN" dirty="0"/>
              <a:t>. </a:t>
            </a:r>
          </a:p>
          <a:p>
            <a:r>
              <a:rPr lang="en-IN" dirty="0">
                <a:solidFill>
                  <a:srgbClr val="FF0000"/>
                </a:solidFill>
              </a:rPr>
              <a:t>MAX-length Data </a:t>
            </a:r>
            <a:r>
              <a:rPr lang="en-IN" dirty="0"/>
              <a:t>is also </a:t>
            </a:r>
            <a:r>
              <a:rPr lang="en-IN" dirty="0">
                <a:solidFill>
                  <a:srgbClr val="FF0000"/>
                </a:solidFill>
              </a:rPr>
              <a:t>unrestricted-length large object </a:t>
            </a:r>
            <a:r>
              <a:rPr lang="en-IN" dirty="0"/>
              <a:t>data like LOB Data. When MAX specifier is used as a parameter of the data type varchar, </a:t>
            </a:r>
            <a:r>
              <a:rPr lang="en-IN" dirty="0" err="1"/>
              <a:t>varbinary</a:t>
            </a:r>
            <a:r>
              <a:rPr lang="en-IN" dirty="0"/>
              <a:t>, or </a:t>
            </a:r>
            <a:r>
              <a:rPr lang="en-IN" dirty="0" err="1"/>
              <a:t>nvarchar</a:t>
            </a:r>
            <a:r>
              <a:rPr lang="en-IN" dirty="0"/>
              <a:t>, the record is stored as MAX-length Data. It means that the size of the record can exceed 8,060 bytes like LOB Data, but there is a difference from LOB Data. When data of 8,060 bytes or </a:t>
            </a:r>
            <a:r>
              <a:rPr lang="en-IN" dirty="0">
                <a:solidFill>
                  <a:srgbClr val="FF0000"/>
                </a:solidFill>
              </a:rPr>
              <a:t>less is stored </a:t>
            </a:r>
            <a:r>
              <a:rPr lang="en-IN" dirty="0"/>
              <a:t>in a record defined as a data type using MAX specifier, it is stored in the same </a:t>
            </a:r>
            <a:r>
              <a:rPr lang="en-IN" dirty="0">
                <a:solidFill>
                  <a:srgbClr val="FF0000"/>
                </a:solidFill>
              </a:rPr>
              <a:t>manner as In Row Data</a:t>
            </a:r>
            <a:r>
              <a:rPr lang="en-IN" dirty="0"/>
              <a:t>. When more than 8,060 bytes of data are stored, the data is stored as </a:t>
            </a:r>
            <a:r>
              <a:rPr lang="en-IN" dirty="0">
                <a:solidFill>
                  <a:srgbClr val="FF0000"/>
                </a:solidFill>
              </a:rPr>
              <a:t>MAX-length Data.</a:t>
            </a:r>
            <a:endParaRPr lang="en-US" dirty="0">
              <a:solidFill>
                <a:srgbClr val="FF0000"/>
              </a:solidFill>
            </a:endParaRPr>
          </a:p>
        </p:txBody>
      </p:sp>
    </p:spTree>
    <p:extLst>
      <p:ext uri="{BB962C8B-B14F-4D97-AF65-F5344CB8AC3E}">
        <p14:creationId xmlns:p14="http://schemas.microsoft.com/office/powerpoint/2010/main" val="3742037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21E64C-5A74-3742-915B-FDE6D84F9F10}"/>
              </a:ext>
            </a:extLst>
          </p:cNvPr>
          <p:cNvPicPr>
            <a:picLocks noChangeAspect="1"/>
          </p:cNvPicPr>
          <p:nvPr/>
        </p:nvPicPr>
        <p:blipFill>
          <a:blip r:embed="rId2"/>
          <a:stretch>
            <a:fillRect/>
          </a:stretch>
        </p:blipFill>
        <p:spPr>
          <a:xfrm>
            <a:off x="7265773" y="4397565"/>
            <a:ext cx="3892933" cy="2179830"/>
          </a:xfrm>
          <a:prstGeom prst="rect">
            <a:avLst/>
          </a:prstGeom>
        </p:spPr>
      </p:pic>
      <p:sp>
        <p:nvSpPr>
          <p:cNvPr id="3" name="Content Placeholder 2">
            <a:extLst>
              <a:ext uri="{FF2B5EF4-FFF2-40B4-BE49-F238E27FC236}">
                <a16:creationId xmlns:a16="http://schemas.microsoft.com/office/drawing/2014/main" id="{CD255B2E-0998-C64F-9C02-10517AB1FD5F}"/>
              </a:ext>
            </a:extLst>
          </p:cNvPr>
          <p:cNvSpPr>
            <a:spLocks noGrp="1"/>
          </p:cNvSpPr>
          <p:nvPr>
            <p:ph idx="1"/>
          </p:nvPr>
        </p:nvSpPr>
        <p:spPr>
          <a:xfrm>
            <a:off x="501869" y="280605"/>
            <a:ext cx="10515600" cy="4351338"/>
          </a:xfrm>
        </p:spPr>
        <p:txBody>
          <a:bodyPr>
            <a:normAutofit fontScale="92500" lnSpcReduction="10000"/>
          </a:bodyPr>
          <a:lstStyle/>
          <a:p>
            <a:r>
              <a:rPr lang="en-IN" dirty="0">
                <a:solidFill>
                  <a:srgbClr val="FF0000"/>
                </a:solidFill>
              </a:rPr>
              <a:t>TORNBITS </a:t>
            </a:r>
            <a:r>
              <a:rPr lang="en-IN" dirty="0"/>
              <a:t>There are two ways to verify the page’s integrity in MSSQL; One is </a:t>
            </a:r>
            <a:r>
              <a:rPr lang="en-IN" dirty="0">
                <a:solidFill>
                  <a:srgbClr val="FF0000"/>
                </a:solidFill>
              </a:rPr>
              <a:t>Checksum</a:t>
            </a:r>
            <a:r>
              <a:rPr lang="en-IN" dirty="0"/>
              <a:t> and the other is </a:t>
            </a:r>
            <a:r>
              <a:rPr lang="en-IN" dirty="0" err="1">
                <a:solidFill>
                  <a:srgbClr val="FF0000"/>
                </a:solidFill>
              </a:rPr>
              <a:t>TornPageDetection</a:t>
            </a:r>
            <a:r>
              <a:rPr lang="en-IN" dirty="0"/>
              <a:t>. When creating a database, the user can choose three options: Checksum, </a:t>
            </a:r>
            <a:r>
              <a:rPr lang="en-IN" dirty="0" err="1"/>
              <a:t>TornPageDetection</a:t>
            </a:r>
            <a:r>
              <a:rPr lang="en-IN" dirty="0"/>
              <a:t>, and None. In particular, the </a:t>
            </a:r>
            <a:r>
              <a:rPr lang="en-IN" dirty="0" err="1"/>
              <a:t>TornPageDetection</a:t>
            </a:r>
            <a:r>
              <a:rPr lang="en-IN" dirty="0"/>
              <a:t> uses the byte substitution. It is applied to the pages of data files such </a:t>
            </a:r>
            <a:r>
              <a:rPr lang="en-IN" dirty="0" err="1"/>
              <a:t>as.mdf</a:t>
            </a:r>
            <a:r>
              <a:rPr lang="en-IN" dirty="0"/>
              <a:t> </a:t>
            </a:r>
            <a:r>
              <a:rPr lang="en-IN" dirty="0" err="1"/>
              <a:t>and.ndf</a:t>
            </a:r>
            <a:r>
              <a:rPr lang="en-IN" dirty="0"/>
              <a:t>, so interpreting the </a:t>
            </a:r>
            <a:r>
              <a:rPr lang="en-IN" dirty="0" err="1"/>
              <a:t>Tornbits</a:t>
            </a:r>
            <a:r>
              <a:rPr lang="en-IN" dirty="0"/>
              <a:t> is important when parsing records. When the </a:t>
            </a:r>
            <a:r>
              <a:rPr lang="en-IN" dirty="0" err="1"/>
              <a:t>Tornbits</a:t>
            </a:r>
            <a:r>
              <a:rPr lang="en-IN" dirty="0"/>
              <a:t> option is applied, </a:t>
            </a:r>
            <a:r>
              <a:rPr lang="en-IN" dirty="0">
                <a:solidFill>
                  <a:srgbClr val="FF0000"/>
                </a:solidFill>
              </a:rPr>
              <a:t>the last two bits of particular bytes</a:t>
            </a:r>
            <a:r>
              <a:rPr lang="en-IN" dirty="0"/>
              <a:t> are replaced by </a:t>
            </a:r>
            <a:r>
              <a:rPr lang="en-IN" dirty="0">
                <a:solidFill>
                  <a:srgbClr val="FF0000"/>
                </a:solidFill>
              </a:rPr>
              <a:t>the last two bits of the </a:t>
            </a:r>
            <a:r>
              <a:rPr lang="en-IN" dirty="0" err="1">
                <a:solidFill>
                  <a:srgbClr val="FF0000"/>
                </a:solidFill>
              </a:rPr>
              <a:t>Tornbits</a:t>
            </a:r>
            <a:r>
              <a:rPr lang="en-IN" dirty="0"/>
              <a:t>.</a:t>
            </a:r>
          </a:p>
          <a:p>
            <a:r>
              <a:rPr lang="en-IN" dirty="0"/>
              <a:t>the last two bits of bytes from 0 × 3FF to 0 × 1FFF at 0 × 200 interval are replaced 102, the last two bits of the </a:t>
            </a:r>
            <a:r>
              <a:rPr lang="en-IN" dirty="0" err="1"/>
              <a:t>Tornbits</a:t>
            </a:r>
            <a:r>
              <a:rPr lang="en-IN" dirty="0"/>
              <a:t>. And then the original binary data of the bytes are recorded in the </a:t>
            </a:r>
            <a:r>
              <a:rPr lang="en-IN" dirty="0" err="1"/>
              <a:t>TornBits</a:t>
            </a:r>
            <a:r>
              <a:rPr lang="en-IN" dirty="0"/>
              <a:t>. When the page is loaded into memory, the original data stored in the </a:t>
            </a:r>
            <a:r>
              <a:rPr lang="en-IN" dirty="0" err="1"/>
              <a:t>TornBits</a:t>
            </a:r>
            <a:r>
              <a:rPr lang="en-IN" dirty="0"/>
              <a:t> are also loaded; in this way, MSSQL verifies the integrity of the page.</a:t>
            </a:r>
            <a:endParaRPr lang="en-US" dirty="0"/>
          </a:p>
        </p:txBody>
      </p:sp>
    </p:spTree>
    <p:extLst>
      <p:ext uri="{BB962C8B-B14F-4D97-AF65-F5344CB8AC3E}">
        <p14:creationId xmlns:p14="http://schemas.microsoft.com/office/powerpoint/2010/main" val="3310687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D37A1-DCA7-D945-A806-B3A9A1858A2B}"/>
              </a:ext>
            </a:extLst>
          </p:cNvPr>
          <p:cNvSpPr>
            <a:spLocks noGrp="1"/>
          </p:cNvSpPr>
          <p:nvPr>
            <p:ph type="title"/>
          </p:nvPr>
        </p:nvSpPr>
        <p:spPr>
          <a:xfrm>
            <a:off x="3335020" y="2766218"/>
            <a:ext cx="5521960" cy="1325563"/>
          </a:xfrm>
        </p:spPr>
        <p:txBody>
          <a:bodyPr/>
          <a:lstStyle/>
          <a:p>
            <a:r>
              <a:rPr lang="en-IN" dirty="0"/>
              <a:t>MSSQL SYSTEM TABLES</a:t>
            </a:r>
            <a:endParaRPr lang="en-US" dirty="0"/>
          </a:p>
        </p:txBody>
      </p:sp>
    </p:spTree>
    <p:extLst>
      <p:ext uri="{BB962C8B-B14F-4D97-AF65-F5344CB8AC3E}">
        <p14:creationId xmlns:p14="http://schemas.microsoft.com/office/powerpoint/2010/main" val="370227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558534-69EA-5D4F-84CE-6A6CB4C6EE19}"/>
              </a:ext>
            </a:extLst>
          </p:cNvPr>
          <p:cNvSpPr>
            <a:spLocks noGrp="1"/>
          </p:cNvSpPr>
          <p:nvPr>
            <p:ph idx="1"/>
          </p:nvPr>
        </p:nvSpPr>
        <p:spPr>
          <a:xfrm>
            <a:off x="838200" y="1033145"/>
            <a:ext cx="10175240" cy="4046856"/>
          </a:xfrm>
        </p:spPr>
        <p:txBody>
          <a:bodyPr/>
          <a:lstStyle/>
          <a:p>
            <a:r>
              <a:rPr lang="en-IN" dirty="0"/>
              <a:t>This section describes the system tables that are required to </a:t>
            </a:r>
            <a:r>
              <a:rPr lang="en-IN" dirty="0">
                <a:solidFill>
                  <a:srgbClr val="FF0000"/>
                </a:solidFill>
              </a:rPr>
              <a:t>recover the deleted records</a:t>
            </a:r>
            <a:r>
              <a:rPr lang="en-IN" dirty="0"/>
              <a:t>. Among many system tables, </a:t>
            </a:r>
            <a:r>
              <a:rPr lang="en-IN" dirty="0">
                <a:solidFill>
                  <a:srgbClr val="FF0000"/>
                </a:solidFill>
              </a:rPr>
              <a:t>five</a:t>
            </a:r>
            <a:r>
              <a:rPr lang="en-IN" dirty="0"/>
              <a:t> system tables are used for recovery in this paper: </a:t>
            </a:r>
            <a:r>
              <a:rPr lang="en-IN" dirty="0" err="1">
                <a:solidFill>
                  <a:srgbClr val="FF0000"/>
                </a:solidFill>
              </a:rPr>
              <a:t>syscolpars</a:t>
            </a:r>
            <a:r>
              <a:rPr lang="en-IN" dirty="0"/>
              <a:t>, </a:t>
            </a:r>
            <a:r>
              <a:rPr lang="en-IN" dirty="0" err="1">
                <a:solidFill>
                  <a:srgbClr val="FF0000"/>
                </a:solidFill>
              </a:rPr>
              <a:t>sysschobjs</a:t>
            </a:r>
            <a:r>
              <a:rPr lang="en-IN" dirty="0"/>
              <a:t>, </a:t>
            </a:r>
            <a:r>
              <a:rPr lang="en-IN" dirty="0" err="1">
                <a:solidFill>
                  <a:srgbClr val="FF0000"/>
                </a:solidFill>
              </a:rPr>
              <a:t>sysiscols</a:t>
            </a:r>
            <a:r>
              <a:rPr lang="en-IN" dirty="0"/>
              <a:t>, </a:t>
            </a:r>
            <a:r>
              <a:rPr lang="en-IN" dirty="0" err="1">
                <a:solidFill>
                  <a:srgbClr val="FF0000"/>
                </a:solidFill>
              </a:rPr>
              <a:t>sysrowsets</a:t>
            </a:r>
            <a:r>
              <a:rPr lang="en-IN" dirty="0"/>
              <a:t>, </a:t>
            </a:r>
            <a:r>
              <a:rPr lang="en-IN" dirty="0" err="1">
                <a:solidFill>
                  <a:srgbClr val="FF0000"/>
                </a:solidFill>
              </a:rPr>
              <a:t>sysallocunits</a:t>
            </a:r>
            <a:endParaRPr lang="en-IN" dirty="0">
              <a:solidFill>
                <a:srgbClr val="FF0000"/>
              </a:solidFill>
            </a:endParaRPr>
          </a:p>
          <a:p>
            <a:r>
              <a:rPr lang="en-IN" dirty="0"/>
              <a:t>They have </a:t>
            </a:r>
            <a:r>
              <a:rPr lang="en-IN" dirty="0" err="1"/>
              <a:t>analyzed</a:t>
            </a:r>
            <a:r>
              <a:rPr lang="en-IN" dirty="0"/>
              <a:t> the schema structure of system tables based on MSSQL 2017. Some versions have different schema structures of system tables, but the </a:t>
            </a:r>
            <a:r>
              <a:rPr lang="en-IN" dirty="0">
                <a:solidFill>
                  <a:srgbClr val="FF0000"/>
                </a:solidFill>
              </a:rPr>
              <a:t>columns required</a:t>
            </a:r>
            <a:r>
              <a:rPr lang="en-IN" dirty="0"/>
              <a:t> for record </a:t>
            </a:r>
            <a:r>
              <a:rPr lang="en-IN" dirty="0">
                <a:solidFill>
                  <a:srgbClr val="FF0000"/>
                </a:solidFill>
              </a:rPr>
              <a:t>recovery</a:t>
            </a:r>
            <a:r>
              <a:rPr lang="en-IN" dirty="0"/>
              <a:t> remain unchanged regardless of the MSSQL version. So, the recovery method proposed is independent of versions</a:t>
            </a:r>
            <a:endParaRPr lang="en-US" dirty="0">
              <a:solidFill>
                <a:srgbClr val="FF0000"/>
              </a:solidFill>
            </a:endParaRPr>
          </a:p>
        </p:txBody>
      </p:sp>
    </p:spTree>
    <p:extLst>
      <p:ext uri="{BB962C8B-B14F-4D97-AF65-F5344CB8AC3E}">
        <p14:creationId xmlns:p14="http://schemas.microsoft.com/office/powerpoint/2010/main" val="2728947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EBC8EA-E44F-074E-BCF3-7C8725A95010}"/>
              </a:ext>
            </a:extLst>
          </p:cNvPr>
          <p:cNvSpPr>
            <a:spLocks noGrp="1"/>
          </p:cNvSpPr>
          <p:nvPr>
            <p:ph idx="1"/>
          </p:nvPr>
        </p:nvSpPr>
        <p:spPr>
          <a:xfrm>
            <a:off x="325120" y="314960"/>
            <a:ext cx="11592560" cy="6197600"/>
          </a:xfrm>
        </p:spPr>
        <p:txBody>
          <a:bodyPr>
            <a:normAutofit fontScale="70000" lnSpcReduction="20000"/>
          </a:bodyPr>
          <a:lstStyle/>
          <a:p>
            <a:r>
              <a:rPr lang="en-IN" dirty="0">
                <a:solidFill>
                  <a:srgbClr val="FF0000"/>
                </a:solidFill>
              </a:rPr>
              <a:t>SYSCOLPARS</a:t>
            </a:r>
            <a:r>
              <a:rPr lang="en-IN" dirty="0"/>
              <a:t> In the </a:t>
            </a:r>
            <a:r>
              <a:rPr lang="en-IN" dirty="0" err="1"/>
              <a:t>syscolpars</a:t>
            </a:r>
            <a:r>
              <a:rPr lang="en-IN" dirty="0"/>
              <a:t>, </a:t>
            </a:r>
            <a:r>
              <a:rPr lang="en-IN" dirty="0">
                <a:solidFill>
                  <a:srgbClr val="FF0000"/>
                </a:solidFill>
              </a:rPr>
              <a:t>column information </a:t>
            </a:r>
            <a:r>
              <a:rPr lang="en-IN" dirty="0"/>
              <a:t>of all tables of the database, including system tables and user tables, is stored. By </a:t>
            </a:r>
            <a:r>
              <a:rPr lang="en-IN" dirty="0" err="1"/>
              <a:t>analyzing</a:t>
            </a:r>
            <a:r>
              <a:rPr lang="en-IN" dirty="0"/>
              <a:t> the </a:t>
            </a:r>
            <a:r>
              <a:rPr lang="en-IN" dirty="0" err="1"/>
              <a:t>syscolpars</a:t>
            </a:r>
            <a:r>
              <a:rPr lang="en-IN" dirty="0"/>
              <a:t>, </a:t>
            </a:r>
            <a:r>
              <a:rPr lang="en-IN" dirty="0">
                <a:solidFill>
                  <a:srgbClr val="FF0000"/>
                </a:solidFill>
              </a:rPr>
              <a:t>column’s name</a:t>
            </a:r>
            <a:r>
              <a:rPr lang="en-IN" dirty="0"/>
              <a:t>, the </a:t>
            </a:r>
            <a:r>
              <a:rPr lang="en-IN" dirty="0">
                <a:solidFill>
                  <a:srgbClr val="FF0000"/>
                </a:solidFill>
              </a:rPr>
              <a:t>order</a:t>
            </a:r>
            <a:r>
              <a:rPr lang="en-IN" dirty="0"/>
              <a:t> in which columns are stored, </a:t>
            </a:r>
            <a:r>
              <a:rPr lang="en-IN" dirty="0">
                <a:solidFill>
                  <a:srgbClr val="FF0000"/>
                </a:solidFill>
              </a:rPr>
              <a:t>size</a:t>
            </a:r>
            <a:r>
              <a:rPr lang="en-IN" dirty="0"/>
              <a:t>, and </a:t>
            </a:r>
            <a:r>
              <a:rPr lang="en-IN" dirty="0">
                <a:solidFill>
                  <a:srgbClr val="FF0000"/>
                </a:solidFill>
              </a:rPr>
              <a:t>type</a:t>
            </a:r>
            <a:r>
              <a:rPr lang="en-IN" dirty="0"/>
              <a:t> are identified</a:t>
            </a:r>
          </a:p>
          <a:p>
            <a:endParaRPr lang="en-IN" dirty="0">
              <a:solidFill>
                <a:srgbClr val="FF0000"/>
              </a:solidFill>
            </a:endParaRPr>
          </a:p>
          <a:p>
            <a:r>
              <a:rPr lang="en-IN" dirty="0">
                <a:solidFill>
                  <a:srgbClr val="FF0000"/>
                </a:solidFill>
              </a:rPr>
              <a:t>SYSSCHOBJS</a:t>
            </a:r>
            <a:r>
              <a:rPr lang="en-IN" dirty="0"/>
              <a:t> The </a:t>
            </a:r>
            <a:r>
              <a:rPr lang="en-IN" dirty="0" err="1"/>
              <a:t>sysschobjs</a:t>
            </a:r>
            <a:r>
              <a:rPr lang="en-IN" dirty="0"/>
              <a:t> stores all </a:t>
            </a:r>
            <a:r>
              <a:rPr lang="en-IN" dirty="0">
                <a:solidFill>
                  <a:srgbClr val="FF0000"/>
                </a:solidFill>
              </a:rPr>
              <a:t>table information </a:t>
            </a:r>
            <a:r>
              <a:rPr lang="en-IN" dirty="0"/>
              <a:t>used in the database. It contains the </a:t>
            </a:r>
            <a:r>
              <a:rPr lang="en-IN" dirty="0">
                <a:solidFill>
                  <a:srgbClr val="FF0000"/>
                </a:solidFill>
              </a:rPr>
              <a:t>table name</a:t>
            </a:r>
            <a:r>
              <a:rPr lang="en-IN" dirty="0"/>
              <a:t>, the </a:t>
            </a:r>
            <a:r>
              <a:rPr lang="en-IN" dirty="0">
                <a:solidFill>
                  <a:srgbClr val="FF0000"/>
                </a:solidFill>
              </a:rPr>
              <a:t>number of columns</a:t>
            </a:r>
            <a:r>
              <a:rPr lang="en-IN" dirty="0"/>
              <a:t>, the </a:t>
            </a:r>
            <a:r>
              <a:rPr lang="en-IN" dirty="0">
                <a:solidFill>
                  <a:srgbClr val="FF0000"/>
                </a:solidFill>
              </a:rPr>
              <a:t>table type </a:t>
            </a:r>
            <a:r>
              <a:rPr lang="en-IN" dirty="0"/>
              <a:t>(system table or user table), and the </a:t>
            </a:r>
            <a:r>
              <a:rPr lang="en-IN" dirty="0">
                <a:solidFill>
                  <a:srgbClr val="FF0000"/>
                </a:solidFill>
              </a:rPr>
              <a:t>Table Object ID</a:t>
            </a:r>
            <a:r>
              <a:rPr lang="en-IN" dirty="0"/>
              <a:t>.</a:t>
            </a:r>
          </a:p>
          <a:p>
            <a:endParaRPr lang="en-IN" dirty="0">
              <a:solidFill>
                <a:srgbClr val="FF0000"/>
              </a:solidFill>
            </a:endParaRPr>
          </a:p>
          <a:p>
            <a:r>
              <a:rPr lang="en-IN" dirty="0">
                <a:solidFill>
                  <a:srgbClr val="FF0000"/>
                </a:solidFill>
              </a:rPr>
              <a:t>SYSISCOLS</a:t>
            </a:r>
            <a:r>
              <a:rPr lang="en-IN" dirty="0"/>
              <a:t> The </a:t>
            </a:r>
            <a:r>
              <a:rPr lang="en-IN" dirty="0" err="1"/>
              <a:t>sysiscols</a:t>
            </a:r>
            <a:r>
              <a:rPr lang="en-IN" dirty="0"/>
              <a:t> stores the </a:t>
            </a:r>
            <a:r>
              <a:rPr lang="en-IN" dirty="0">
                <a:solidFill>
                  <a:srgbClr val="FF0000"/>
                </a:solidFill>
              </a:rPr>
              <a:t>index column </a:t>
            </a:r>
            <a:r>
              <a:rPr lang="en-IN" dirty="0"/>
              <a:t>information of the table. Generally, the column data of a record is stored in the data file in the order specified by the user, which is identified in the </a:t>
            </a:r>
            <a:r>
              <a:rPr lang="en-IN" dirty="0" err="1"/>
              <a:t>syscolpars</a:t>
            </a:r>
            <a:r>
              <a:rPr lang="en-IN" dirty="0"/>
              <a:t>. However, when an index is created on the table (e.g. designating a primary key), column data of records are stored in a different order . This characteristic is an important issue when recovering deleted records</a:t>
            </a:r>
          </a:p>
          <a:p>
            <a:endParaRPr lang="en-IN" dirty="0"/>
          </a:p>
          <a:p>
            <a:r>
              <a:rPr lang="en-IN" dirty="0">
                <a:solidFill>
                  <a:srgbClr val="FF0000"/>
                </a:solidFill>
              </a:rPr>
              <a:t>SYSROWSETS</a:t>
            </a:r>
            <a:r>
              <a:rPr lang="en-IN" dirty="0"/>
              <a:t> The </a:t>
            </a:r>
            <a:r>
              <a:rPr lang="en-IN" dirty="0" err="1"/>
              <a:t>sysrowsets</a:t>
            </a:r>
            <a:r>
              <a:rPr lang="en-IN" dirty="0"/>
              <a:t> stores </a:t>
            </a:r>
            <a:r>
              <a:rPr lang="en-IN" dirty="0">
                <a:solidFill>
                  <a:srgbClr val="FF0000"/>
                </a:solidFill>
              </a:rPr>
              <a:t>Partition ID </a:t>
            </a:r>
            <a:r>
              <a:rPr lang="en-IN" dirty="0"/>
              <a:t>for each table. Partition ID is used to obtain the </a:t>
            </a:r>
            <a:r>
              <a:rPr lang="en-IN" dirty="0">
                <a:solidFill>
                  <a:srgbClr val="FF0000"/>
                </a:solidFill>
              </a:rPr>
              <a:t>Allocation Unit ID </a:t>
            </a:r>
            <a:r>
              <a:rPr lang="en-IN" dirty="0"/>
              <a:t>from the </a:t>
            </a:r>
            <a:r>
              <a:rPr lang="en-IN" dirty="0" err="1"/>
              <a:t>sysallocunits</a:t>
            </a:r>
            <a:r>
              <a:rPr lang="en-IN" dirty="0"/>
              <a:t>. Among the columns of </a:t>
            </a:r>
            <a:r>
              <a:rPr lang="en-IN" dirty="0" err="1"/>
              <a:t>sysrowsets</a:t>
            </a:r>
            <a:r>
              <a:rPr lang="en-IN" dirty="0"/>
              <a:t>, the </a:t>
            </a:r>
            <a:r>
              <a:rPr lang="en-IN" dirty="0" err="1">
                <a:solidFill>
                  <a:srgbClr val="FF0000"/>
                </a:solidFill>
              </a:rPr>
              <a:t>idmajor</a:t>
            </a:r>
            <a:r>
              <a:rPr lang="en-IN" dirty="0"/>
              <a:t> column represents the Table Object ID and the </a:t>
            </a:r>
            <a:r>
              <a:rPr lang="en-IN" dirty="0" err="1">
                <a:solidFill>
                  <a:srgbClr val="FF0000"/>
                </a:solidFill>
              </a:rPr>
              <a:t>rowsetid</a:t>
            </a:r>
            <a:r>
              <a:rPr lang="en-IN" dirty="0"/>
              <a:t> column represents the Partition ID. The Partition ID of the table to be </a:t>
            </a:r>
            <a:r>
              <a:rPr lang="en-IN" dirty="0" err="1"/>
              <a:t>analyzed</a:t>
            </a:r>
            <a:r>
              <a:rPr lang="en-IN" dirty="0"/>
              <a:t> can be obtained by comparing the Table Object ID obtained from the </a:t>
            </a:r>
            <a:r>
              <a:rPr lang="en-IN" dirty="0" err="1"/>
              <a:t>sysrowsets</a:t>
            </a:r>
            <a:r>
              <a:rPr lang="en-IN" dirty="0"/>
              <a:t> with the Table Object ID obtained from the </a:t>
            </a:r>
            <a:r>
              <a:rPr lang="en-IN" dirty="0" err="1"/>
              <a:t>sysschobjs</a:t>
            </a:r>
            <a:r>
              <a:rPr lang="en-IN" dirty="0"/>
              <a:t>.</a:t>
            </a:r>
          </a:p>
          <a:p>
            <a:endParaRPr lang="en-IN" dirty="0"/>
          </a:p>
          <a:p>
            <a:r>
              <a:rPr lang="en-IN" dirty="0">
                <a:solidFill>
                  <a:srgbClr val="FF0000"/>
                </a:solidFill>
              </a:rPr>
              <a:t>SYSALLOCUNITS</a:t>
            </a:r>
            <a:r>
              <a:rPr lang="en-IN" dirty="0"/>
              <a:t> The </a:t>
            </a:r>
            <a:r>
              <a:rPr lang="en-IN" dirty="0" err="1"/>
              <a:t>sysallocunits</a:t>
            </a:r>
            <a:r>
              <a:rPr lang="en-IN" dirty="0"/>
              <a:t> manages </a:t>
            </a:r>
            <a:r>
              <a:rPr lang="en-IN" dirty="0">
                <a:solidFill>
                  <a:srgbClr val="FF0000"/>
                </a:solidFill>
              </a:rPr>
              <a:t>Allocation Unit IDs</a:t>
            </a:r>
            <a:r>
              <a:rPr lang="en-IN" dirty="0"/>
              <a:t>. The Allocation Unit ID of the table can be obtained via the </a:t>
            </a:r>
            <a:r>
              <a:rPr lang="en-IN" dirty="0">
                <a:solidFill>
                  <a:srgbClr val="FF0000"/>
                </a:solidFill>
              </a:rPr>
              <a:t>Partition ID </a:t>
            </a:r>
            <a:r>
              <a:rPr lang="en-IN" dirty="0"/>
              <a:t>obtained from the </a:t>
            </a:r>
            <a:r>
              <a:rPr lang="en-IN" dirty="0" err="1"/>
              <a:t>sysrowsets</a:t>
            </a:r>
            <a:r>
              <a:rPr lang="en-IN" dirty="0"/>
              <a:t>. The Allocation Unit ID is used to acquire the Page Object ID of the table. Among the columns of </a:t>
            </a:r>
            <a:r>
              <a:rPr lang="en-IN" dirty="0" err="1"/>
              <a:t>sysallocunits</a:t>
            </a:r>
            <a:r>
              <a:rPr lang="en-IN" dirty="0"/>
              <a:t>, the </a:t>
            </a:r>
            <a:r>
              <a:rPr lang="en-IN" dirty="0" err="1"/>
              <a:t>ownerid</a:t>
            </a:r>
            <a:r>
              <a:rPr lang="en-IN" dirty="0"/>
              <a:t> column represents the Partition ID and the </a:t>
            </a:r>
            <a:r>
              <a:rPr lang="en-IN" dirty="0" err="1">
                <a:solidFill>
                  <a:srgbClr val="FF0000"/>
                </a:solidFill>
              </a:rPr>
              <a:t>auid</a:t>
            </a:r>
            <a:r>
              <a:rPr lang="en-IN" dirty="0"/>
              <a:t> column represents the Allocation Unit ID</a:t>
            </a:r>
            <a:endParaRPr lang="en-US" dirty="0"/>
          </a:p>
        </p:txBody>
      </p:sp>
    </p:spTree>
    <p:extLst>
      <p:ext uri="{BB962C8B-B14F-4D97-AF65-F5344CB8AC3E}">
        <p14:creationId xmlns:p14="http://schemas.microsoft.com/office/powerpoint/2010/main" val="7125498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12549-282D-4742-8E57-C752C1A6398B}"/>
              </a:ext>
            </a:extLst>
          </p:cNvPr>
          <p:cNvSpPr>
            <a:spLocks noGrp="1"/>
          </p:cNvSpPr>
          <p:nvPr>
            <p:ph type="title"/>
          </p:nvPr>
        </p:nvSpPr>
        <p:spPr>
          <a:xfrm>
            <a:off x="3624580" y="2103437"/>
            <a:ext cx="4942840" cy="1325563"/>
          </a:xfrm>
        </p:spPr>
        <p:txBody>
          <a:bodyPr/>
          <a:lstStyle/>
          <a:p>
            <a:r>
              <a:rPr lang="en-IN" dirty="0"/>
              <a:t>RECOVERY METHOD</a:t>
            </a:r>
            <a:endParaRPr lang="en-US" dirty="0"/>
          </a:p>
        </p:txBody>
      </p:sp>
    </p:spTree>
    <p:extLst>
      <p:ext uri="{BB962C8B-B14F-4D97-AF65-F5344CB8AC3E}">
        <p14:creationId xmlns:p14="http://schemas.microsoft.com/office/powerpoint/2010/main" val="7039622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C526BB-DF8C-AA4C-AC61-3337A11647FB}"/>
              </a:ext>
            </a:extLst>
          </p:cNvPr>
          <p:cNvSpPr>
            <a:spLocks noGrp="1"/>
          </p:cNvSpPr>
          <p:nvPr>
            <p:ph idx="1"/>
          </p:nvPr>
        </p:nvSpPr>
        <p:spPr/>
        <p:txBody>
          <a:bodyPr/>
          <a:lstStyle/>
          <a:p>
            <a:r>
              <a:rPr lang="en-IN" dirty="0"/>
              <a:t>This section introduces a method to recover deleted records by </a:t>
            </a:r>
            <a:r>
              <a:rPr lang="en-IN" dirty="0" err="1"/>
              <a:t>analyzing</a:t>
            </a:r>
            <a:r>
              <a:rPr lang="en-IN" dirty="0"/>
              <a:t> the </a:t>
            </a:r>
            <a:r>
              <a:rPr lang="en-IN" dirty="0">
                <a:solidFill>
                  <a:srgbClr val="FF0000"/>
                </a:solidFill>
              </a:rPr>
              <a:t>internal structure</a:t>
            </a:r>
            <a:r>
              <a:rPr lang="en-IN" dirty="0"/>
              <a:t> of the data file and system tables as described earlier. The proposed method is version-independent because it is based on the storage mechanism that is constant even if the version of MSSQL is updated. There are four phases in the method: </a:t>
            </a:r>
            <a:r>
              <a:rPr lang="en-IN" dirty="0">
                <a:solidFill>
                  <a:srgbClr val="FF0000"/>
                </a:solidFill>
              </a:rPr>
              <a:t>scanning pages</a:t>
            </a:r>
            <a:r>
              <a:rPr lang="en-IN" dirty="0"/>
              <a:t>, </a:t>
            </a:r>
            <a:r>
              <a:rPr lang="en-IN" dirty="0">
                <a:solidFill>
                  <a:srgbClr val="FF0000"/>
                </a:solidFill>
              </a:rPr>
              <a:t>collecting system table information</a:t>
            </a:r>
            <a:r>
              <a:rPr lang="en-IN" dirty="0"/>
              <a:t>, </a:t>
            </a:r>
            <a:r>
              <a:rPr lang="en-IN" dirty="0">
                <a:solidFill>
                  <a:srgbClr val="FF0000"/>
                </a:solidFill>
              </a:rPr>
              <a:t>collecting user table information</a:t>
            </a:r>
            <a:r>
              <a:rPr lang="en-IN" dirty="0"/>
              <a:t>, and </a:t>
            </a:r>
            <a:r>
              <a:rPr lang="en-IN" dirty="0">
                <a:solidFill>
                  <a:srgbClr val="FF0000"/>
                </a:solidFill>
              </a:rPr>
              <a:t>recovering deleted records</a:t>
            </a:r>
            <a:r>
              <a:rPr lang="en-IN" dirty="0"/>
              <a:t>. We implement the proposed method in this paper as open-source tool</a:t>
            </a:r>
            <a:endParaRPr lang="en-US" dirty="0"/>
          </a:p>
        </p:txBody>
      </p:sp>
    </p:spTree>
    <p:extLst>
      <p:ext uri="{BB962C8B-B14F-4D97-AF65-F5344CB8AC3E}">
        <p14:creationId xmlns:p14="http://schemas.microsoft.com/office/powerpoint/2010/main" val="41336146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63D7B5-09F4-C943-80BF-FC2764CD0BAC}"/>
              </a:ext>
            </a:extLst>
          </p:cNvPr>
          <p:cNvSpPr>
            <a:spLocks noGrp="1"/>
          </p:cNvSpPr>
          <p:nvPr>
            <p:ph idx="1"/>
          </p:nvPr>
        </p:nvSpPr>
        <p:spPr>
          <a:xfrm>
            <a:off x="365760" y="497840"/>
            <a:ext cx="10988040" cy="5679123"/>
          </a:xfrm>
        </p:spPr>
        <p:txBody>
          <a:bodyPr/>
          <a:lstStyle/>
          <a:p>
            <a:r>
              <a:rPr lang="en-IN" dirty="0">
                <a:solidFill>
                  <a:srgbClr val="FF0000"/>
                </a:solidFill>
              </a:rPr>
              <a:t>SCANNING PAGES </a:t>
            </a:r>
            <a:r>
              <a:rPr lang="en-IN" dirty="0"/>
              <a:t>In this phase, all pages of the </a:t>
            </a:r>
            <a:r>
              <a:rPr lang="en-IN" dirty="0">
                <a:solidFill>
                  <a:srgbClr val="FF0000"/>
                </a:solidFill>
              </a:rPr>
              <a:t>data files are scanned </a:t>
            </a:r>
            <a:r>
              <a:rPr lang="en-IN" dirty="0"/>
              <a:t>in page units. By scanning the files, all </a:t>
            </a:r>
            <a:r>
              <a:rPr lang="en-IN" dirty="0">
                <a:solidFill>
                  <a:srgbClr val="FF0000"/>
                </a:solidFill>
              </a:rPr>
              <a:t>Page IDs</a:t>
            </a:r>
            <a:r>
              <a:rPr lang="en-IN" dirty="0"/>
              <a:t> and </a:t>
            </a:r>
            <a:r>
              <a:rPr lang="en-IN" dirty="0">
                <a:solidFill>
                  <a:srgbClr val="FF0000"/>
                </a:solidFill>
              </a:rPr>
              <a:t>Page Object IDs </a:t>
            </a:r>
            <a:r>
              <a:rPr lang="en-IN" dirty="0"/>
              <a:t>are identified.</a:t>
            </a:r>
          </a:p>
          <a:p>
            <a:r>
              <a:rPr lang="en-IN" dirty="0">
                <a:solidFill>
                  <a:srgbClr val="FF0000"/>
                </a:solidFill>
              </a:rPr>
              <a:t>COLLECTING</a:t>
            </a:r>
            <a:r>
              <a:rPr lang="en-IN" dirty="0"/>
              <a:t> </a:t>
            </a:r>
            <a:r>
              <a:rPr lang="en-IN" dirty="0">
                <a:solidFill>
                  <a:srgbClr val="FF0000"/>
                </a:solidFill>
              </a:rPr>
              <a:t>SYSTEM TABLE INFORMATION </a:t>
            </a:r>
            <a:r>
              <a:rPr lang="en-IN" dirty="0"/>
              <a:t>This phase aims to collect the column information of the system tables such as </a:t>
            </a:r>
            <a:r>
              <a:rPr lang="en-IN" dirty="0" err="1"/>
              <a:t>sysschobjs</a:t>
            </a:r>
            <a:r>
              <a:rPr lang="en-IN" dirty="0"/>
              <a:t>, </a:t>
            </a:r>
            <a:r>
              <a:rPr lang="en-IN" dirty="0" err="1"/>
              <a:t>sysiscols</a:t>
            </a:r>
            <a:r>
              <a:rPr lang="en-IN" dirty="0"/>
              <a:t>, </a:t>
            </a:r>
            <a:r>
              <a:rPr lang="en-IN" dirty="0" err="1"/>
              <a:t>sysrowsets</a:t>
            </a:r>
            <a:r>
              <a:rPr lang="en-IN" dirty="0"/>
              <a:t>, and </a:t>
            </a:r>
            <a:r>
              <a:rPr lang="en-IN" dirty="0" err="1"/>
              <a:t>sysallocunits</a:t>
            </a:r>
            <a:r>
              <a:rPr lang="en-IN" dirty="0"/>
              <a:t> by parsing </a:t>
            </a:r>
            <a:r>
              <a:rPr lang="en-IN" dirty="0" err="1"/>
              <a:t>syscolpars</a:t>
            </a:r>
            <a:r>
              <a:rPr lang="en-IN" dirty="0"/>
              <a:t>. Although the schema of the system tables varies by MSSQL version, the </a:t>
            </a:r>
            <a:r>
              <a:rPr lang="en-IN" dirty="0">
                <a:solidFill>
                  <a:srgbClr val="FF0000"/>
                </a:solidFill>
              </a:rPr>
              <a:t>column names </a:t>
            </a:r>
            <a:r>
              <a:rPr lang="en-IN" dirty="0"/>
              <a:t>that are needed to recover deleted records are </a:t>
            </a:r>
            <a:r>
              <a:rPr lang="en-IN" dirty="0">
                <a:solidFill>
                  <a:srgbClr val="FF0000"/>
                </a:solidFill>
              </a:rPr>
              <a:t>constant</a:t>
            </a:r>
            <a:r>
              <a:rPr lang="en-IN" dirty="0"/>
              <a:t>. Therefore, by identifying the column names stored in </a:t>
            </a:r>
            <a:r>
              <a:rPr lang="en-IN" dirty="0" err="1"/>
              <a:t>syscolpars</a:t>
            </a:r>
            <a:r>
              <a:rPr lang="en-IN" dirty="0"/>
              <a:t>, columns required for recovery are acquired regardless of the MSSQL version.</a:t>
            </a:r>
          </a:p>
          <a:p>
            <a:endParaRPr lang="en-US" dirty="0"/>
          </a:p>
        </p:txBody>
      </p:sp>
    </p:spTree>
    <p:extLst>
      <p:ext uri="{BB962C8B-B14F-4D97-AF65-F5344CB8AC3E}">
        <p14:creationId xmlns:p14="http://schemas.microsoft.com/office/powerpoint/2010/main" val="3064569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E959F-517A-1346-BC55-17934027E007}"/>
              </a:ext>
            </a:extLst>
          </p:cNvPr>
          <p:cNvSpPr>
            <a:spLocks noGrp="1"/>
          </p:cNvSpPr>
          <p:nvPr>
            <p:ph type="title"/>
          </p:nvPr>
        </p:nvSpPr>
        <p:spPr/>
        <p:txBody>
          <a:bodyPr/>
          <a:lstStyle/>
          <a:p>
            <a:r>
              <a:rPr lang="en-US" dirty="0"/>
              <a:t>Why is there a need of new method?</a:t>
            </a:r>
          </a:p>
        </p:txBody>
      </p:sp>
      <p:sp>
        <p:nvSpPr>
          <p:cNvPr id="3" name="Content Placeholder 2">
            <a:extLst>
              <a:ext uri="{FF2B5EF4-FFF2-40B4-BE49-F238E27FC236}">
                <a16:creationId xmlns:a16="http://schemas.microsoft.com/office/drawing/2014/main" id="{49B80584-55B0-F64E-8559-4F245ACA3745}"/>
              </a:ext>
            </a:extLst>
          </p:cNvPr>
          <p:cNvSpPr>
            <a:spLocks noGrp="1"/>
          </p:cNvSpPr>
          <p:nvPr>
            <p:ph idx="1"/>
          </p:nvPr>
        </p:nvSpPr>
        <p:spPr/>
        <p:txBody>
          <a:bodyPr/>
          <a:lstStyle/>
          <a:p>
            <a:r>
              <a:rPr lang="en-IN" dirty="0"/>
              <a:t>Previous studies mainly focused on </a:t>
            </a:r>
            <a:r>
              <a:rPr lang="en-IN" dirty="0">
                <a:solidFill>
                  <a:srgbClr val="FF0000"/>
                </a:solidFill>
              </a:rPr>
              <a:t>transaction or journal log </a:t>
            </a:r>
            <a:r>
              <a:rPr lang="en-IN" dirty="0"/>
              <a:t>to recover deleted data, but if logs are set to be deleted periodically or logs containing critical evidence are overwritten by new logs, the log-based recovery method can not be used practically</a:t>
            </a:r>
            <a:endParaRPr lang="en-US" dirty="0"/>
          </a:p>
        </p:txBody>
      </p:sp>
    </p:spTree>
    <p:extLst>
      <p:ext uri="{BB962C8B-B14F-4D97-AF65-F5344CB8AC3E}">
        <p14:creationId xmlns:p14="http://schemas.microsoft.com/office/powerpoint/2010/main" val="1158100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8C5A0A-53BF-B04E-89B0-C4BD78BD1D23}"/>
              </a:ext>
            </a:extLst>
          </p:cNvPr>
          <p:cNvSpPr>
            <a:spLocks noGrp="1"/>
          </p:cNvSpPr>
          <p:nvPr>
            <p:ph idx="1"/>
          </p:nvPr>
        </p:nvSpPr>
        <p:spPr>
          <a:xfrm>
            <a:off x="71120" y="101600"/>
            <a:ext cx="12120880" cy="6634480"/>
          </a:xfrm>
        </p:spPr>
        <p:txBody>
          <a:bodyPr>
            <a:normAutofit/>
          </a:bodyPr>
          <a:lstStyle/>
          <a:p>
            <a:r>
              <a:rPr lang="en-IN" dirty="0">
                <a:solidFill>
                  <a:srgbClr val="FF0000"/>
                </a:solidFill>
              </a:rPr>
              <a:t>COLLECTING </a:t>
            </a:r>
            <a:r>
              <a:rPr lang="en-IN" b="1" dirty="0">
                <a:solidFill>
                  <a:srgbClr val="FF0000"/>
                </a:solidFill>
              </a:rPr>
              <a:t>USER</a:t>
            </a:r>
            <a:r>
              <a:rPr lang="en-IN" dirty="0">
                <a:solidFill>
                  <a:srgbClr val="FF0000"/>
                </a:solidFill>
              </a:rPr>
              <a:t> TABLE INFORMATION </a:t>
            </a:r>
            <a:r>
              <a:rPr lang="en-IN" dirty="0"/>
              <a:t>In this phase, the information of the user table to be </a:t>
            </a:r>
            <a:r>
              <a:rPr lang="en-IN" dirty="0">
                <a:solidFill>
                  <a:srgbClr val="FF0000"/>
                </a:solidFill>
              </a:rPr>
              <a:t>recovered</a:t>
            </a:r>
            <a:r>
              <a:rPr lang="en-IN" dirty="0"/>
              <a:t> is obtained by parsing the system table </a:t>
            </a:r>
            <a:r>
              <a:rPr lang="en-IN" dirty="0" err="1"/>
              <a:t>analyzed</a:t>
            </a:r>
            <a:r>
              <a:rPr lang="en-IN" dirty="0"/>
              <a:t>. This phase is further divided into four phases. </a:t>
            </a:r>
          </a:p>
          <a:p>
            <a:r>
              <a:rPr lang="en-IN" dirty="0"/>
              <a:t>1) </a:t>
            </a:r>
            <a:r>
              <a:rPr lang="en-IN" dirty="0">
                <a:solidFill>
                  <a:srgbClr val="FF0000"/>
                </a:solidFill>
              </a:rPr>
              <a:t>TABLE INFORMATION IN SYSSCHOBJS </a:t>
            </a:r>
            <a:r>
              <a:rPr lang="en-IN" dirty="0"/>
              <a:t>By using the columns information identified in the previous phase, </a:t>
            </a:r>
            <a:r>
              <a:rPr lang="en-IN" dirty="0" err="1"/>
              <a:t>sysschobjs</a:t>
            </a:r>
            <a:r>
              <a:rPr lang="en-IN" dirty="0"/>
              <a:t> can be parsed and </a:t>
            </a:r>
            <a:r>
              <a:rPr lang="en-IN" dirty="0" err="1"/>
              <a:t>analyzed</a:t>
            </a:r>
            <a:r>
              <a:rPr lang="en-IN" dirty="0"/>
              <a:t>. In this phase, the </a:t>
            </a:r>
            <a:r>
              <a:rPr lang="en-IN" dirty="0">
                <a:solidFill>
                  <a:srgbClr val="FF0000"/>
                </a:solidFill>
              </a:rPr>
              <a:t>user table’s information </a:t>
            </a:r>
            <a:r>
              <a:rPr lang="en-IN" dirty="0"/>
              <a:t>such as </a:t>
            </a:r>
            <a:r>
              <a:rPr lang="en-IN" dirty="0">
                <a:solidFill>
                  <a:srgbClr val="FF0000"/>
                </a:solidFill>
              </a:rPr>
              <a:t>table name</a:t>
            </a:r>
            <a:r>
              <a:rPr lang="en-IN" dirty="0"/>
              <a:t>, </a:t>
            </a:r>
            <a:r>
              <a:rPr lang="en-IN" dirty="0">
                <a:solidFill>
                  <a:srgbClr val="FF0000"/>
                </a:solidFill>
              </a:rPr>
              <a:t>Table Object ID</a:t>
            </a:r>
            <a:r>
              <a:rPr lang="en-IN" dirty="0"/>
              <a:t>, and the </a:t>
            </a:r>
            <a:r>
              <a:rPr lang="en-IN" dirty="0">
                <a:solidFill>
                  <a:srgbClr val="FF0000"/>
                </a:solidFill>
              </a:rPr>
              <a:t>number of columns </a:t>
            </a:r>
            <a:r>
              <a:rPr lang="en-IN" dirty="0"/>
              <a:t>is identified.</a:t>
            </a:r>
          </a:p>
          <a:p>
            <a:r>
              <a:rPr lang="en-IN" dirty="0"/>
              <a:t> 2) </a:t>
            </a:r>
            <a:r>
              <a:rPr lang="en-IN" dirty="0">
                <a:solidFill>
                  <a:srgbClr val="FF0000"/>
                </a:solidFill>
              </a:rPr>
              <a:t>COLUMN INFORMATION I N SYSCOLPARS </a:t>
            </a:r>
            <a:r>
              <a:rPr lang="en-IN" dirty="0"/>
              <a:t>Through matching </a:t>
            </a:r>
            <a:r>
              <a:rPr lang="en-IN" dirty="0" err="1"/>
              <a:t>syscolpars</a:t>
            </a:r>
            <a:r>
              <a:rPr lang="en-IN" dirty="0"/>
              <a:t> with </a:t>
            </a:r>
            <a:r>
              <a:rPr lang="en-IN" dirty="0" err="1"/>
              <a:t>sysschobjs</a:t>
            </a:r>
            <a:r>
              <a:rPr lang="en-IN" dirty="0"/>
              <a:t>, the</a:t>
            </a:r>
            <a:r>
              <a:rPr lang="en-IN" dirty="0">
                <a:solidFill>
                  <a:srgbClr val="FF0000"/>
                </a:solidFill>
              </a:rPr>
              <a:t> column </a:t>
            </a:r>
            <a:r>
              <a:rPr lang="en-IN" dirty="0"/>
              <a:t>information of the user table is identified. The </a:t>
            </a:r>
            <a:r>
              <a:rPr lang="en-IN" dirty="0">
                <a:solidFill>
                  <a:srgbClr val="FF0000"/>
                </a:solidFill>
              </a:rPr>
              <a:t>data type, length, name</a:t>
            </a:r>
            <a:r>
              <a:rPr lang="en-IN" dirty="0"/>
              <a:t>, the </a:t>
            </a:r>
            <a:r>
              <a:rPr lang="en-IN" dirty="0">
                <a:solidFill>
                  <a:srgbClr val="FF0000"/>
                </a:solidFill>
              </a:rPr>
              <a:t>order</a:t>
            </a:r>
            <a:r>
              <a:rPr lang="en-IN" dirty="0"/>
              <a:t> in which columns data are stored, </a:t>
            </a:r>
            <a:r>
              <a:rPr lang="en-IN" dirty="0">
                <a:solidFill>
                  <a:srgbClr val="FF0000"/>
                </a:solidFill>
              </a:rPr>
              <a:t>parameters</a:t>
            </a:r>
            <a:r>
              <a:rPr lang="en-IN" dirty="0"/>
              <a:t> of specific data types (time, numeric, and datetime) are obtained in this phase. Based on the information, a </a:t>
            </a:r>
            <a:r>
              <a:rPr lang="en-IN" dirty="0">
                <a:solidFill>
                  <a:srgbClr val="FF0000"/>
                </a:solidFill>
              </a:rPr>
              <a:t>temporary table</a:t>
            </a:r>
            <a:r>
              <a:rPr lang="en-IN" dirty="0"/>
              <a:t> is created to store the recovered records, by using CREATE TABLE query.</a:t>
            </a:r>
          </a:p>
        </p:txBody>
      </p:sp>
    </p:spTree>
    <p:extLst>
      <p:ext uri="{BB962C8B-B14F-4D97-AF65-F5344CB8AC3E}">
        <p14:creationId xmlns:p14="http://schemas.microsoft.com/office/powerpoint/2010/main" val="40140417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1D3A4C-79B1-4342-ADEF-E7FA575383B1}"/>
              </a:ext>
            </a:extLst>
          </p:cNvPr>
          <p:cNvSpPr>
            <a:spLocks noGrp="1"/>
          </p:cNvSpPr>
          <p:nvPr>
            <p:ph idx="1"/>
          </p:nvPr>
        </p:nvSpPr>
        <p:spPr>
          <a:xfrm>
            <a:off x="396240" y="568960"/>
            <a:ext cx="10957560" cy="5608003"/>
          </a:xfrm>
        </p:spPr>
        <p:txBody>
          <a:bodyPr>
            <a:normAutofit fontScale="92500" lnSpcReduction="20000"/>
          </a:bodyPr>
          <a:lstStyle/>
          <a:p>
            <a:r>
              <a:rPr lang="en-IN" dirty="0"/>
              <a:t>3) </a:t>
            </a:r>
            <a:r>
              <a:rPr lang="en-IN" dirty="0">
                <a:solidFill>
                  <a:srgbClr val="FF0000"/>
                </a:solidFill>
              </a:rPr>
              <a:t>CLUSTERED INDEX COLUMN INFORMATION IN SYSISCOLS </a:t>
            </a:r>
            <a:r>
              <a:rPr lang="en-IN" dirty="0"/>
              <a:t>After obtaining the </a:t>
            </a:r>
            <a:r>
              <a:rPr lang="en-IN" dirty="0">
                <a:solidFill>
                  <a:srgbClr val="FF0000"/>
                </a:solidFill>
              </a:rPr>
              <a:t>column information</a:t>
            </a:r>
            <a:r>
              <a:rPr lang="en-IN" dirty="0"/>
              <a:t>, the </a:t>
            </a:r>
            <a:r>
              <a:rPr lang="en-IN" dirty="0">
                <a:solidFill>
                  <a:srgbClr val="FF0000"/>
                </a:solidFill>
              </a:rPr>
              <a:t>index column information </a:t>
            </a:r>
            <a:r>
              <a:rPr lang="en-IN" dirty="0"/>
              <a:t>is collected from the </a:t>
            </a:r>
            <a:r>
              <a:rPr lang="en-IN" dirty="0" err="1"/>
              <a:t>syscolpars</a:t>
            </a:r>
            <a:r>
              <a:rPr lang="en-IN" dirty="0"/>
              <a:t> and </a:t>
            </a:r>
            <a:r>
              <a:rPr lang="en-IN" dirty="0" err="1"/>
              <a:t>sysiscols</a:t>
            </a:r>
            <a:r>
              <a:rPr lang="en-IN" dirty="0"/>
              <a:t>. In this phase, the order in which the column data are stored is identified. Particularly, in the </a:t>
            </a:r>
            <a:r>
              <a:rPr lang="en-IN" dirty="0" err="1"/>
              <a:t>sysiscols</a:t>
            </a:r>
            <a:r>
              <a:rPr lang="en-IN" dirty="0"/>
              <a:t>, the clustered index information should be checked. </a:t>
            </a:r>
          </a:p>
          <a:p>
            <a:r>
              <a:rPr lang="en-IN" dirty="0"/>
              <a:t>4) </a:t>
            </a:r>
            <a:r>
              <a:rPr lang="en-IN" dirty="0">
                <a:solidFill>
                  <a:srgbClr val="FF0000"/>
                </a:solidFill>
              </a:rPr>
              <a:t>LOCATION INFORMATION IN SYSROWSETS AND SYSALLOCUNITS </a:t>
            </a:r>
            <a:r>
              <a:rPr lang="en-IN" dirty="0"/>
              <a:t>To identify Allocation Unit ID, </a:t>
            </a:r>
            <a:r>
              <a:rPr lang="en-IN" dirty="0" err="1"/>
              <a:t>sysrowsets</a:t>
            </a:r>
            <a:r>
              <a:rPr lang="en-IN" dirty="0"/>
              <a:t> and </a:t>
            </a:r>
            <a:r>
              <a:rPr lang="en-IN" dirty="0" err="1"/>
              <a:t>sysallocunits</a:t>
            </a:r>
            <a:r>
              <a:rPr lang="en-IN" dirty="0"/>
              <a:t> tables are parsed.</a:t>
            </a:r>
          </a:p>
          <a:p>
            <a:r>
              <a:rPr lang="en-IN" dirty="0"/>
              <a:t> The </a:t>
            </a:r>
            <a:r>
              <a:rPr lang="en-IN" dirty="0">
                <a:solidFill>
                  <a:srgbClr val="FF0000"/>
                </a:solidFill>
              </a:rPr>
              <a:t>Page Object ID </a:t>
            </a:r>
            <a:r>
              <a:rPr lang="en-IN" dirty="0"/>
              <a:t>is calculated. </a:t>
            </a:r>
          </a:p>
          <a:p>
            <a:r>
              <a:rPr lang="en-IN" dirty="0" err="1"/>
              <a:t>indexid</a:t>
            </a:r>
            <a:r>
              <a:rPr lang="en-IN" dirty="0"/>
              <a:t> = </a:t>
            </a:r>
            <a:r>
              <a:rPr lang="en-IN" dirty="0" err="1"/>
              <a:t>allocUnitld</a:t>
            </a:r>
            <a:r>
              <a:rPr lang="en-IN" dirty="0"/>
              <a:t> &gt; &gt;48</a:t>
            </a:r>
          </a:p>
          <a:p>
            <a:r>
              <a:rPr lang="en-IN" dirty="0" err="1"/>
              <a:t>pageObjectld</a:t>
            </a:r>
            <a:r>
              <a:rPr lang="en-IN" dirty="0"/>
              <a:t> = (</a:t>
            </a:r>
            <a:r>
              <a:rPr lang="en-IN" dirty="0" err="1"/>
              <a:t>allocUnitld</a:t>
            </a:r>
            <a:r>
              <a:rPr lang="en-IN" dirty="0"/>
              <a:t> − (</a:t>
            </a:r>
            <a:r>
              <a:rPr lang="en-IN" dirty="0" err="1"/>
              <a:t>indexid</a:t>
            </a:r>
            <a:r>
              <a:rPr lang="en-IN" dirty="0"/>
              <a:t> &lt;&lt; 48))  &gt;&gt;16    --- (1)</a:t>
            </a:r>
          </a:p>
          <a:p>
            <a:r>
              <a:rPr lang="en-IN" dirty="0"/>
              <a:t> To obtain the Page ID to which user table is allocated, the Page Object ID of each page obtained while scanning pages is compared with the Page Object ID obtained in Equation 1. Finally, the start offset of the page is calculated by a formula, </a:t>
            </a:r>
          </a:p>
          <a:p>
            <a:r>
              <a:rPr lang="en-IN" dirty="0"/>
              <a:t>Page </a:t>
            </a:r>
            <a:r>
              <a:rPr lang="en-IN" dirty="0" err="1"/>
              <a:t>ID×page</a:t>
            </a:r>
            <a:r>
              <a:rPr lang="en-IN" dirty="0"/>
              <a:t> unit size(0 × 2000).</a:t>
            </a:r>
            <a:endParaRPr lang="en-US" dirty="0"/>
          </a:p>
          <a:p>
            <a:endParaRPr lang="en-US" dirty="0"/>
          </a:p>
        </p:txBody>
      </p:sp>
    </p:spTree>
    <p:extLst>
      <p:ext uri="{BB962C8B-B14F-4D97-AF65-F5344CB8AC3E}">
        <p14:creationId xmlns:p14="http://schemas.microsoft.com/office/powerpoint/2010/main" val="40652866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B44C52-5DA7-9C4F-8265-511CF661A633}"/>
              </a:ext>
            </a:extLst>
          </p:cNvPr>
          <p:cNvPicPr>
            <a:picLocks noChangeAspect="1"/>
          </p:cNvPicPr>
          <p:nvPr/>
        </p:nvPicPr>
        <p:blipFill>
          <a:blip r:embed="rId2"/>
          <a:stretch>
            <a:fillRect/>
          </a:stretch>
        </p:blipFill>
        <p:spPr>
          <a:xfrm>
            <a:off x="10509732" y="4769708"/>
            <a:ext cx="1682268" cy="1855246"/>
          </a:xfrm>
          <a:prstGeom prst="rect">
            <a:avLst/>
          </a:prstGeom>
        </p:spPr>
      </p:pic>
      <p:sp>
        <p:nvSpPr>
          <p:cNvPr id="2" name="Title 1">
            <a:extLst>
              <a:ext uri="{FF2B5EF4-FFF2-40B4-BE49-F238E27FC236}">
                <a16:creationId xmlns:a16="http://schemas.microsoft.com/office/drawing/2014/main" id="{172FBE77-171B-E946-AB7B-CD4FDDA441ED}"/>
              </a:ext>
            </a:extLst>
          </p:cNvPr>
          <p:cNvSpPr>
            <a:spLocks noGrp="1"/>
          </p:cNvSpPr>
          <p:nvPr>
            <p:ph type="title"/>
          </p:nvPr>
        </p:nvSpPr>
        <p:spPr>
          <a:xfrm>
            <a:off x="2661920" y="375285"/>
            <a:ext cx="7548880" cy="661035"/>
          </a:xfrm>
        </p:spPr>
        <p:txBody>
          <a:bodyPr>
            <a:normAutofit fontScale="90000"/>
          </a:bodyPr>
          <a:lstStyle/>
          <a:p>
            <a:r>
              <a:rPr lang="en-IN" dirty="0"/>
              <a:t>RECOVERING DELETED RECORDS</a:t>
            </a:r>
            <a:endParaRPr lang="en-US" dirty="0"/>
          </a:p>
        </p:txBody>
      </p:sp>
      <p:sp>
        <p:nvSpPr>
          <p:cNvPr id="3" name="Content Placeholder 2">
            <a:extLst>
              <a:ext uri="{FF2B5EF4-FFF2-40B4-BE49-F238E27FC236}">
                <a16:creationId xmlns:a16="http://schemas.microsoft.com/office/drawing/2014/main" id="{CF6F8287-6A67-EE43-9410-F7E4005A735F}"/>
              </a:ext>
            </a:extLst>
          </p:cNvPr>
          <p:cNvSpPr>
            <a:spLocks noGrp="1"/>
          </p:cNvSpPr>
          <p:nvPr>
            <p:ph idx="1"/>
          </p:nvPr>
        </p:nvSpPr>
        <p:spPr>
          <a:xfrm>
            <a:off x="386080" y="1036320"/>
            <a:ext cx="10967720" cy="5140643"/>
          </a:xfrm>
        </p:spPr>
        <p:txBody>
          <a:bodyPr>
            <a:normAutofit lnSpcReduction="10000"/>
          </a:bodyPr>
          <a:lstStyle/>
          <a:p>
            <a:r>
              <a:rPr lang="en-IN" dirty="0"/>
              <a:t>In this phase, records of the user table are recovered. It is further divided into three phases.</a:t>
            </a:r>
          </a:p>
          <a:p>
            <a:r>
              <a:rPr lang="en-IN" dirty="0"/>
              <a:t>1) </a:t>
            </a:r>
            <a:r>
              <a:rPr lang="en-IN" dirty="0">
                <a:solidFill>
                  <a:srgbClr val="FF0000"/>
                </a:solidFill>
              </a:rPr>
              <a:t>ACCESSING DATA PAGE </a:t>
            </a:r>
            <a:r>
              <a:rPr lang="en-IN" dirty="0"/>
              <a:t>The page (Type 1) to which the data is allocated is identified through the location information of the user table acquired in LOCATION INFORMATION IN SYSROWSETS AND SYSALLOCUNITS</a:t>
            </a:r>
          </a:p>
          <a:p>
            <a:r>
              <a:rPr lang="en-IN" dirty="0"/>
              <a:t> 2) </a:t>
            </a:r>
            <a:r>
              <a:rPr lang="en-IN" dirty="0">
                <a:solidFill>
                  <a:srgbClr val="FF0000"/>
                </a:solidFill>
              </a:rPr>
              <a:t>IDENTIFYING UNALLOCATED AREA </a:t>
            </a:r>
            <a:r>
              <a:rPr lang="en-IN" dirty="0"/>
              <a:t>Fig. 6 shows three cases where the unallocated area can exist in a data page. In the </a:t>
            </a:r>
            <a:r>
              <a:rPr lang="en-IN" dirty="0">
                <a:solidFill>
                  <a:srgbClr val="FF0000"/>
                </a:solidFill>
              </a:rPr>
              <a:t>first case</a:t>
            </a:r>
            <a:r>
              <a:rPr lang="en-IN" dirty="0"/>
              <a:t>, the unallocated area exists when more than one record below the page header was deleted. The </a:t>
            </a:r>
            <a:r>
              <a:rPr lang="en-IN" dirty="0">
                <a:solidFill>
                  <a:srgbClr val="FF0000"/>
                </a:solidFill>
              </a:rPr>
              <a:t>second</a:t>
            </a:r>
            <a:r>
              <a:rPr lang="en-IN" dirty="0"/>
              <a:t> is that the unallocated area exists between the records. The </a:t>
            </a:r>
            <a:r>
              <a:rPr lang="en-IN" dirty="0">
                <a:solidFill>
                  <a:srgbClr val="FF0000"/>
                </a:solidFill>
              </a:rPr>
              <a:t>third</a:t>
            </a:r>
            <a:r>
              <a:rPr lang="en-IN" dirty="0"/>
              <a:t> is that the unallocated area exists between the last record and the row offset array. The following is a procedure for determining the unallocated area according to these cases.</a:t>
            </a:r>
            <a:endParaRPr lang="en-US" dirty="0"/>
          </a:p>
        </p:txBody>
      </p:sp>
    </p:spTree>
    <p:extLst>
      <p:ext uri="{BB962C8B-B14F-4D97-AF65-F5344CB8AC3E}">
        <p14:creationId xmlns:p14="http://schemas.microsoft.com/office/powerpoint/2010/main" val="30552889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098DE1-6516-284E-9FF0-731C38D288AD}"/>
              </a:ext>
            </a:extLst>
          </p:cNvPr>
          <p:cNvSpPr>
            <a:spLocks noGrp="1"/>
          </p:cNvSpPr>
          <p:nvPr>
            <p:ph idx="1"/>
          </p:nvPr>
        </p:nvSpPr>
        <p:spPr>
          <a:xfrm>
            <a:off x="416560" y="614680"/>
            <a:ext cx="11064240" cy="5628640"/>
          </a:xfrm>
        </p:spPr>
        <p:txBody>
          <a:bodyPr>
            <a:normAutofit/>
          </a:bodyPr>
          <a:lstStyle/>
          <a:p>
            <a:r>
              <a:rPr lang="en-IN" dirty="0"/>
              <a:t>1) After storing the row offset array values in array (Slot) and arranging it in ascending order, the record length is calculated using column information from Section COLUMN INFORMATION IN SYSCOLPARS</a:t>
            </a:r>
          </a:p>
          <a:p>
            <a:r>
              <a:rPr lang="en-IN" dirty="0"/>
              <a:t>2) If the value of the (Slot[</a:t>
            </a:r>
            <a:r>
              <a:rPr lang="en-IN" dirty="0" err="1"/>
              <a:t>i</a:t>
            </a:r>
            <a:r>
              <a:rPr lang="en-IN" dirty="0"/>
              <a:t>] + record length + 1) is </a:t>
            </a:r>
            <a:r>
              <a:rPr lang="en-IN" dirty="0">
                <a:solidFill>
                  <a:srgbClr val="FF0000"/>
                </a:solidFill>
              </a:rPr>
              <a:t>equal</a:t>
            </a:r>
            <a:r>
              <a:rPr lang="en-IN" dirty="0"/>
              <a:t> to the value of Slot[</a:t>
            </a:r>
            <a:r>
              <a:rPr lang="en-IN" dirty="0" err="1"/>
              <a:t>i</a:t>
            </a:r>
            <a:r>
              <a:rPr lang="en-IN" dirty="0"/>
              <a:t> + 1], it is judged that there is </a:t>
            </a:r>
            <a:r>
              <a:rPr lang="en-IN" dirty="0">
                <a:solidFill>
                  <a:srgbClr val="FF0000"/>
                </a:solidFill>
              </a:rPr>
              <a:t>no unallocated </a:t>
            </a:r>
            <a:r>
              <a:rPr lang="en-IN" dirty="0"/>
              <a:t>area between the records </a:t>
            </a:r>
          </a:p>
          <a:p>
            <a:r>
              <a:rPr lang="en-IN" dirty="0"/>
              <a:t>3) If the value of Slot[</a:t>
            </a:r>
            <a:r>
              <a:rPr lang="en-IN" dirty="0" err="1"/>
              <a:t>i</a:t>
            </a:r>
            <a:r>
              <a:rPr lang="en-IN" dirty="0"/>
              <a:t> + 1] is larger than (Slot[</a:t>
            </a:r>
            <a:r>
              <a:rPr lang="en-IN" dirty="0" err="1"/>
              <a:t>i</a:t>
            </a:r>
            <a:r>
              <a:rPr lang="en-IN" dirty="0"/>
              <a:t>] + record length + 1), it is determined that there is the </a:t>
            </a:r>
            <a:r>
              <a:rPr lang="en-IN" dirty="0">
                <a:solidFill>
                  <a:srgbClr val="FF0000"/>
                </a:solidFill>
              </a:rPr>
              <a:t>unallocated</a:t>
            </a:r>
            <a:r>
              <a:rPr lang="en-IN" dirty="0"/>
              <a:t> area between the </a:t>
            </a:r>
            <a:r>
              <a:rPr lang="en-IN" dirty="0" err="1">
                <a:solidFill>
                  <a:srgbClr val="FF0000"/>
                </a:solidFill>
              </a:rPr>
              <a:t>i-th</a:t>
            </a:r>
            <a:r>
              <a:rPr lang="en-IN" dirty="0"/>
              <a:t> record and the </a:t>
            </a:r>
            <a:r>
              <a:rPr lang="en-IN" dirty="0">
                <a:solidFill>
                  <a:srgbClr val="FF0000"/>
                </a:solidFill>
              </a:rPr>
              <a:t>(</a:t>
            </a:r>
            <a:r>
              <a:rPr lang="en-IN" dirty="0" err="1">
                <a:solidFill>
                  <a:srgbClr val="FF0000"/>
                </a:solidFill>
              </a:rPr>
              <a:t>i</a:t>
            </a:r>
            <a:r>
              <a:rPr lang="en-IN" dirty="0">
                <a:solidFill>
                  <a:srgbClr val="FF0000"/>
                </a:solidFill>
              </a:rPr>
              <a:t> + 1)-</a:t>
            </a:r>
            <a:r>
              <a:rPr lang="en-IN" dirty="0" err="1"/>
              <a:t>th</a:t>
            </a:r>
            <a:r>
              <a:rPr lang="en-IN" dirty="0"/>
              <a:t> record</a:t>
            </a:r>
            <a:endParaRPr lang="en-US" dirty="0"/>
          </a:p>
        </p:txBody>
      </p:sp>
    </p:spTree>
    <p:extLst>
      <p:ext uri="{BB962C8B-B14F-4D97-AF65-F5344CB8AC3E}">
        <p14:creationId xmlns:p14="http://schemas.microsoft.com/office/powerpoint/2010/main" val="5341380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8FA0F8-540B-8840-8740-FD3BC9B592C5}"/>
              </a:ext>
            </a:extLst>
          </p:cNvPr>
          <p:cNvPicPr>
            <a:picLocks noChangeAspect="1"/>
          </p:cNvPicPr>
          <p:nvPr/>
        </p:nvPicPr>
        <p:blipFill>
          <a:blip r:embed="rId2"/>
          <a:stretch>
            <a:fillRect/>
          </a:stretch>
        </p:blipFill>
        <p:spPr>
          <a:xfrm>
            <a:off x="5265420" y="5454401"/>
            <a:ext cx="6618004" cy="1403599"/>
          </a:xfrm>
          <a:prstGeom prst="rect">
            <a:avLst/>
          </a:prstGeom>
        </p:spPr>
      </p:pic>
      <p:sp>
        <p:nvSpPr>
          <p:cNvPr id="2" name="Title 1">
            <a:extLst>
              <a:ext uri="{FF2B5EF4-FFF2-40B4-BE49-F238E27FC236}">
                <a16:creationId xmlns:a16="http://schemas.microsoft.com/office/drawing/2014/main" id="{7F57F77E-5570-B94E-91D7-88CAB1A4F7F1}"/>
              </a:ext>
            </a:extLst>
          </p:cNvPr>
          <p:cNvSpPr>
            <a:spLocks noGrp="1"/>
          </p:cNvSpPr>
          <p:nvPr>
            <p:ph type="title"/>
          </p:nvPr>
        </p:nvSpPr>
        <p:spPr>
          <a:xfrm>
            <a:off x="386080" y="187643"/>
            <a:ext cx="6250940" cy="528955"/>
          </a:xfrm>
        </p:spPr>
        <p:txBody>
          <a:bodyPr>
            <a:normAutofit/>
          </a:bodyPr>
          <a:lstStyle/>
          <a:p>
            <a:r>
              <a:rPr lang="en-IN" sz="2800" dirty="0"/>
              <a:t>RECONSTRUCTING DELETED RECORDS</a:t>
            </a:r>
            <a:endParaRPr lang="en-US" sz="2800" dirty="0"/>
          </a:p>
        </p:txBody>
      </p:sp>
      <p:sp>
        <p:nvSpPr>
          <p:cNvPr id="3" name="Content Placeholder 2">
            <a:extLst>
              <a:ext uri="{FF2B5EF4-FFF2-40B4-BE49-F238E27FC236}">
                <a16:creationId xmlns:a16="http://schemas.microsoft.com/office/drawing/2014/main" id="{3BBAC5BB-5004-CA46-A499-5CA013C4C2BB}"/>
              </a:ext>
            </a:extLst>
          </p:cNvPr>
          <p:cNvSpPr>
            <a:spLocks noGrp="1"/>
          </p:cNvSpPr>
          <p:nvPr>
            <p:ph idx="1"/>
          </p:nvPr>
        </p:nvSpPr>
        <p:spPr>
          <a:xfrm>
            <a:off x="386080" y="904240"/>
            <a:ext cx="11582400" cy="5669280"/>
          </a:xfrm>
        </p:spPr>
        <p:txBody>
          <a:bodyPr>
            <a:normAutofit/>
          </a:bodyPr>
          <a:lstStyle/>
          <a:p>
            <a:r>
              <a:rPr lang="en-IN" sz="2000" dirty="0"/>
              <a:t>Based on the record structure shown in Fig. 3, the data is </a:t>
            </a:r>
            <a:r>
              <a:rPr lang="en-IN" sz="2000" dirty="0" err="1"/>
              <a:t>analyzed</a:t>
            </a:r>
            <a:r>
              <a:rPr lang="en-IN" sz="2000" dirty="0"/>
              <a:t> by separating the fixed-length column and the variable-length column, and then an INSERT query is generated.</a:t>
            </a:r>
          </a:p>
          <a:p>
            <a:r>
              <a:rPr lang="en-IN" sz="2000" dirty="0"/>
              <a:t> The algorithm to reconstruct deleted records is shown in Algorithm 1. </a:t>
            </a:r>
          </a:p>
          <a:p>
            <a:r>
              <a:rPr lang="en-IN" sz="2000" dirty="0"/>
              <a:t>First, it calculates the </a:t>
            </a:r>
            <a:r>
              <a:rPr lang="en-IN" sz="2000" dirty="0">
                <a:solidFill>
                  <a:srgbClr val="FF0000"/>
                </a:solidFill>
              </a:rPr>
              <a:t>size of the unallocated data </a:t>
            </a:r>
            <a:r>
              <a:rPr lang="en-IN" sz="2000" dirty="0"/>
              <a:t>area (</a:t>
            </a:r>
            <a:r>
              <a:rPr lang="en-IN" sz="2000" dirty="0" err="1">
                <a:solidFill>
                  <a:srgbClr val="FF0000"/>
                </a:solidFill>
              </a:rPr>
              <a:t>LUnalloc</a:t>
            </a:r>
            <a:r>
              <a:rPr lang="en-IN" sz="2000" dirty="0"/>
              <a:t>).  Next, the </a:t>
            </a:r>
            <a:r>
              <a:rPr lang="en-IN" sz="2000" dirty="0">
                <a:solidFill>
                  <a:srgbClr val="FF0000"/>
                </a:solidFill>
              </a:rPr>
              <a:t>length</a:t>
            </a:r>
            <a:r>
              <a:rPr lang="en-IN" sz="2000" dirty="0"/>
              <a:t> of the record to be </a:t>
            </a:r>
            <a:r>
              <a:rPr lang="en-IN" sz="2000" dirty="0">
                <a:solidFill>
                  <a:srgbClr val="FF0000"/>
                </a:solidFill>
              </a:rPr>
              <a:t>recovered</a:t>
            </a:r>
            <a:r>
              <a:rPr lang="en-IN" sz="2000" dirty="0"/>
              <a:t> in the unallocated area </a:t>
            </a:r>
            <a:r>
              <a:rPr lang="en-IN" sz="2000" dirty="0">
                <a:solidFill>
                  <a:srgbClr val="FF0000"/>
                </a:solidFill>
              </a:rPr>
              <a:t>(</a:t>
            </a:r>
            <a:r>
              <a:rPr lang="en-IN" sz="2000" dirty="0" err="1">
                <a:solidFill>
                  <a:srgbClr val="FF0000"/>
                </a:solidFill>
              </a:rPr>
              <a:t>LRecord</a:t>
            </a:r>
            <a:r>
              <a:rPr lang="en-IN" sz="2000" dirty="0">
                <a:solidFill>
                  <a:srgbClr val="FF0000"/>
                </a:solidFill>
              </a:rPr>
              <a:t> </a:t>
            </a:r>
            <a:r>
              <a:rPr lang="en-IN" sz="2000" dirty="0"/>
              <a:t>) is calculated. </a:t>
            </a:r>
          </a:p>
          <a:p>
            <a:r>
              <a:rPr lang="en-IN" sz="2000" dirty="0"/>
              <a:t>Then, to get the data of each column, the starting position of the divided fixed-length (</a:t>
            </a:r>
            <a:r>
              <a:rPr lang="en-IN" sz="2000" dirty="0" err="1">
                <a:solidFill>
                  <a:srgbClr val="FF0000"/>
                </a:solidFill>
              </a:rPr>
              <a:t>OStstic</a:t>
            </a:r>
            <a:r>
              <a:rPr lang="en-IN" sz="2000" dirty="0"/>
              <a:t>) and variable-length column (</a:t>
            </a:r>
            <a:r>
              <a:rPr lang="en-IN" sz="2000" dirty="0" err="1">
                <a:solidFill>
                  <a:srgbClr val="FF0000"/>
                </a:solidFill>
              </a:rPr>
              <a:t>OVariable</a:t>
            </a:r>
            <a:r>
              <a:rPr lang="en-IN" sz="2000" dirty="0"/>
              <a:t>) data area is calculated with reference to the Fig. 3. </a:t>
            </a:r>
          </a:p>
          <a:p>
            <a:r>
              <a:rPr lang="en-IN" sz="2000" dirty="0"/>
              <a:t>When accessing column data, data is acquired according to the column order and data size of each column through schema information (</a:t>
            </a:r>
            <a:r>
              <a:rPr lang="en-IN" sz="2000" dirty="0" err="1"/>
              <a:t>SSchema</a:t>
            </a:r>
            <a:r>
              <a:rPr lang="en-IN" sz="2000" dirty="0"/>
              <a:t>) obtained from Section COLUMN INFORMATION IN SYSCOLPARS and CLUSTERED INDEX COLUMN INFORMATION IN SYSISCOLS. Finally, the acquired data (</a:t>
            </a:r>
            <a:r>
              <a:rPr lang="en-IN" sz="2000" dirty="0">
                <a:solidFill>
                  <a:srgbClr val="FF0000"/>
                </a:solidFill>
              </a:rPr>
              <a:t>D</a:t>
            </a:r>
            <a:r>
              <a:rPr lang="en-IN" sz="2000" dirty="0"/>
              <a:t>) is decoded according to the data type and used to make an </a:t>
            </a:r>
            <a:r>
              <a:rPr lang="en-IN" sz="2000" dirty="0">
                <a:solidFill>
                  <a:srgbClr val="FF0000"/>
                </a:solidFill>
              </a:rPr>
              <a:t>INSERT</a:t>
            </a:r>
            <a:r>
              <a:rPr lang="en-IN" sz="2000" dirty="0"/>
              <a:t> query (</a:t>
            </a:r>
            <a:r>
              <a:rPr lang="en-IN" sz="2000" dirty="0">
                <a:solidFill>
                  <a:srgbClr val="FF0000"/>
                </a:solidFill>
              </a:rPr>
              <a:t>q</a:t>
            </a:r>
            <a:r>
              <a:rPr lang="en-IN" sz="2000" dirty="0"/>
              <a:t>). </a:t>
            </a:r>
          </a:p>
          <a:p>
            <a:r>
              <a:rPr lang="en-IN" sz="2000" dirty="0"/>
              <a:t>Since there may be </a:t>
            </a:r>
            <a:r>
              <a:rPr lang="en-IN" sz="2000" dirty="0">
                <a:solidFill>
                  <a:srgbClr val="FF0000"/>
                </a:solidFill>
              </a:rPr>
              <a:t>more than</a:t>
            </a:r>
            <a:r>
              <a:rPr lang="en-IN" sz="2000" dirty="0"/>
              <a:t> one record in the unallocated area, the length of the recovered record (</a:t>
            </a:r>
            <a:r>
              <a:rPr lang="en-IN" sz="2000" dirty="0" err="1"/>
              <a:t>LRecord</a:t>
            </a:r>
            <a:r>
              <a:rPr lang="en-IN" sz="2000" dirty="0"/>
              <a:t> ) is stored in </a:t>
            </a:r>
            <a:r>
              <a:rPr lang="en-IN" sz="2000" dirty="0" err="1">
                <a:solidFill>
                  <a:srgbClr val="FF0000"/>
                </a:solidFill>
              </a:rPr>
              <a:t>LTotal</a:t>
            </a:r>
            <a:r>
              <a:rPr lang="en-IN" sz="2000" dirty="0"/>
              <a:t> and compared to the size of the unallocated area (</a:t>
            </a:r>
            <a:r>
              <a:rPr lang="en-IN" sz="2000" dirty="0" err="1"/>
              <a:t>LUnalloc</a:t>
            </a:r>
            <a:r>
              <a:rPr lang="en-IN" sz="2000" dirty="0"/>
              <a:t>). If the value </a:t>
            </a:r>
            <a:r>
              <a:rPr lang="en-IN" sz="2000" dirty="0" err="1"/>
              <a:t>LTotal</a:t>
            </a:r>
            <a:r>
              <a:rPr lang="en-IN" sz="2000" dirty="0"/>
              <a:t> is greater than or equal to the value </a:t>
            </a:r>
            <a:r>
              <a:rPr lang="en-IN" sz="2000" dirty="0" err="1">
                <a:solidFill>
                  <a:srgbClr val="FF0000"/>
                </a:solidFill>
              </a:rPr>
              <a:t>LUnalloc</a:t>
            </a:r>
            <a:r>
              <a:rPr lang="en-IN" sz="2000" dirty="0"/>
              <a:t>, recovery of the record in the input unallocated area is finished.</a:t>
            </a:r>
            <a:endParaRPr lang="en-US" sz="2000" dirty="0"/>
          </a:p>
        </p:txBody>
      </p:sp>
    </p:spTree>
    <p:extLst>
      <p:ext uri="{BB962C8B-B14F-4D97-AF65-F5344CB8AC3E}">
        <p14:creationId xmlns:p14="http://schemas.microsoft.com/office/powerpoint/2010/main" val="20681503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ADD51-52FA-9E4D-BE3B-91A5224F274A}"/>
              </a:ext>
            </a:extLst>
          </p:cNvPr>
          <p:cNvSpPr>
            <a:spLocks noGrp="1"/>
          </p:cNvSpPr>
          <p:nvPr>
            <p:ph type="title"/>
          </p:nvPr>
        </p:nvSpPr>
        <p:spPr>
          <a:xfrm>
            <a:off x="370840" y="202882"/>
            <a:ext cx="2910840" cy="478155"/>
          </a:xfrm>
        </p:spPr>
        <p:txBody>
          <a:bodyPr>
            <a:normAutofit fontScale="90000"/>
          </a:bodyPr>
          <a:lstStyle/>
          <a:p>
            <a:r>
              <a:rPr lang="en-IN" dirty="0"/>
              <a:t>EXPERIMENT</a:t>
            </a:r>
            <a:endParaRPr lang="en-US" dirty="0"/>
          </a:p>
        </p:txBody>
      </p:sp>
      <p:sp>
        <p:nvSpPr>
          <p:cNvPr id="3" name="Content Placeholder 2">
            <a:extLst>
              <a:ext uri="{FF2B5EF4-FFF2-40B4-BE49-F238E27FC236}">
                <a16:creationId xmlns:a16="http://schemas.microsoft.com/office/drawing/2014/main" id="{E56945A1-2106-B246-8D6E-C800576C76DA}"/>
              </a:ext>
            </a:extLst>
          </p:cNvPr>
          <p:cNvSpPr>
            <a:spLocks noGrp="1"/>
          </p:cNvSpPr>
          <p:nvPr>
            <p:ph idx="1"/>
          </p:nvPr>
        </p:nvSpPr>
        <p:spPr>
          <a:xfrm>
            <a:off x="370840" y="914400"/>
            <a:ext cx="10982960" cy="5262563"/>
          </a:xfrm>
        </p:spPr>
        <p:txBody>
          <a:bodyPr>
            <a:normAutofit fontScale="85000" lnSpcReduction="10000"/>
          </a:bodyPr>
          <a:lstStyle/>
          <a:p>
            <a:r>
              <a:rPr lang="en-IN" dirty="0"/>
              <a:t>While there is no article introducing the internal structure of the MSSQL storage, we assess the performance of the proposed method through comparative analysis with commercial tools, used in the practical forensic field, such as </a:t>
            </a:r>
            <a:r>
              <a:rPr lang="en-IN" dirty="0" err="1"/>
              <a:t>ApexSQL</a:t>
            </a:r>
            <a:r>
              <a:rPr lang="en-IN" dirty="0"/>
              <a:t> Recover ,Stellar Repair for MSSQL ,and </a:t>
            </a:r>
            <a:r>
              <a:rPr lang="en-IN" dirty="0" err="1"/>
              <a:t>SysTools</a:t>
            </a:r>
            <a:r>
              <a:rPr lang="en-IN" dirty="0"/>
              <a:t> SQL Recovery </a:t>
            </a:r>
          </a:p>
          <a:p>
            <a:r>
              <a:rPr lang="en-IN" dirty="0"/>
              <a:t>To identify the algorithms used in these commercial tools, reverse engineering of software protection should be conducted. it does not comply with the ethical research standards. They created data sets with various data types, security settings, and scenarios and then indirectly verify the tools whether they can deal with each element. As there is no sample data set for evaluating the algorithm for MSSQL recovery, we created four data sets based on SQL Server 2017 that is the most widely used version. </a:t>
            </a:r>
          </a:p>
          <a:p>
            <a:r>
              <a:rPr lang="en-IN" dirty="0"/>
              <a:t>The data set A and A0 , which consist of only In Row Data records, and the data set B and B0 , which consist of both In Row Data and the large data records. As mentioned in TORNBITS, there are two ways to verify the page’s integrity in MSSQL</a:t>
            </a:r>
          </a:p>
          <a:p>
            <a:r>
              <a:rPr lang="en-IN" dirty="0"/>
              <a:t>the data set A and B use the Checksum and the data set A0 and B0 use the </a:t>
            </a:r>
            <a:r>
              <a:rPr lang="en-IN" dirty="0" err="1"/>
              <a:t>TornPageDetection</a:t>
            </a:r>
            <a:r>
              <a:rPr lang="en-IN" dirty="0"/>
              <a:t>.</a:t>
            </a:r>
            <a:endParaRPr lang="en-US" dirty="0"/>
          </a:p>
        </p:txBody>
      </p:sp>
    </p:spTree>
    <p:extLst>
      <p:ext uri="{BB962C8B-B14F-4D97-AF65-F5344CB8AC3E}">
        <p14:creationId xmlns:p14="http://schemas.microsoft.com/office/powerpoint/2010/main" val="195234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812E54-CE39-C446-9721-AFE76B5CC23A}"/>
              </a:ext>
            </a:extLst>
          </p:cNvPr>
          <p:cNvSpPr>
            <a:spLocks noGrp="1"/>
          </p:cNvSpPr>
          <p:nvPr>
            <p:ph idx="1"/>
          </p:nvPr>
        </p:nvSpPr>
        <p:spPr>
          <a:xfrm>
            <a:off x="548640" y="497840"/>
            <a:ext cx="10805160" cy="5679123"/>
          </a:xfrm>
        </p:spPr>
        <p:txBody>
          <a:bodyPr>
            <a:normAutofit fontScale="85000" lnSpcReduction="20000"/>
          </a:bodyPr>
          <a:lstStyle/>
          <a:p>
            <a:r>
              <a:rPr lang="en-IN" dirty="0"/>
              <a:t>Based on the data sets, we evaluate recovery rates according to the following six cases. </a:t>
            </a:r>
          </a:p>
          <a:p>
            <a:r>
              <a:rPr lang="en-IN" dirty="0"/>
              <a:t> Case 1: Delete 1,000 records.</a:t>
            </a:r>
          </a:p>
          <a:p>
            <a:r>
              <a:rPr lang="en-IN" dirty="0"/>
              <a:t> Case 2: Delete 3,000 records. </a:t>
            </a:r>
          </a:p>
          <a:p>
            <a:r>
              <a:rPr lang="en-IN" dirty="0"/>
              <a:t> Case 3: Delete 5,000 records. </a:t>
            </a:r>
          </a:p>
          <a:p>
            <a:r>
              <a:rPr lang="en-IN" dirty="0"/>
              <a:t> Case 4: Insert 1,000 records after deleting 5,000 records. </a:t>
            </a:r>
          </a:p>
          <a:p>
            <a:r>
              <a:rPr lang="en-IN" dirty="0"/>
              <a:t> Case 5: Insert 3,000 records after deleting 5,000 records. </a:t>
            </a:r>
          </a:p>
          <a:p>
            <a:r>
              <a:rPr lang="en-IN" dirty="0"/>
              <a:t> Case 6: Insert 5,000 records after deleting 5,000 records. </a:t>
            </a:r>
          </a:p>
          <a:p>
            <a:r>
              <a:rPr lang="en-IN" dirty="0"/>
              <a:t>In case 1∼3 records were randomly deleted, and these cases are designed to check the difference in recovery rate as the number of deleted records increases. </a:t>
            </a:r>
          </a:p>
          <a:p>
            <a:r>
              <a:rPr lang="en-IN" dirty="0"/>
              <a:t>In case 4∼6, 1,000, 3,000, and 5,000 records were inserted into the data set created in case 3, and these cases were designed to check the difference in recovery rate according to the number of records inserted after deletion.</a:t>
            </a:r>
          </a:p>
          <a:p>
            <a:r>
              <a:rPr lang="en-IN" dirty="0"/>
              <a:t>In case 4∼6, we verify how well the tools handle issues related to the large data. </a:t>
            </a:r>
          </a:p>
          <a:p>
            <a:r>
              <a:rPr lang="en-IN" dirty="0"/>
              <a:t> Therefore, by measuring the recovery rates in case 4∼6, we verify how well the tools handle issues related to the large data</a:t>
            </a:r>
          </a:p>
          <a:p>
            <a:endParaRPr lang="en-US" dirty="0"/>
          </a:p>
        </p:txBody>
      </p:sp>
    </p:spTree>
    <p:extLst>
      <p:ext uri="{BB962C8B-B14F-4D97-AF65-F5344CB8AC3E}">
        <p14:creationId xmlns:p14="http://schemas.microsoft.com/office/powerpoint/2010/main" val="1989504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9606BF-8375-0949-B028-5EADD0702EB4}"/>
              </a:ext>
            </a:extLst>
          </p:cNvPr>
          <p:cNvSpPr>
            <a:spLocks noGrp="1"/>
          </p:cNvSpPr>
          <p:nvPr>
            <p:ph idx="1"/>
          </p:nvPr>
        </p:nvSpPr>
        <p:spPr>
          <a:xfrm>
            <a:off x="1026160" y="2895599"/>
            <a:ext cx="10327640" cy="3281363"/>
          </a:xfrm>
        </p:spPr>
        <p:txBody>
          <a:bodyPr/>
          <a:lstStyle/>
          <a:p>
            <a:r>
              <a:rPr lang="en-IN" dirty="0"/>
              <a:t>in case 1∼3 which are no insert operation after deletion, the recovery rate is 100% except for Stellar Repair for MSSQL</a:t>
            </a:r>
          </a:p>
          <a:p>
            <a:r>
              <a:rPr lang="en-IN" dirty="0"/>
              <a:t>In case 4∼6, deleted records are recovered partially. It shows that the recovery rate decreases as the number of records inserted after deletion increases </a:t>
            </a:r>
          </a:p>
          <a:p>
            <a:r>
              <a:rPr lang="en-IN" dirty="0"/>
              <a:t>This tendency is natural because it is more likely that the deleted data is overwritten as new data is inserted</a:t>
            </a:r>
            <a:endParaRPr lang="en-US" dirty="0"/>
          </a:p>
        </p:txBody>
      </p:sp>
      <p:pic>
        <p:nvPicPr>
          <p:cNvPr id="5" name="Picture 4">
            <a:extLst>
              <a:ext uri="{FF2B5EF4-FFF2-40B4-BE49-F238E27FC236}">
                <a16:creationId xmlns:a16="http://schemas.microsoft.com/office/drawing/2014/main" id="{5A00389A-5AC5-FD4F-9222-5FB1BDA798F6}"/>
              </a:ext>
            </a:extLst>
          </p:cNvPr>
          <p:cNvPicPr>
            <a:picLocks noChangeAspect="1"/>
          </p:cNvPicPr>
          <p:nvPr/>
        </p:nvPicPr>
        <p:blipFill>
          <a:blip r:embed="rId2"/>
          <a:stretch>
            <a:fillRect/>
          </a:stretch>
        </p:blipFill>
        <p:spPr>
          <a:xfrm>
            <a:off x="2843530" y="416560"/>
            <a:ext cx="6057900" cy="2095500"/>
          </a:xfrm>
          <a:prstGeom prst="rect">
            <a:avLst/>
          </a:prstGeom>
        </p:spPr>
      </p:pic>
    </p:spTree>
    <p:extLst>
      <p:ext uri="{BB962C8B-B14F-4D97-AF65-F5344CB8AC3E}">
        <p14:creationId xmlns:p14="http://schemas.microsoft.com/office/powerpoint/2010/main" val="5667296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7F85E-6E64-9448-8CD8-620A74EF892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F22EF3F-1F79-2E4F-8271-0D33C24FE3A8}"/>
              </a:ext>
            </a:extLst>
          </p:cNvPr>
          <p:cNvSpPr>
            <a:spLocks noGrp="1"/>
          </p:cNvSpPr>
          <p:nvPr>
            <p:ph idx="1"/>
          </p:nvPr>
        </p:nvSpPr>
        <p:spPr/>
        <p:txBody>
          <a:bodyPr/>
          <a:lstStyle/>
          <a:p>
            <a:r>
              <a:rPr lang="en-IN" dirty="0"/>
              <a:t>In this paper, they have researched MSSQL, which is the most used DBMS globally. </a:t>
            </a:r>
          </a:p>
          <a:p>
            <a:r>
              <a:rPr lang="en-IN" dirty="0"/>
              <a:t>They have described the internal structure of MSSQL including large data, </a:t>
            </a:r>
            <a:r>
              <a:rPr lang="en-IN" dirty="0" err="1"/>
              <a:t>tornbits</a:t>
            </a:r>
            <a:r>
              <a:rPr lang="en-IN" dirty="0"/>
              <a:t>. </a:t>
            </a:r>
          </a:p>
          <a:p>
            <a:r>
              <a:rPr lang="en-IN" dirty="0"/>
              <a:t>To recover deleted records regardless of the MSSQL version, several system tables have been </a:t>
            </a:r>
            <a:r>
              <a:rPr lang="en-IN" dirty="0" err="1"/>
              <a:t>analyzed</a:t>
            </a:r>
            <a:r>
              <a:rPr lang="en-IN" dirty="0"/>
              <a:t>. </a:t>
            </a:r>
          </a:p>
          <a:p>
            <a:r>
              <a:rPr lang="en-IN" dirty="0"/>
              <a:t>They have proposed a method to recover deleted records. </a:t>
            </a:r>
          </a:p>
          <a:p>
            <a:r>
              <a:rPr lang="en-IN" dirty="0"/>
              <a:t>Finally, the performance of our method has been verified by comparing the commercial recovery tools.</a:t>
            </a:r>
            <a:endParaRPr lang="en-US" dirty="0"/>
          </a:p>
        </p:txBody>
      </p:sp>
    </p:spTree>
    <p:extLst>
      <p:ext uri="{BB962C8B-B14F-4D97-AF65-F5344CB8AC3E}">
        <p14:creationId xmlns:p14="http://schemas.microsoft.com/office/powerpoint/2010/main" val="5865205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0EDE-B199-4E41-BC65-3730FB497C39}"/>
              </a:ext>
            </a:extLst>
          </p:cNvPr>
          <p:cNvSpPr>
            <a:spLocks noGrp="1"/>
          </p:cNvSpPr>
          <p:nvPr>
            <p:ph type="title"/>
          </p:nvPr>
        </p:nvSpPr>
        <p:spPr/>
        <p:txBody>
          <a:bodyPr/>
          <a:lstStyle/>
          <a:p>
            <a:r>
              <a:rPr lang="en-IN" dirty="0"/>
              <a:t>REFERENCES</a:t>
            </a:r>
            <a:endParaRPr lang="en-US" dirty="0"/>
          </a:p>
        </p:txBody>
      </p:sp>
      <p:sp>
        <p:nvSpPr>
          <p:cNvPr id="3" name="Content Placeholder 2">
            <a:extLst>
              <a:ext uri="{FF2B5EF4-FFF2-40B4-BE49-F238E27FC236}">
                <a16:creationId xmlns:a16="http://schemas.microsoft.com/office/drawing/2014/main" id="{8ED7475B-A124-3A4C-89A0-66462D286979}"/>
              </a:ext>
            </a:extLst>
          </p:cNvPr>
          <p:cNvSpPr>
            <a:spLocks noGrp="1"/>
          </p:cNvSpPr>
          <p:nvPr>
            <p:ph idx="1"/>
          </p:nvPr>
        </p:nvSpPr>
        <p:spPr>
          <a:xfrm>
            <a:off x="335280" y="1381760"/>
            <a:ext cx="11018520" cy="4795203"/>
          </a:xfrm>
        </p:spPr>
        <p:txBody>
          <a:bodyPr>
            <a:normAutofit fontScale="32500" lnSpcReduction="20000"/>
          </a:bodyPr>
          <a:lstStyle/>
          <a:p>
            <a:r>
              <a:rPr lang="en-IN" dirty="0"/>
              <a:t>[1] M. S. Olivier, ‘‘On metadata context in database forensics,’’ Digit. Invest., vol. 5, nos. 3–4, pp. 115–123, Mar. 2009. [2] M. Díaz, C. Martín, and B. Rubio, ‘‘State-of-the-art, challenges, and open issues in the integration of Internet of Things and cloud computing,’’ J. </a:t>
            </a:r>
            <a:r>
              <a:rPr lang="en-IN" dirty="0" err="1"/>
              <a:t>Netw</a:t>
            </a:r>
            <a:r>
              <a:rPr lang="en-IN" dirty="0"/>
              <a:t>. </a:t>
            </a:r>
            <a:r>
              <a:rPr lang="en-IN" dirty="0" err="1"/>
              <a:t>Comput</a:t>
            </a:r>
            <a:r>
              <a:rPr lang="en-IN" dirty="0"/>
              <a:t>. Appl., vol. 67, pp. 99–117, May 2016. [3] D. Litchfield, ‘‘Oracle forensics part 1: Dissecting the redo logs,’’ </a:t>
            </a:r>
            <a:r>
              <a:rPr lang="en-IN" dirty="0" err="1"/>
              <a:t>NGSSoftware</a:t>
            </a:r>
            <a:r>
              <a:rPr lang="en-IN" dirty="0"/>
              <a:t> Insight </a:t>
            </a:r>
            <a:r>
              <a:rPr lang="en-IN" dirty="0" err="1"/>
              <a:t>Secur</a:t>
            </a:r>
            <a:r>
              <a:rPr lang="en-IN" dirty="0"/>
              <a:t>. Res. (NISR), Next </a:t>
            </a:r>
            <a:r>
              <a:rPr lang="en-IN" dirty="0" err="1"/>
              <a:t>Gener</a:t>
            </a:r>
            <a:r>
              <a:rPr lang="en-IN" dirty="0"/>
              <a:t>. </a:t>
            </a:r>
            <a:r>
              <a:rPr lang="en-IN" dirty="0" err="1"/>
              <a:t>Secur</a:t>
            </a:r>
            <a:r>
              <a:rPr lang="en-IN" dirty="0"/>
              <a:t>. </a:t>
            </a:r>
            <a:r>
              <a:rPr lang="en-IN" dirty="0" err="1"/>
              <a:t>Softw</a:t>
            </a:r>
            <a:r>
              <a:rPr lang="en-IN" dirty="0"/>
              <a:t>. Ltd., Sutton, U.K., Tech. Rep., 2007. [4] S. Tripathi and B. B. </a:t>
            </a:r>
            <a:r>
              <a:rPr lang="en-IN" dirty="0" err="1"/>
              <a:t>Meshram</a:t>
            </a:r>
            <a:r>
              <a:rPr lang="en-IN" dirty="0"/>
              <a:t>, ‘‘Digital evidence for database tamper detection,’’ J. Inf. </a:t>
            </a:r>
            <a:r>
              <a:rPr lang="en-IN" dirty="0" err="1"/>
              <a:t>Secur</a:t>
            </a:r>
            <a:r>
              <a:rPr lang="en-IN" dirty="0"/>
              <a:t>., vol. 3, no. 2, pp. 113–121, 2012. [5] P. </a:t>
            </a:r>
            <a:r>
              <a:rPr lang="en-IN" dirty="0" err="1"/>
              <a:t>Frühwirt</a:t>
            </a:r>
            <a:r>
              <a:rPr lang="en-IN" dirty="0"/>
              <a:t>, P. </a:t>
            </a:r>
            <a:r>
              <a:rPr lang="en-IN" dirty="0" err="1"/>
              <a:t>Kieseberg</a:t>
            </a:r>
            <a:r>
              <a:rPr lang="en-IN" dirty="0"/>
              <a:t>, S. </a:t>
            </a:r>
            <a:r>
              <a:rPr lang="en-IN" dirty="0" err="1"/>
              <a:t>Schrittwieser</a:t>
            </a:r>
            <a:r>
              <a:rPr lang="en-IN" dirty="0"/>
              <a:t>, M. Huber, and E. </a:t>
            </a:r>
            <a:r>
              <a:rPr lang="en-IN" dirty="0" err="1"/>
              <a:t>Weippl</a:t>
            </a:r>
            <a:r>
              <a:rPr lang="en-IN" dirty="0"/>
              <a:t>, ‘‘</a:t>
            </a:r>
            <a:r>
              <a:rPr lang="en-IN" dirty="0" err="1"/>
              <a:t>InnoDB</a:t>
            </a:r>
            <a:r>
              <a:rPr lang="en-IN" dirty="0"/>
              <a:t> database forensics: Enhanced reconstruction of data manipulation queries from redo logs,’’ Inf. </a:t>
            </a:r>
            <a:r>
              <a:rPr lang="en-IN" dirty="0" err="1"/>
              <a:t>Secur</a:t>
            </a:r>
            <a:r>
              <a:rPr lang="en-IN" dirty="0"/>
              <a:t>. Tech. Rep., vol. 17, no. 4, pp. 227–238, May 2013. [6] J. </a:t>
            </a:r>
            <a:r>
              <a:rPr lang="en-IN" dirty="0" err="1"/>
              <a:t>Sablatura</a:t>
            </a:r>
            <a:r>
              <a:rPr lang="en-IN" dirty="0"/>
              <a:t> and B. Zhou, ‘‘Forensic database reconstruction,’’ in Proc. IEEE Int. Conf. Big Data (Big Data), Dec. 2017, pp. 3700–3704. [7] A. Al-</a:t>
            </a:r>
            <a:r>
              <a:rPr lang="en-IN" dirty="0" err="1"/>
              <a:t>Dhaqm</a:t>
            </a:r>
            <a:r>
              <a:rPr lang="en-IN" dirty="0"/>
              <a:t>, S. A. Razak, S. H. Othman, A. </a:t>
            </a:r>
            <a:r>
              <a:rPr lang="en-IN" dirty="0" err="1"/>
              <a:t>Nagdi</a:t>
            </a:r>
            <a:r>
              <a:rPr lang="en-IN" dirty="0"/>
              <a:t>, and A. Ali, ‘‘A generic database forensic investigation process model,’’ </a:t>
            </a:r>
            <a:r>
              <a:rPr lang="en-IN" dirty="0" err="1"/>
              <a:t>Jurnal</a:t>
            </a:r>
            <a:r>
              <a:rPr lang="en-IN" dirty="0"/>
              <a:t> </a:t>
            </a:r>
            <a:r>
              <a:rPr lang="en-IN" dirty="0" err="1"/>
              <a:t>Teknologi</a:t>
            </a:r>
            <a:r>
              <a:rPr lang="en-IN" dirty="0"/>
              <a:t>, vol. 78, nos. 6–11, pp. 45–57, Jun. 2016. [8] M. H. </a:t>
            </a:r>
            <a:r>
              <a:rPr lang="en-IN" dirty="0" err="1"/>
              <a:t>Bhagwani</a:t>
            </a:r>
            <a:r>
              <a:rPr lang="en-IN" dirty="0"/>
              <a:t>, R. V. </a:t>
            </a:r>
            <a:r>
              <a:rPr lang="en-IN" dirty="0" err="1"/>
              <a:t>Dharaskar</a:t>
            </a:r>
            <a:r>
              <a:rPr lang="en-IN" dirty="0"/>
              <a:t>, and V. </a:t>
            </a:r>
            <a:r>
              <a:rPr lang="en-IN" dirty="0" err="1"/>
              <a:t>Thakare</a:t>
            </a:r>
            <a:r>
              <a:rPr lang="en-IN" dirty="0"/>
              <a:t>, ‘‘Comparative analysis of database forensic algorithms,’’ in Proc. IJCA Nat. Conf. </a:t>
            </a:r>
            <a:r>
              <a:rPr lang="en-IN" dirty="0" err="1"/>
              <a:t>Knowl</a:t>
            </a:r>
            <a:r>
              <a:rPr lang="en-IN" dirty="0"/>
              <a:t>., </a:t>
            </a:r>
            <a:r>
              <a:rPr lang="en-IN" dirty="0" err="1"/>
              <a:t>Innov</a:t>
            </a:r>
            <a:r>
              <a:rPr lang="en-IN" dirty="0"/>
              <a:t>. Technol. Eng. (NCKITE), Jul. 2015, vol. NCKITE 2015, no. 3, pp. 33–36. [9] A. Al-</a:t>
            </a:r>
            <a:r>
              <a:rPr lang="en-IN" dirty="0" err="1"/>
              <a:t>Dhaqm</a:t>
            </a:r>
            <a:r>
              <a:rPr lang="en-IN" dirty="0"/>
              <a:t>, S. Abd Razak, D. A. Dampier, K.-K. R. Choo, K. Siddique, R. A. </a:t>
            </a:r>
            <a:r>
              <a:rPr lang="en-IN" dirty="0" err="1"/>
              <a:t>Ikuesan</a:t>
            </a:r>
            <a:r>
              <a:rPr lang="en-IN" dirty="0"/>
              <a:t>, A. </a:t>
            </a:r>
            <a:r>
              <a:rPr lang="en-IN" dirty="0" err="1"/>
              <a:t>Alqarni</a:t>
            </a:r>
            <a:r>
              <a:rPr lang="en-IN" dirty="0"/>
              <a:t>, and V. R. </a:t>
            </a:r>
            <a:r>
              <a:rPr lang="en-IN" dirty="0" err="1"/>
              <a:t>Kebande</a:t>
            </a:r>
            <a:r>
              <a:rPr lang="en-IN" dirty="0"/>
              <a:t>, ‘‘Categorization and organization of database forensic investigation processes,’’ IEEE Access, vol. 8, pp. 112846–112858, 2020. [10] J. Yoon and S. Lee, ‘‘A method and tool to recover data deleted from a MongoDB,’’ Digit. Invest., vol. 24, pp. 106–120, Mar. 2018. [11] A. </a:t>
            </a:r>
            <a:r>
              <a:rPr lang="en-IN" dirty="0" err="1"/>
              <a:t>Golhar</a:t>
            </a:r>
            <a:r>
              <a:rPr lang="en-IN" dirty="0"/>
              <a:t>, S. </a:t>
            </a:r>
            <a:r>
              <a:rPr lang="en-IN" dirty="0" err="1"/>
              <a:t>Janvir</a:t>
            </a:r>
            <a:r>
              <a:rPr lang="en-IN" dirty="0"/>
              <a:t>, R. </a:t>
            </a:r>
            <a:r>
              <a:rPr lang="en-IN" dirty="0" err="1"/>
              <a:t>Chopade</a:t>
            </a:r>
            <a:r>
              <a:rPr lang="en-IN" dirty="0"/>
              <a:t>, and V. </a:t>
            </a:r>
            <a:r>
              <a:rPr lang="en-IN" dirty="0" err="1"/>
              <a:t>Pachghare</a:t>
            </a:r>
            <a:r>
              <a:rPr lang="en-IN" dirty="0"/>
              <a:t>, ‘‘Tamper detection in Cassandra and Redis database—A comparative study,’’ in Proc. Int. Conf. </a:t>
            </a:r>
            <a:r>
              <a:rPr lang="en-IN" dirty="0" err="1"/>
              <a:t>Comput</a:t>
            </a:r>
            <a:r>
              <a:rPr lang="en-IN" dirty="0"/>
              <a:t>. Sci. Appl. Singapore: Springer, 2020, pp. 99–107. [12] J. Wagner, A. </a:t>
            </a:r>
            <a:r>
              <a:rPr lang="en-IN" dirty="0" err="1"/>
              <a:t>Rasin</a:t>
            </a:r>
            <a:r>
              <a:rPr lang="en-IN" dirty="0"/>
              <a:t>, K. Heart, T. Malik, J. </a:t>
            </a:r>
            <a:r>
              <a:rPr lang="en-IN" dirty="0" err="1"/>
              <a:t>Furst</a:t>
            </a:r>
            <a:r>
              <a:rPr lang="en-IN" dirty="0"/>
              <a:t>, and J. Grier, ‘‘Detecting database file tampering through page carving,’’ in Proc. 21st Int. Conf. Extending Database Technol., 2018, pp. 1–12. [13] R. </a:t>
            </a:r>
            <a:r>
              <a:rPr lang="en-IN" dirty="0" err="1"/>
              <a:t>Chopade</a:t>
            </a:r>
            <a:r>
              <a:rPr lang="en-IN" dirty="0"/>
              <a:t> and V. K. </a:t>
            </a:r>
            <a:r>
              <a:rPr lang="en-IN" dirty="0" err="1"/>
              <a:t>Pachghare</a:t>
            </a:r>
            <a:r>
              <a:rPr lang="en-IN" dirty="0"/>
              <a:t>, ‘‘Ten years of critical review on database forensics research,’’ Digit. Invest., vol. 29, pp. 180–197, Jun. 2019. [14] S. K. Jung, J. W. Jang, D. W. </a:t>
            </a:r>
            <a:r>
              <a:rPr lang="en-IN" dirty="0" err="1"/>
              <a:t>Jeong</a:t>
            </a:r>
            <a:r>
              <a:rPr lang="en-IN" dirty="0"/>
              <a:t>, and S. J. Lee, ‘‘A study on the improvement method of deleted record recovery in MySQL </a:t>
            </a:r>
            <a:r>
              <a:rPr lang="en-IN" dirty="0" err="1"/>
              <a:t>InnoDB</a:t>
            </a:r>
            <a:r>
              <a:rPr lang="en-IN" dirty="0"/>
              <a:t>,’’ KIPS Trans. </a:t>
            </a:r>
            <a:r>
              <a:rPr lang="en-IN" dirty="0" err="1"/>
              <a:t>Comput</a:t>
            </a:r>
            <a:r>
              <a:rPr lang="en-IN" dirty="0"/>
              <a:t>. </a:t>
            </a:r>
            <a:r>
              <a:rPr lang="en-IN" dirty="0" err="1"/>
              <a:t>Commun</a:t>
            </a:r>
            <a:r>
              <a:rPr lang="en-IN" dirty="0"/>
              <a:t>. Syst., vol. 6, no. 12, pp. 487–496, 2017. [15] S. Nemetz, S. Schmitt, and F. </a:t>
            </a:r>
            <a:r>
              <a:rPr lang="en-IN" dirty="0" err="1"/>
              <a:t>Freiling</a:t>
            </a:r>
            <a:r>
              <a:rPr lang="en-IN" dirty="0"/>
              <a:t>, ‘‘A standardized corpus for SQLite database forensics,’’ Digit. Invest., vol. 24, pp. S121–S130, Mar. 2018. [16] C. Meng and H. Baier, ‘‘Bring2Lite: A structural concept and tool for forensic data analysis and recovery of deleted SQLite records,’’ Digit. Invest., vol. 29, pp. S31–S41, Jul. 2019. [17] L. Zhang, S. Hao, and Q. Zhang, ‘‘Recovering SQLite data from fragmented flash pages,’’ Ann. </a:t>
            </a:r>
            <a:r>
              <a:rPr lang="en-IN" dirty="0" err="1"/>
              <a:t>Telecommun</a:t>
            </a:r>
            <a:r>
              <a:rPr lang="en-IN" dirty="0"/>
              <a:t>., vol. 74, nos. 7–8, pp. 451–460, Aug. 2019. [18] J. Kim, A. Park, and S. Lee, ‘‘Recovery method of deleted records and tables from ESE database,’’ Digit. Invest., vol. 18, pp. S118–S124, Aug. 2016. [19] R. Bria, A. </a:t>
            </a:r>
            <a:r>
              <a:rPr lang="en-IN" dirty="0" err="1"/>
              <a:t>Retnowardhani</a:t>
            </a:r>
            <a:r>
              <a:rPr lang="en-IN" dirty="0"/>
              <a:t>, and D. N. Utama, ‘‘Five stages of database forensic analysis: A systematic literature review,’’ in Proc. Int. Conf. Inf. Manage. Technol. (</a:t>
            </a:r>
            <a:r>
              <a:rPr lang="en-IN" dirty="0" err="1"/>
              <a:t>ICIMTech</a:t>
            </a:r>
            <a:r>
              <a:rPr lang="en-IN" dirty="0"/>
              <a:t>), Sep. 2018, pp. 246–250. [20] DB-Engines Ranking—Popularity Ranking of Database Management Systems. Accessed: Dec. 24, 2020. [Online]. Available: https://</a:t>
            </a:r>
            <a:r>
              <a:rPr lang="en-IN" dirty="0" err="1"/>
              <a:t>db</a:t>
            </a:r>
            <a:r>
              <a:rPr lang="en-IN" dirty="0"/>
              <a:t>-engines. com/</a:t>
            </a:r>
            <a:r>
              <a:rPr lang="en-IN" dirty="0" err="1"/>
              <a:t>en</a:t>
            </a:r>
            <a:r>
              <a:rPr lang="en-IN" dirty="0"/>
              <a:t>/ranking [21] H. K. </a:t>
            </a:r>
            <a:r>
              <a:rPr lang="en-IN" dirty="0" err="1"/>
              <a:t>Khanuja</a:t>
            </a:r>
            <a:r>
              <a:rPr lang="en-IN" dirty="0"/>
              <a:t> and D. </a:t>
            </a:r>
            <a:r>
              <a:rPr lang="en-IN" dirty="0" err="1"/>
              <a:t>Adane</a:t>
            </a:r>
            <a:r>
              <a:rPr lang="en-IN" dirty="0"/>
              <a:t>, ‘‘A framework for database forensic analysis,’’ </a:t>
            </a:r>
            <a:r>
              <a:rPr lang="en-IN" dirty="0" err="1"/>
              <a:t>Comput</a:t>
            </a:r>
            <a:r>
              <a:rPr lang="en-IN" dirty="0"/>
              <a:t>. Sci. Eng., Int. J., vol. 2, no. 3, pp. 27–41, 2012. [23] D. A. Flores and A. </a:t>
            </a:r>
            <a:r>
              <a:rPr lang="en-IN" dirty="0" err="1"/>
              <a:t>Jhumka</a:t>
            </a:r>
            <a:r>
              <a:rPr lang="en-IN" dirty="0"/>
              <a:t>, ‘‘Implementing chain of custody requirements in database audit records for forensic purposes,’’ in Proc. IEEE </a:t>
            </a:r>
            <a:r>
              <a:rPr lang="en-IN" dirty="0" err="1"/>
              <a:t>Trustcom</a:t>
            </a:r>
            <a:r>
              <a:rPr lang="en-IN" dirty="0"/>
              <a:t>/</a:t>
            </a:r>
            <a:r>
              <a:rPr lang="en-IN" dirty="0" err="1"/>
              <a:t>BigDataSE</a:t>
            </a:r>
            <a:r>
              <a:rPr lang="en-IN" dirty="0"/>
              <a:t>/ICESS, Aug. 2017, pp. 675–682. [24] A. Al-</a:t>
            </a:r>
            <a:r>
              <a:rPr lang="en-IN" dirty="0" err="1"/>
              <a:t>Dhaqm</a:t>
            </a:r>
            <a:r>
              <a:rPr lang="en-IN" dirty="0"/>
              <a:t>, S. Razak, S. H. Othman, K.-K. R. Choo, W. B. Glisson, A. Ali, and M. Abrar, ‘‘CDBFIP: Common database forensic investigation processes for Internet of Things,’’ IEEE Access, vol. 5, pp. 24401–24416, 2017. [25] J. Wagner, A. </a:t>
            </a:r>
            <a:r>
              <a:rPr lang="en-IN" dirty="0" err="1"/>
              <a:t>Rasin</a:t>
            </a:r>
            <a:r>
              <a:rPr lang="en-IN" dirty="0"/>
              <a:t>, B. </a:t>
            </a:r>
            <a:r>
              <a:rPr lang="en-IN" dirty="0" err="1"/>
              <a:t>Glavic</a:t>
            </a:r>
            <a:r>
              <a:rPr lang="en-IN" dirty="0"/>
              <a:t>, K. Heart, J. </a:t>
            </a:r>
            <a:r>
              <a:rPr lang="en-IN" dirty="0" err="1"/>
              <a:t>Furst</a:t>
            </a:r>
            <a:r>
              <a:rPr lang="en-IN" dirty="0"/>
              <a:t>, L. </a:t>
            </a:r>
            <a:r>
              <a:rPr lang="en-IN" dirty="0" err="1"/>
              <a:t>Bressan</a:t>
            </a:r>
            <a:r>
              <a:rPr lang="en-IN" dirty="0"/>
              <a:t>, and J. Grier, ‘‘Carving database storage to detect and trace security breaches,’’ Digit. Invest., vol. 22, pp. S127–S136, Aug. 2017. [26] J. Wagner, A. </a:t>
            </a:r>
            <a:r>
              <a:rPr lang="en-IN" dirty="0" err="1"/>
              <a:t>Rasin</a:t>
            </a:r>
            <a:r>
              <a:rPr lang="en-IN" dirty="0"/>
              <a:t>, T. Malik, K. Heart, H. Jehle, and J. Grier, ‘‘Database forensic analysis with </a:t>
            </a:r>
            <a:r>
              <a:rPr lang="en-IN" dirty="0" err="1"/>
              <a:t>DBCarver</a:t>
            </a:r>
            <a:r>
              <a:rPr lang="en-IN" dirty="0"/>
              <a:t>,’’ in Proc. 8th Biennial Conf. </a:t>
            </a:r>
            <a:r>
              <a:rPr lang="en-IN" dirty="0" err="1"/>
              <a:t>Innov</a:t>
            </a:r>
            <a:r>
              <a:rPr lang="en-IN" dirty="0"/>
              <a:t>. Data Syst. Res., 2017, pp. 1–10. [27] J. Wagner, A. </a:t>
            </a:r>
            <a:r>
              <a:rPr lang="en-IN" dirty="0" err="1"/>
              <a:t>Rasin</a:t>
            </a:r>
            <a:r>
              <a:rPr lang="en-IN" dirty="0"/>
              <a:t>, and J. Grier, ‘‘Database image content explorer: Carving data that does not officially exist,’’ Digit. Invest., vol. 18, pp. S97–S107, Aug. 2016. [28] K. Fowler, SQL Server </a:t>
            </a:r>
            <a:r>
              <a:rPr lang="en-IN" dirty="0" err="1"/>
              <a:t>Forenisc</a:t>
            </a:r>
            <a:r>
              <a:rPr lang="en-IN" dirty="0"/>
              <a:t> Analysis. London, U.K.: Pearson, 2008. [29] H. K. </a:t>
            </a:r>
            <a:r>
              <a:rPr lang="en-IN" dirty="0" err="1"/>
              <a:t>Khanuja</a:t>
            </a:r>
            <a:r>
              <a:rPr lang="en-IN" dirty="0"/>
              <a:t> and D. D. S. </a:t>
            </a:r>
            <a:r>
              <a:rPr lang="en-IN" dirty="0" err="1"/>
              <a:t>Adane</a:t>
            </a:r>
            <a:r>
              <a:rPr lang="en-IN" dirty="0"/>
              <a:t>, ‘‘Forensic analysis of databases by combining multiple evidences,’’ Int. J. </a:t>
            </a:r>
            <a:r>
              <a:rPr lang="en-IN" dirty="0" err="1"/>
              <a:t>Comput</a:t>
            </a:r>
            <a:r>
              <a:rPr lang="en-IN" dirty="0"/>
              <a:t>. Technol., vol. 7, no. 3, pp. 654–663, Jun. 2013. [30] E. </a:t>
            </a:r>
            <a:r>
              <a:rPr lang="en-IN" dirty="0" err="1"/>
              <a:t>Toombs</a:t>
            </a:r>
            <a:r>
              <a:rPr lang="en-IN" dirty="0"/>
              <a:t>, ‘‘Microsoft SQL server forensic analysis,’’ Ph.D. dissertation, Utica College, Utica, NY, USA, 2015. [31] D. Litchfield, ‘‘Oracle forensics part 2: Locating dropped objects,’’ </a:t>
            </a:r>
            <a:r>
              <a:rPr lang="en-IN" dirty="0" err="1"/>
              <a:t>NGSSoftware</a:t>
            </a:r>
            <a:r>
              <a:rPr lang="en-IN" dirty="0"/>
              <a:t> Insight </a:t>
            </a:r>
            <a:r>
              <a:rPr lang="en-IN" dirty="0" err="1"/>
              <a:t>Secur</a:t>
            </a:r>
            <a:r>
              <a:rPr lang="en-IN" dirty="0"/>
              <a:t>. Res. (NISR), Next </a:t>
            </a:r>
            <a:r>
              <a:rPr lang="en-IN" dirty="0" err="1"/>
              <a:t>Gener</a:t>
            </a:r>
            <a:r>
              <a:rPr lang="en-IN" dirty="0"/>
              <a:t>. </a:t>
            </a:r>
            <a:r>
              <a:rPr lang="en-IN" dirty="0" err="1"/>
              <a:t>Secur</a:t>
            </a:r>
            <a:r>
              <a:rPr lang="en-IN" dirty="0"/>
              <a:t>. </a:t>
            </a:r>
            <a:r>
              <a:rPr lang="en-IN" dirty="0" err="1"/>
              <a:t>Softw</a:t>
            </a:r>
            <a:r>
              <a:rPr lang="en-IN" dirty="0"/>
              <a:t>. Ltd., Sutton, U.K., Tech. Rep., 2007. [32] D. Litchfield, ‘‘Oracle forensics part 3: Isolating evidence of attacks against the authentication mechanism,’’ </a:t>
            </a:r>
            <a:r>
              <a:rPr lang="en-IN" dirty="0" err="1"/>
              <a:t>NGSSoftware</a:t>
            </a:r>
            <a:r>
              <a:rPr lang="en-IN" dirty="0"/>
              <a:t> Insight </a:t>
            </a:r>
            <a:r>
              <a:rPr lang="en-IN" dirty="0" err="1"/>
              <a:t>Secur</a:t>
            </a:r>
            <a:r>
              <a:rPr lang="en-IN" dirty="0"/>
              <a:t>. Res. (NISR), Next </a:t>
            </a:r>
            <a:r>
              <a:rPr lang="en-IN" dirty="0" err="1"/>
              <a:t>Gener</a:t>
            </a:r>
            <a:r>
              <a:rPr lang="en-IN" dirty="0"/>
              <a:t>. </a:t>
            </a:r>
            <a:r>
              <a:rPr lang="en-IN" dirty="0" err="1"/>
              <a:t>Secur</a:t>
            </a:r>
            <a:r>
              <a:rPr lang="en-IN" dirty="0"/>
              <a:t>. </a:t>
            </a:r>
            <a:r>
              <a:rPr lang="en-IN" dirty="0" err="1"/>
              <a:t>Softw</a:t>
            </a:r>
            <a:r>
              <a:rPr lang="en-IN" dirty="0"/>
              <a:t>. Ltd., Sutton, U.K., Tech. Rep., 2007. [33] D. Litchfield, ‘‘Oracle forensics part 4: Live response,’’ </a:t>
            </a:r>
            <a:r>
              <a:rPr lang="en-IN" dirty="0" err="1"/>
              <a:t>NGSSoftware</a:t>
            </a:r>
            <a:r>
              <a:rPr lang="en-IN" dirty="0"/>
              <a:t> Insight </a:t>
            </a:r>
            <a:r>
              <a:rPr lang="en-IN" dirty="0" err="1"/>
              <a:t>Secur</a:t>
            </a:r>
            <a:r>
              <a:rPr lang="en-IN" dirty="0"/>
              <a:t>. Res. (NISR), Next </a:t>
            </a:r>
            <a:r>
              <a:rPr lang="en-IN" dirty="0" err="1"/>
              <a:t>Gener</a:t>
            </a:r>
            <a:r>
              <a:rPr lang="en-IN" dirty="0"/>
              <a:t>. </a:t>
            </a:r>
            <a:r>
              <a:rPr lang="en-IN" dirty="0" err="1"/>
              <a:t>Secur</a:t>
            </a:r>
            <a:r>
              <a:rPr lang="en-IN" dirty="0"/>
              <a:t>. </a:t>
            </a:r>
            <a:r>
              <a:rPr lang="en-IN" dirty="0" err="1"/>
              <a:t>Softw</a:t>
            </a:r>
            <a:r>
              <a:rPr lang="en-IN" dirty="0"/>
              <a:t>. Ltd., Sutton, U.K., Tech. Rep., 2007. [34] D. Litchfield, ‘‘Oracle forensics part 5: Finding evidence of data theft in the absence of auditing,’’ </a:t>
            </a:r>
            <a:r>
              <a:rPr lang="en-IN" dirty="0" err="1"/>
              <a:t>NGSSoftware</a:t>
            </a:r>
            <a:r>
              <a:rPr lang="en-IN" dirty="0"/>
              <a:t> Insight </a:t>
            </a:r>
            <a:r>
              <a:rPr lang="en-IN" dirty="0" err="1"/>
              <a:t>Secur</a:t>
            </a:r>
            <a:r>
              <a:rPr lang="en-IN" dirty="0"/>
              <a:t>. Res. (NISR), Next </a:t>
            </a:r>
            <a:r>
              <a:rPr lang="en-IN" dirty="0" err="1"/>
              <a:t>Gener</a:t>
            </a:r>
            <a:r>
              <a:rPr lang="en-IN" dirty="0"/>
              <a:t>. </a:t>
            </a:r>
            <a:r>
              <a:rPr lang="en-IN" dirty="0" err="1"/>
              <a:t>Secur</a:t>
            </a:r>
            <a:r>
              <a:rPr lang="en-IN" dirty="0"/>
              <a:t>. </a:t>
            </a:r>
            <a:r>
              <a:rPr lang="en-IN" dirty="0" err="1"/>
              <a:t>Softw</a:t>
            </a:r>
            <a:r>
              <a:rPr lang="en-IN" dirty="0"/>
              <a:t>. Ltd, Sutton, U.K., Tech. Rep., 2007. [35] D. Litchfield, ‘‘Oracle forensics part 6: Examining undo segments, flashback and the oracle recycle bin,’’ </a:t>
            </a:r>
            <a:r>
              <a:rPr lang="en-IN" dirty="0" err="1"/>
              <a:t>NGSSoftware</a:t>
            </a:r>
            <a:r>
              <a:rPr lang="en-IN" dirty="0"/>
              <a:t> Insight </a:t>
            </a:r>
            <a:r>
              <a:rPr lang="en-IN" dirty="0" err="1"/>
              <a:t>Secur</a:t>
            </a:r>
            <a:r>
              <a:rPr lang="en-IN" dirty="0"/>
              <a:t>. Res. (NISR), Next </a:t>
            </a:r>
            <a:r>
              <a:rPr lang="en-IN" dirty="0" err="1"/>
              <a:t>Gener</a:t>
            </a:r>
            <a:r>
              <a:rPr lang="en-IN" dirty="0"/>
              <a:t>. </a:t>
            </a:r>
            <a:r>
              <a:rPr lang="en-IN" dirty="0" err="1"/>
              <a:t>Secur</a:t>
            </a:r>
            <a:r>
              <a:rPr lang="en-IN" dirty="0"/>
              <a:t>. </a:t>
            </a:r>
            <a:r>
              <a:rPr lang="en-IN" dirty="0" err="1"/>
              <a:t>Softw</a:t>
            </a:r>
            <a:r>
              <a:rPr lang="en-IN" dirty="0"/>
              <a:t>. Ltd, Sutton, U.K., Tech. Rep., 2007. [36] D. Litchfield, ‘‘Oracle forensics part 7: Using the oracle system change number in forensic investigations,’’ </a:t>
            </a:r>
            <a:r>
              <a:rPr lang="en-IN" dirty="0" err="1"/>
              <a:t>NGSSoftware</a:t>
            </a:r>
            <a:r>
              <a:rPr lang="en-IN" dirty="0"/>
              <a:t> Insight </a:t>
            </a:r>
            <a:r>
              <a:rPr lang="en-IN" dirty="0" err="1"/>
              <a:t>Secur</a:t>
            </a:r>
            <a:r>
              <a:rPr lang="en-IN" dirty="0"/>
              <a:t>. Res. (NISR), Next </a:t>
            </a:r>
            <a:r>
              <a:rPr lang="en-IN" dirty="0" err="1"/>
              <a:t>Gener</a:t>
            </a:r>
            <a:r>
              <a:rPr lang="en-IN" dirty="0"/>
              <a:t>. </a:t>
            </a:r>
            <a:r>
              <a:rPr lang="en-IN" dirty="0" err="1"/>
              <a:t>Secur</a:t>
            </a:r>
            <a:r>
              <a:rPr lang="en-IN" dirty="0"/>
              <a:t>. </a:t>
            </a:r>
            <a:r>
              <a:rPr lang="en-IN" dirty="0" err="1"/>
              <a:t>Softw</a:t>
            </a:r>
            <a:r>
              <a:rPr lang="en-IN" dirty="0"/>
              <a:t>. Ltd, Sutton, U.K., Tech. Rep., 2008. [37] P. Finnigan, P. Finnigan, and </a:t>
            </a:r>
            <a:r>
              <a:rPr lang="en-IN" dirty="0" err="1"/>
              <a:t>Gennick</a:t>
            </a:r>
            <a:r>
              <a:rPr lang="en-IN" dirty="0"/>
              <a:t>, Oracle Incident Response and Forensics. New York, NY, USA: </a:t>
            </a:r>
            <a:r>
              <a:rPr lang="en-IN" dirty="0" err="1"/>
              <a:t>Apress</a:t>
            </a:r>
            <a:r>
              <a:rPr lang="en-IN" dirty="0"/>
              <a:t>, 2018. [38] P. </a:t>
            </a:r>
            <a:r>
              <a:rPr lang="en-IN" dirty="0" err="1"/>
              <a:t>Frühwirt</a:t>
            </a:r>
            <a:r>
              <a:rPr lang="en-IN" dirty="0"/>
              <a:t>, M. Huber, M. </a:t>
            </a:r>
            <a:r>
              <a:rPr lang="en-IN" dirty="0" err="1"/>
              <a:t>Mulazzani</a:t>
            </a:r>
            <a:r>
              <a:rPr lang="en-IN" dirty="0"/>
              <a:t>, and E. R. </a:t>
            </a:r>
            <a:r>
              <a:rPr lang="en-IN" dirty="0" err="1"/>
              <a:t>Weippl</a:t>
            </a:r>
            <a:r>
              <a:rPr lang="en-IN" dirty="0"/>
              <a:t>, ‘‘</a:t>
            </a:r>
            <a:r>
              <a:rPr lang="en-IN" dirty="0" err="1"/>
              <a:t>InnoDB</a:t>
            </a:r>
            <a:r>
              <a:rPr lang="en-IN" dirty="0"/>
              <a:t> database forensics,’’ in Proc. 24th IEEE Int. Conf. Adv. Inf. </a:t>
            </a:r>
            <a:r>
              <a:rPr lang="en-IN" dirty="0" err="1"/>
              <a:t>Netw</a:t>
            </a:r>
            <a:r>
              <a:rPr lang="en-IN" dirty="0"/>
              <a:t>. Appl., Apr. 2010, pp. 1028–1036. [39] W.-S. Noh, S.-M. Jang, C.-H. Kang, K.-M. Lee, and S.-J. Lee, ‘‘The method of deleted record recovery for MySQL </a:t>
            </a:r>
            <a:r>
              <a:rPr lang="en-IN" dirty="0" err="1"/>
              <a:t>MyISAM</a:t>
            </a:r>
            <a:r>
              <a:rPr lang="en-IN" dirty="0"/>
              <a:t> database,’’ J. Korea Inst. Inf. </a:t>
            </a:r>
            <a:r>
              <a:rPr lang="en-IN" dirty="0" err="1"/>
              <a:t>Secur</a:t>
            </a:r>
            <a:r>
              <a:rPr lang="en-IN" dirty="0"/>
              <a:t>. </a:t>
            </a:r>
            <a:r>
              <a:rPr lang="en-IN" dirty="0" err="1"/>
              <a:t>Cryptol</a:t>
            </a:r>
            <a:r>
              <a:rPr lang="en-IN" dirty="0"/>
              <a:t>., vol. 26, no. 1, pp. 125–134, Feb. 2016. [40] S. Jeon, J. Bang, K. Byun, and S. Lee, ‘‘A recovery method of deleted record for SQLite database,’’ Pers. Ubiquitous </a:t>
            </a:r>
            <a:r>
              <a:rPr lang="en-IN" dirty="0" err="1"/>
              <a:t>Comput</a:t>
            </a:r>
            <a:r>
              <a:rPr lang="en-IN" dirty="0"/>
              <a:t>., vol. 16, no. 6, pp. 707–715, Aug. 2012. [41] Q. Li, X. Hu, and H. Wu, ‘‘Database management strategy and recovery methods of android,’’ in Proc. IEEE 5th Int. Conf. </a:t>
            </a:r>
            <a:r>
              <a:rPr lang="en-IN" dirty="0" err="1"/>
              <a:t>Softw</a:t>
            </a:r>
            <a:r>
              <a:rPr lang="en-IN" dirty="0"/>
              <a:t>. Eng. Service Sci., Jun. 2014, pp. 727–730. [42] J. Yoon, D. </a:t>
            </a:r>
            <a:r>
              <a:rPr lang="en-IN" dirty="0" err="1"/>
              <a:t>Jeong</a:t>
            </a:r>
            <a:r>
              <a:rPr lang="en-IN" dirty="0"/>
              <a:t>, C.-H. Kang, and S. Lee, ‘‘Forensic investigation framework for the document store NoSQL DBMS: MongoDB as a case study,’’ Digit. Invest., vol. 17, pp. 53–65, Jun. 2016. [43] M. Xu, X. Xu, J. Xu, Y. Ren, H. Zhang, and N. Zheng, ‘‘A forensic analysis method for Redis database based on RDB and AOF file,’’ J. </a:t>
            </a:r>
            <a:r>
              <a:rPr lang="en-IN" dirty="0" err="1"/>
              <a:t>Comput</a:t>
            </a:r>
            <a:r>
              <a:rPr lang="en-IN" dirty="0"/>
              <a:t>., vol. 9, no. 11, pp. 2538–2544, Nov. 2014. [44] R. </a:t>
            </a:r>
            <a:r>
              <a:rPr lang="en-IN" dirty="0" err="1"/>
              <a:t>Kumbhare</a:t>
            </a:r>
            <a:r>
              <a:rPr lang="en-IN" dirty="0"/>
              <a:t>, S. </a:t>
            </a:r>
            <a:r>
              <a:rPr lang="en-IN" dirty="0" err="1"/>
              <a:t>Nimbalkar</a:t>
            </a:r>
            <a:r>
              <a:rPr lang="en-IN" dirty="0"/>
              <a:t>, R. </a:t>
            </a:r>
            <a:r>
              <a:rPr lang="en-IN" dirty="0" err="1"/>
              <a:t>Chopade</a:t>
            </a:r>
            <a:r>
              <a:rPr lang="en-IN" dirty="0"/>
              <a:t>, and V. </a:t>
            </a:r>
            <a:r>
              <a:rPr lang="en-IN" dirty="0" err="1"/>
              <a:t>Pachghare</a:t>
            </a:r>
            <a:r>
              <a:rPr lang="en-IN" dirty="0"/>
              <a:t>, ‘‘Tamper detection in MongoDB and CouchDB database,’’ in Proc. Int. Conf. </a:t>
            </a:r>
            <a:r>
              <a:rPr lang="en-IN" dirty="0" err="1"/>
              <a:t>Comput</a:t>
            </a:r>
            <a:r>
              <a:rPr lang="en-IN" dirty="0"/>
              <a:t>. Sci. Appl. Singapore: Springer, 2020, pp. 109–117. [45] Files and Filegroups Architecture. Accessed: Dec. 24, 2020. [Online]. Available: https://</a:t>
            </a:r>
            <a:r>
              <a:rPr lang="en-IN" dirty="0" err="1"/>
              <a:t>technet.microsoft.com</a:t>
            </a:r>
            <a:r>
              <a:rPr lang="en-IN" dirty="0"/>
              <a:t>/</a:t>
            </a:r>
            <a:r>
              <a:rPr lang="en-IN" dirty="0" err="1"/>
              <a:t>en</a:t>
            </a:r>
            <a:r>
              <a:rPr lang="en-IN" dirty="0"/>
              <a:t>-us/library/ms179316(v=</a:t>
            </a:r>
            <a:r>
              <a:rPr lang="en-IN" dirty="0" err="1"/>
              <a:t>sql</a:t>
            </a:r>
            <a:r>
              <a:rPr lang="en-IN" dirty="0"/>
              <a:t>. 105).</a:t>
            </a:r>
            <a:r>
              <a:rPr lang="en-IN" dirty="0" err="1"/>
              <a:t>aspx</a:t>
            </a:r>
            <a:r>
              <a:rPr lang="en-IN" dirty="0"/>
              <a:t> [46] John Huang’s Blog. Accessed: Dec. 24, 2020. [Online]. Available: http://</a:t>
            </a:r>
            <a:r>
              <a:rPr lang="en-IN" dirty="0" err="1"/>
              <a:t>www.sqlnotes.info</a:t>
            </a:r>
            <a:r>
              <a:rPr lang="en-IN" dirty="0"/>
              <a:t>/2011/10/31/page-type/ [47] SQL Server Storage Engine: Data Pages and Data Rows. Accessed: Dec. 24, 2020. [Online]. Available: http://</a:t>
            </a:r>
            <a:r>
              <a:rPr lang="en-IN" dirty="0" err="1"/>
              <a:t>aboutsqlserver.com</a:t>
            </a:r>
            <a:r>
              <a:rPr lang="en-IN" dirty="0"/>
              <a:t>/2013/10/15/ </a:t>
            </a:r>
            <a:r>
              <a:rPr lang="en-IN" dirty="0" err="1"/>
              <a:t>sql</a:t>
            </a:r>
            <a:r>
              <a:rPr lang="en-IN" dirty="0"/>
              <a:t>-server-storage-engine-data-pages-and-data-rows/ [48] Fixup—Concept—NTFs Documentation. Accessed: Dec. 24, 2020. [Online]. Available: https://</a:t>
            </a:r>
            <a:r>
              <a:rPr lang="en-IN" dirty="0" err="1"/>
              <a:t>flatcap.org</a:t>
            </a:r>
            <a:r>
              <a:rPr lang="en-IN" dirty="0"/>
              <a:t>/</a:t>
            </a:r>
            <a:r>
              <a:rPr lang="en-IN" dirty="0" err="1"/>
              <a:t>linux-ntfs</a:t>
            </a:r>
            <a:r>
              <a:rPr lang="en-IN" dirty="0"/>
              <a:t>/</a:t>
            </a:r>
            <a:r>
              <a:rPr lang="en-IN" dirty="0" err="1"/>
              <a:t>ntfs</a:t>
            </a:r>
            <a:r>
              <a:rPr lang="en-IN" dirty="0"/>
              <a:t>/concepts/</a:t>
            </a:r>
            <a:r>
              <a:rPr lang="en-IN" dirty="0" err="1"/>
              <a:t>fixup.html</a:t>
            </a:r>
            <a:r>
              <a:rPr lang="en-IN" dirty="0"/>
              <a:t> [49] </a:t>
            </a:r>
            <a:r>
              <a:rPr lang="en-IN" dirty="0" err="1"/>
              <a:t>ApexSQL</a:t>
            </a:r>
            <a:r>
              <a:rPr lang="en-IN" dirty="0"/>
              <a:t>. SQL Server Recovery Tool. Accessed: Dec. 24, 2020. [Online]. Available: https://</a:t>
            </a:r>
            <a:r>
              <a:rPr lang="en-IN" dirty="0" err="1"/>
              <a:t>www.apexsql.com</a:t>
            </a:r>
            <a:r>
              <a:rPr lang="en-IN" dirty="0"/>
              <a:t>/</a:t>
            </a:r>
            <a:r>
              <a:rPr lang="en-IN" dirty="0" err="1"/>
              <a:t>sql</a:t>
            </a:r>
            <a:r>
              <a:rPr lang="en-IN" dirty="0"/>
              <a:t>-tools-</a:t>
            </a:r>
            <a:r>
              <a:rPr lang="en-IN" dirty="0" err="1"/>
              <a:t>recover.aspx</a:t>
            </a:r>
            <a:r>
              <a:rPr lang="en-IN" dirty="0"/>
              <a:t> [50] Stellar Data Recovery. SQL Recovery Tool. Repair MDF, NDF Database Files. Accessed: Dec. 24, 2020. [Online]. Available: https://www. </a:t>
            </a:r>
            <a:r>
              <a:rPr lang="en-IN" dirty="0" err="1"/>
              <a:t>stellarinfo.com</a:t>
            </a:r>
            <a:r>
              <a:rPr lang="en-IN" dirty="0"/>
              <a:t>/</a:t>
            </a:r>
            <a:r>
              <a:rPr lang="en-IN" dirty="0" err="1"/>
              <a:t>sql-recovery.php</a:t>
            </a:r>
            <a:r>
              <a:rPr lang="en-IN" dirty="0"/>
              <a:t> [51] </a:t>
            </a:r>
            <a:r>
              <a:rPr lang="en-IN" dirty="0" err="1"/>
              <a:t>SysTools</a:t>
            </a:r>
            <a:r>
              <a:rPr lang="en-IN" dirty="0"/>
              <a:t>. SQL Recovery Software to Repair MDF, NDF Database File. Accessed: Dec. 24, 2020. [Online]. Available: https://www. </a:t>
            </a:r>
            <a:r>
              <a:rPr lang="en-IN" dirty="0" err="1"/>
              <a:t>systoolsgroup.com</a:t>
            </a:r>
            <a:r>
              <a:rPr lang="en-IN" dirty="0"/>
              <a:t>/</a:t>
            </a:r>
            <a:r>
              <a:rPr lang="en-IN" dirty="0" err="1"/>
              <a:t>sql-recovery.html</a:t>
            </a:r>
            <a:r>
              <a:rPr lang="en-IN" dirty="0"/>
              <a:t> [52] G. Horsman, ‘‘Tool testing and reliability issues in the field of digital forensics,’’ Digit. Invest., vol. 28, pp. 163–175, Mar. 2019.</a:t>
            </a:r>
            <a:endParaRPr lang="en-US" dirty="0"/>
          </a:p>
        </p:txBody>
      </p:sp>
    </p:spTree>
    <p:extLst>
      <p:ext uri="{BB962C8B-B14F-4D97-AF65-F5344CB8AC3E}">
        <p14:creationId xmlns:p14="http://schemas.microsoft.com/office/powerpoint/2010/main" val="3624372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2A04B1-3076-E542-BF4E-E89834E43DE7}"/>
              </a:ext>
            </a:extLst>
          </p:cNvPr>
          <p:cNvSpPr>
            <a:spLocks noGrp="1"/>
          </p:cNvSpPr>
          <p:nvPr>
            <p:ph idx="1"/>
          </p:nvPr>
        </p:nvSpPr>
        <p:spPr>
          <a:xfrm>
            <a:off x="528321" y="863600"/>
            <a:ext cx="10825480" cy="5453117"/>
          </a:xfrm>
        </p:spPr>
        <p:txBody>
          <a:bodyPr/>
          <a:lstStyle/>
          <a:p>
            <a:r>
              <a:rPr lang="en-IN" dirty="0"/>
              <a:t>For this reason, an </a:t>
            </a:r>
            <a:r>
              <a:rPr lang="en-IN" dirty="0">
                <a:solidFill>
                  <a:srgbClr val="FF0000"/>
                </a:solidFill>
              </a:rPr>
              <a:t>engine-based recovery </a:t>
            </a:r>
            <a:r>
              <a:rPr lang="en-IN" dirty="0"/>
              <a:t>method that </a:t>
            </a:r>
            <a:r>
              <a:rPr lang="en-IN" dirty="0" err="1"/>
              <a:t>analyzes</a:t>
            </a:r>
            <a:r>
              <a:rPr lang="en-IN" dirty="0"/>
              <a:t> data file at a raw level has been also introduced. There is research to </a:t>
            </a:r>
            <a:r>
              <a:rPr lang="en-IN" dirty="0">
                <a:solidFill>
                  <a:srgbClr val="FF0000"/>
                </a:solidFill>
              </a:rPr>
              <a:t>recover small-sized databases </a:t>
            </a:r>
            <a:r>
              <a:rPr lang="en-IN" dirty="0"/>
              <a:t>such as </a:t>
            </a:r>
            <a:r>
              <a:rPr lang="en-IN" dirty="0">
                <a:solidFill>
                  <a:srgbClr val="FF0000"/>
                </a:solidFill>
              </a:rPr>
              <a:t>SQLite</a:t>
            </a:r>
            <a:r>
              <a:rPr lang="en-IN" dirty="0"/>
              <a:t>, but there is no prior work describing the structure of data file and technology to recover </a:t>
            </a:r>
            <a:r>
              <a:rPr lang="en-IN" dirty="0">
                <a:solidFill>
                  <a:srgbClr val="FF0000"/>
                </a:solidFill>
              </a:rPr>
              <a:t>deleted data of large databases </a:t>
            </a:r>
            <a:r>
              <a:rPr lang="en-IN" dirty="0"/>
              <a:t>used by enterprises or large organizations. In this context, </a:t>
            </a:r>
            <a:r>
              <a:rPr lang="en-IN" dirty="0" err="1"/>
              <a:t>theye</a:t>
            </a:r>
            <a:r>
              <a:rPr lang="en-IN" dirty="0"/>
              <a:t> investigated </a:t>
            </a:r>
            <a:r>
              <a:rPr lang="en-IN" dirty="0">
                <a:solidFill>
                  <a:srgbClr val="FF0000"/>
                </a:solidFill>
              </a:rPr>
              <a:t>Microsoft SQL Server </a:t>
            </a:r>
            <a:r>
              <a:rPr lang="en-IN" dirty="0"/>
              <a:t>(MSSQL), which is one of the most used large databases. Their method focuses on a </a:t>
            </a:r>
            <a:r>
              <a:rPr lang="en-IN" dirty="0">
                <a:solidFill>
                  <a:srgbClr val="FF0000"/>
                </a:solidFill>
              </a:rPr>
              <a:t>storage engine of MSSQL</a:t>
            </a:r>
            <a:r>
              <a:rPr lang="en-IN" dirty="0"/>
              <a:t>. Through </a:t>
            </a:r>
            <a:r>
              <a:rPr lang="en-IN" dirty="0" err="1"/>
              <a:t>analyzing</a:t>
            </a:r>
            <a:r>
              <a:rPr lang="en-IN" dirty="0"/>
              <a:t> the storage engine, </a:t>
            </a:r>
            <a:r>
              <a:rPr lang="en-IN" dirty="0" err="1"/>
              <a:t>theye</a:t>
            </a:r>
            <a:r>
              <a:rPr lang="en-IN" dirty="0"/>
              <a:t> identify the </a:t>
            </a:r>
            <a:r>
              <a:rPr lang="en-IN" dirty="0">
                <a:solidFill>
                  <a:srgbClr val="FF0000"/>
                </a:solidFill>
              </a:rPr>
              <a:t>internal structure </a:t>
            </a:r>
            <a:r>
              <a:rPr lang="en-IN" dirty="0"/>
              <a:t>of MSSQL data files and the storage mechanism. Based on these findings, a method to recover tables and records is presented by empirical examination. </a:t>
            </a:r>
            <a:endParaRPr lang="en-US" dirty="0"/>
          </a:p>
        </p:txBody>
      </p:sp>
    </p:spTree>
    <p:extLst>
      <p:ext uri="{BB962C8B-B14F-4D97-AF65-F5344CB8AC3E}">
        <p14:creationId xmlns:p14="http://schemas.microsoft.com/office/powerpoint/2010/main" val="26947683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30387-91D3-AA42-932B-EB7C32D46C6E}"/>
              </a:ext>
            </a:extLst>
          </p:cNvPr>
          <p:cNvSpPr>
            <a:spLocks noGrp="1"/>
          </p:cNvSpPr>
          <p:nvPr>
            <p:ph type="title"/>
          </p:nvPr>
        </p:nvSpPr>
        <p:spPr/>
        <p:txBody>
          <a:bodyPr/>
          <a:lstStyle/>
          <a:p>
            <a:r>
              <a:rPr lang="en-US" dirty="0"/>
              <a:t>Strategy to implementation:</a:t>
            </a:r>
          </a:p>
        </p:txBody>
      </p:sp>
      <p:sp>
        <p:nvSpPr>
          <p:cNvPr id="3" name="Content Placeholder 2">
            <a:extLst>
              <a:ext uri="{FF2B5EF4-FFF2-40B4-BE49-F238E27FC236}">
                <a16:creationId xmlns:a16="http://schemas.microsoft.com/office/drawing/2014/main" id="{58F8020D-5808-F549-8D26-27038664BFC9}"/>
              </a:ext>
            </a:extLst>
          </p:cNvPr>
          <p:cNvSpPr>
            <a:spLocks noGrp="1"/>
          </p:cNvSpPr>
          <p:nvPr>
            <p:ph idx="1"/>
          </p:nvPr>
        </p:nvSpPr>
        <p:spPr>
          <a:xfrm>
            <a:off x="1661160" y="2313305"/>
            <a:ext cx="7990840" cy="2004695"/>
          </a:xfrm>
        </p:spPr>
        <p:txBody>
          <a:bodyPr/>
          <a:lstStyle/>
          <a:p>
            <a:r>
              <a:rPr lang="en-US" dirty="0"/>
              <a:t>I am going to use the code provided by the author and going to try my best to show a demo of this paper</a:t>
            </a:r>
          </a:p>
        </p:txBody>
      </p:sp>
    </p:spTree>
    <p:extLst>
      <p:ext uri="{BB962C8B-B14F-4D97-AF65-F5344CB8AC3E}">
        <p14:creationId xmlns:p14="http://schemas.microsoft.com/office/powerpoint/2010/main" val="862187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8D5BD-1875-AC47-9DF0-16363F99493B}"/>
              </a:ext>
            </a:extLst>
          </p:cNvPr>
          <p:cNvSpPr>
            <a:spLocks noGrp="1"/>
          </p:cNvSpPr>
          <p:nvPr>
            <p:ph type="title"/>
          </p:nvPr>
        </p:nvSpPr>
        <p:spPr>
          <a:xfrm>
            <a:off x="4862383" y="3007761"/>
            <a:ext cx="2467233" cy="842478"/>
          </a:xfrm>
        </p:spPr>
        <p:txBody>
          <a:bodyPr>
            <a:normAutofit fontScale="90000"/>
          </a:bodyPr>
          <a:lstStyle/>
          <a:p>
            <a:r>
              <a:rPr lang="en-US" dirty="0" err="1"/>
              <a:t>ThankYou</a:t>
            </a:r>
            <a:br>
              <a:rPr lang="en-US" dirty="0"/>
            </a:br>
            <a:endParaRPr lang="en-US" dirty="0"/>
          </a:p>
        </p:txBody>
      </p:sp>
    </p:spTree>
    <p:extLst>
      <p:ext uri="{BB962C8B-B14F-4D97-AF65-F5344CB8AC3E}">
        <p14:creationId xmlns:p14="http://schemas.microsoft.com/office/powerpoint/2010/main" val="930017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DA58C7-91D5-5149-9CEC-66712CC6AD53}"/>
              </a:ext>
            </a:extLst>
          </p:cNvPr>
          <p:cNvSpPr>
            <a:spLocks noGrp="1"/>
          </p:cNvSpPr>
          <p:nvPr>
            <p:ph idx="1"/>
          </p:nvPr>
        </p:nvSpPr>
        <p:spPr/>
        <p:txBody>
          <a:bodyPr/>
          <a:lstStyle/>
          <a:p>
            <a:r>
              <a:rPr lang="en-IN" dirty="0">
                <a:solidFill>
                  <a:srgbClr val="FF0000"/>
                </a:solidFill>
              </a:rPr>
              <a:t>Database forensics </a:t>
            </a:r>
            <a:r>
              <a:rPr lang="en-IN" dirty="0"/>
              <a:t>is a branch of digital forensics that </a:t>
            </a:r>
            <a:r>
              <a:rPr lang="en-IN" dirty="0" err="1"/>
              <a:t>analyzes</a:t>
            </a:r>
            <a:r>
              <a:rPr lang="en-IN" dirty="0"/>
              <a:t> the structure of database and examines contents</a:t>
            </a:r>
          </a:p>
          <a:p>
            <a:r>
              <a:rPr lang="en-IN" dirty="0"/>
              <a:t>It has motivated forensic researchers since database manages </a:t>
            </a:r>
            <a:r>
              <a:rPr lang="en-IN" dirty="0">
                <a:solidFill>
                  <a:srgbClr val="FF0000"/>
                </a:solidFill>
              </a:rPr>
              <a:t>important</a:t>
            </a:r>
            <a:r>
              <a:rPr lang="en-IN" dirty="0"/>
              <a:t> data of personal or enterprise. With the increased use of Internet of Things (IoT) devices, database allows countless users to access a variety of applications and stores the users’ data and log. </a:t>
            </a:r>
            <a:r>
              <a:rPr lang="en-IN" dirty="0">
                <a:solidFill>
                  <a:srgbClr val="FF0000"/>
                </a:solidFill>
              </a:rPr>
              <a:t>database forensics </a:t>
            </a:r>
            <a:r>
              <a:rPr lang="en-IN" dirty="0"/>
              <a:t>is becoming more important for a forensic investigator</a:t>
            </a:r>
            <a:endParaRPr lang="en-US" dirty="0"/>
          </a:p>
        </p:txBody>
      </p:sp>
    </p:spTree>
    <p:extLst>
      <p:ext uri="{BB962C8B-B14F-4D97-AF65-F5344CB8AC3E}">
        <p14:creationId xmlns:p14="http://schemas.microsoft.com/office/powerpoint/2010/main" val="3561905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9F2D1E-B29D-CC48-9E0F-880C73148349}"/>
              </a:ext>
            </a:extLst>
          </p:cNvPr>
          <p:cNvSpPr>
            <a:spLocks noGrp="1"/>
          </p:cNvSpPr>
          <p:nvPr>
            <p:ph idx="1"/>
          </p:nvPr>
        </p:nvSpPr>
        <p:spPr/>
        <p:txBody>
          <a:bodyPr/>
          <a:lstStyle/>
          <a:p>
            <a:r>
              <a:rPr lang="en-IN" dirty="0"/>
              <a:t>Among the database forensic methods, </a:t>
            </a:r>
            <a:r>
              <a:rPr lang="en-IN" dirty="0">
                <a:solidFill>
                  <a:srgbClr val="FF0000"/>
                </a:solidFill>
              </a:rPr>
              <a:t>recovering deleted records </a:t>
            </a:r>
            <a:r>
              <a:rPr lang="en-IN" dirty="0"/>
              <a:t>plays an important role in finding the </a:t>
            </a:r>
            <a:r>
              <a:rPr lang="en-IN" dirty="0">
                <a:solidFill>
                  <a:srgbClr val="FF0000"/>
                </a:solidFill>
              </a:rPr>
              <a:t>evidence</a:t>
            </a:r>
            <a:r>
              <a:rPr lang="en-IN" dirty="0"/>
              <a:t>, because it can recover data that existed in the past or that was </a:t>
            </a:r>
            <a:r>
              <a:rPr lang="en-IN" dirty="0">
                <a:solidFill>
                  <a:srgbClr val="FF0000"/>
                </a:solidFill>
              </a:rPr>
              <a:t>intentionally </a:t>
            </a:r>
            <a:r>
              <a:rPr lang="en-IN" dirty="0"/>
              <a:t>deleted for anti-forensics</a:t>
            </a:r>
          </a:p>
          <a:p>
            <a:r>
              <a:rPr lang="en-IN" dirty="0"/>
              <a:t>Especially, attackers try to the database tampering to take away </a:t>
            </a:r>
            <a:r>
              <a:rPr lang="en-IN" dirty="0">
                <a:solidFill>
                  <a:srgbClr val="FF0000"/>
                </a:solidFill>
              </a:rPr>
              <a:t>sensitive</a:t>
            </a:r>
            <a:r>
              <a:rPr lang="en-IN" dirty="0"/>
              <a:t> information or try to delete the information</a:t>
            </a:r>
            <a:endParaRPr lang="en-US" dirty="0"/>
          </a:p>
        </p:txBody>
      </p:sp>
    </p:spTree>
    <p:extLst>
      <p:ext uri="{BB962C8B-B14F-4D97-AF65-F5344CB8AC3E}">
        <p14:creationId xmlns:p14="http://schemas.microsoft.com/office/powerpoint/2010/main" val="3678181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7D89C6-2599-B544-9A1F-63987A56F229}"/>
              </a:ext>
            </a:extLst>
          </p:cNvPr>
          <p:cNvSpPr>
            <a:spLocks noGrp="1"/>
          </p:cNvSpPr>
          <p:nvPr>
            <p:ph idx="1"/>
          </p:nvPr>
        </p:nvSpPr>
        <p:spPr/>
        <p:txBody>
          <a:bodyPr/>
          <a:lstStyle/>
          <a:p>
            <a:r>
              <a:rPr lang="en-IN" dirty="0"/>
              <a:t>The techniques to recover deleted records are divided into two main categories: </a:t>
            </a:r>
          </a:p>
          <a:p>
            <a:r>
              <a:rPr lang="en-IN" dirty="0">
                <a:solidFill>
                  <a:srgbClr val="FF0000"/>
                </a:solidFill>
              </a:rPr>
              <a:t>the log-based method </a:t>
            </a:r>
            <a:r>
              <a:rPr lang="en-IN" dirty="0"/>
              <a:t>and</a:t>
            </a:r>
          </a:p>
          <a:p>
            <a:r>
              <a:rPr lang="en-IN" dirty="0">
                <a:solidFill>
                  <a:srgbClr val="FF0000"/>
                </a:solidFill>
              </a:rPr>
              <a:t> engine-based method</a:t>
            </a:r>
            <a:endParaRPr lang="en-US" dirty="0">
              <a:solidFill>
                <a:srgbClr val="FF0000"/>
              </a:solidFill>
            </a:endParaRPr>
          </a:p>
        </p:txBody>
      </p:sp>
    </p:spTree>
    <p:extLst>
      <p:ext uri="{BB962C8B-B14F-4D97-AF65-F5344CB8AC3E}">
        <p14:creationId xmlns:p14="http://schemas.microsoft.com/office/powerpoint/2010/main" val="2103872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891DAA-1AA3-B146-8F75-18EF9E437C90}"/>
              </a:ext>
            </a:extLst>
          </p:cNvPr>
          <p:cNvSpPr>
            <a:spLocks noGrp="1"/>
          </p:cNvSpPr>
          <p:nvPr>
            <p:ph idx="1"/>
          </p:nvPr>
        </p:nvSpPr>
        <p:spPr/>
        <p:txBody>
          <a:bodyPr/>
          <a:lstStyle/>
          <a:p>
            <a:r>
              <a:rPr lang="en-IN" dirty="0"/>
              <a:t>Many researchers proposed the </a:t>
            </a:r>
            <a:r>
              <a:rPr lang="en-IN" dirty="0">
                <a:solidFill>
                  <a:srgbClr val="FF0000"/>
                </a:solidFill>
              </a:rPr>
              <a:t>log-based methods </a:t>
            </a:r>
            <a:r>
              <a:rPr lang="en-IN" dirty="0"/>
              <a:t>that </a:t>
            </a:r>
            <a:r>
              <a:rPr lang="en-IN" dirty="0" err="1"/>
              <a:t>analyze</a:t>
            </a:r>
            <a:r>
              <a:rPr lang="en-IN" dirty="0"/>
              <a:t> the transaction log or journal log. The approach showed a notable achievement, but there is a </a:t>
            </a:r>
            <a:r>
              <a:rPr lang="en-IN" b="1" dirty="0">
                <a:solidFill>
                  <a:srgbClr val="FF0000"/>
                </a:solidFill>
              </a:rPr>
              <a:t>limit </a:t>
            </a:r>
            <a:r>
              <a:rPr lang="en-IN" dirty="0"/>
              <a:t>that logs containing critical evidence may not exist on the database </a:t>
            </a:r>
          </a:p>
          <a:p>
            <a:r>
              <a:rPr lang="en-IN" dirty="0"/>
              <a:t>The logs are recorded by the administrator’s security settings, so if the logs are set to be deleted periodically or to be small fixed-size, it is impossible to recover deleted data by </a:t>
            </a:r>
            <a:r>
              <a:rPr lang="en-IN" dirty="0" err="1"/>
              <a:t>analyzing</a:t>
            </a:r>
            <a:r>
              <a:rPr lang="en-IN" dirty="0"/>
              <a:t> the logs. For this reason, engine-based methods that </a:t>
            </a:r>
            <a:r>
              <a:rPr lang="en-IN" dirty="0" err="1"/>
              <a:t>analyze</a:t>
            </a:r>
            <a:r>
              <a:rPr lang="en-IN" dirty="0"/>
              <a:t> the structure of the data file and then recover deleted data were also studied</a:t>
            </a:r>
            <a:endParaRPr lang="en-US" dirty="0"/>
          </a:p>
        </p:txBody>
      </p:sp>
    </p:spTree>
    <p:extLst>
      <p:ext uri="{BB962C8B-B14F-4D97-AF65-F5344CB8AC3E}">
        <p14:creationId xmlns:p14="http://schemas.microsoft.com/office/powerpoint/2010/main" val="2382099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AC1CFF-A4A0-6A40-917A-67652E2F9ED9}"/>
              </a:ext>
            </a:extLst>
          </p:cNvPr>
          <p:cNvSpPr>
            <a:spLocks noGrp="1"/>
          </p:cNvSpPr>
          <p:nvPr>
            <p:ph idx="1"/>
          </p:nvPr>
        </p:nvSpPr>
        <p:spPr/>
        <p:txBody>
          <a:bodyPr/>
          <a:lstStyle/>
          <a:p>
            <a:r>
              <a:rPr lang="en-IN" dirty="0"/>
              <a:t>On the other hand, there is </a:t>
            </a:r>
            <a:r>
              <a:rPr lang="en-IN" dirty="0">
                <a:solidFill>
                  <a:srgbClr val="FF0000"/>
                </a:solidFill>
              </a:rPr>
              <a:t>no research describing an engine-based </a:t>
            </a:r>
            <a:r>
              <a:rPr lang="en-IN" dirty="0"/>
              <a:t>recovery method for large databases, mainly used in enterprises or large organizations, such as MSSQL </a:t>
            </a:r>
          </a:p>
          <a:p>
            <a:r>
              <a:rPr lang="en-IN" dirty="0"/>
              <a:t>This is because the Database Management Systems (DBMS) structure of the large databases is </a:t>
            </a:r>
            <a:r>
              <a:rPr lang="en-IN" dirty="0">
                <a:solidFill>
                  <a:srgbClr val="FF0000"/>
                </a:solidFill>
              </a:rPr>
              <a:t>complex </a:t>
            </a:r>
            <a:r>
              <a:rPr lang="en-IN" dirty="0"/>
              <a:t>and the source code of the DBMS is not </a:t>
            </a:r>
            <a:r>
              <a:rPr lang="en-IN" dirty="0">
                <a:solidFill>
                  <a:srgbClr val="FF0000"/>
                </a:solidFill>
              </a:rPr>
              <a:t>open to the public</a:t>
            </a:r>
            <a:r>
              <a:rPr lang="en-IN" dirty="0"/>
              <a:t>, making it difficult to identify the structure of data file and storage mechanism</a:t>
            </a:r>
            <a:endParaRPr lang="en-US" dirty="0"/>
          </a:p>
        </p:txBody>
      </p:sp>
    </p:spTree>
    <p:extLst>
      <p:ext uri="{BB962C8B-B14F-4D97-AF65-F5344CB8AC3E}">
        <p14:creationId xmlns:p14="http://schemas.microsoft.com/office/powerpoint/2010/main" val="16650980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1507</TotalTime>
  <Words>6376</Words>
  <Application>Microsoft Macintosh PowerPoint</Application>
  <PresentationFormat>Widescreen</PresentationFormat>
  <Paragraphs>126</Paragraphs>
  <Slides>41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Topic:Forensic Recovery of SQL Server Database: Practical Approach </vt:lpstr>
      <vt:lpstr>PowerPoint Presentation</vt:lpstr>
      <vt:lpstr>Why is there a need of new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 RECORD</vt:lpstr>
      <vt:lpstr>PowerPoint Presentation</vt:lpstr>
      <vt:lpstr>LARGE DATA</vt:lpstr>
      <vt:lpstr>PowerPoint Presentation</vt:lpstr>
      <vt:lpstr>PowerPoint Presentation</vt:lpstr>
      <vt:lpstr>PowerPoint Presentation</vt:lpstr>
      <vt:lpstr>MSSQL SYSTEM TABLES</vt:lpstr>
      <vt:lpstr>PowerPoint Presentation</vt:lpstr>
      <vt:lpstr>PowerPoint Presentation</vt:lpstr>
      <vt:lpstr>RECOVERY METHOD</vt:lpstr>
      <vt:lpstr>PowerPoint Presentation</vt:lpstr>
      <vt:lpstr>PowerPoint Presentation</vt:lpstr>
      <vt:lpstr>PowerPoint Presentation</vt:lpstr>
      <vt:lpstr>PowerPoint Presentation</vt:lpstr>
      <vt:lpstr>RECOVERING DELETED RECORDS</vt:lpstr>
      <vt:lpstr>PowerPoint Presentation</vt:lpstr>
      <vt:lpstr>RECONSTRUCTING DELETED RECORDS</vt:lpstr>
      <vt:lpstr>EXPERIMENT</vt:lpstr>
      <vt:lpstr>PowerPoint Presentation</vt:lpstr>
      <vt:lpstr>PowerPoint Presentation</vt:lpstr>
      <vt:lpstr>Conclusion:</vt:lpstr>
      <vt:lpstr>REFERENCES</vt:lpstr>
      <vt:lpstr>Strategy to implementation:</vt:lpstr>
      <vt:lpstr>ThankYou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Topic:Forensic Recovery of SQL Server Database: Practical Approach</dc:title>
  <dc:creator>Aagman Suri</dc:creator>
  <cp:lastModifiedBy>Aagman Suri</cp:lastModifiedBy>
  <cp:revision>32</cp:revision>
  <dcterms:created xsi:type="dcterms:W3CDTF">2021-03-22T13:49:08Z</dcterms:created>
  <dcterms:modified xsi:type="dcterms:W3CDTF">2021-05-07T14:30:21Z</dcterms:modified>
</cp:coreProperties>
</file>