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9847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2525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375889"/>
              <a:satOff val="-9195"/>
              <a:lumOff val="-14901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left>
          <a:right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right>
          <a:top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top>
          <a:bottom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bottom>
          <a:insideH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insideH>
          <a:insideV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7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9C3BA"/>
              </a:solidFill>
              <a:prstDash val="solid"/>
              <a:miter lim="400000"/>
            </a:ln>
          </a:top>
          <a:bottom>
            <a:ln w="12700" cap="flat">
              <a:solidFill>
                <a:srgbClr val="C9C3BA"/>
              </a:solidFill>
              <a:prstDash val="solid"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39D60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2525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>
              <a:hueOff val="708446"/>
              <a:satOff val="-4821"/>
              <a:lumOff val="-14251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1">
              <a:hueOff val="-113918"/>
              <a:satOff val="19024"/>
              <a:lumOff val="19749"/>
              <a:alpha val="35000"/>
            </a:scheme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38AA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369196"/>
              <a:satOff val="13972"/>
              <a:lumOff val="-24493"/>
            </a:schemeClr>
          </a:solidFill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369194"/>
              <a:satOff val="6343"/>
              <a:lumOff val="-13963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solidFill>
                <a:srgbClr val="C9C3BA"/>
              </a:solidFill>
              <a:prstDash val="solid"/>
              <a:miter lim="400000"/>
            </a:ln>
          </a:left>
          <a:right>
            <a:ln w="12700" cap="flat">
              <a:solidFill>
                <a:srgbClr val="C9C3BA"/>
              </a:solidFill>
              <a:prstDash val="solid"/>
              <a:miter lim="400000"/>
            </a:ln>
          </a:right>
          <a:top>
            <a:ln w="12700" cap="flat">
              <a:solidFill>
                <a:srgbClr val="C9C3BA"/>
              </a:solidFill>
              <a:prstDash val="solid"/>
              <a:miter lim="400000"/>
            </a:ln>
          </a:top>
          <a:bottom>
            <a:ln w="12700" cap="flat">
              <a:solidFill>
                <a:srgbClr val="C9C3BA"/>
              </a:solidFill>
              <a:prstDash val="solid"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solidFill>
                <a:srgbClr val="C9C3B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6635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9847F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3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89847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89847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8" name="Shape 13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Line"/>
          <p:cNvSpPr/>
          <p:nvPr/>
        </p:nvSpPr>
        <p:spPr>
          <a:xfrm>
            <a:off x="508000" y="6591300"/>
            <a:ext cx="11999453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4" name="Line"/>
          <p:cNvSpPr/>
          <p:nvPr/>
        </p:nvSpPr>
        <p:spPr>
          <a:xfrm>
            <a:off x="508000" y="4089400"/>
            <a:ext cx="12000019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5" name="Line"/>
          <p:cNvSpPr/>
          <p:nvPr/>
        </p:nvSpPr>
        <p:spPr>
          <a:xfrm flipV="1">
            <a:off x="7994302" y="4526255"/>
            <a:ext cx="1" cy="1642759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6" name="Lorem Ipsum Dolor"/>
          <p:cNvSpPr txBox="1"/>
          <p:nvPr>
            <p:ph type="body" sz="quarter" idx="13"/>
          </p:nvPr>
        </p:nvSpPr>
        <p:spPr>
          <a:xfrm>
            <a:off x="508000" y="3505200"/>
            <a:ext cx="7200900" cy="508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i="1" sz="2400"/>
            </a:lvl1pPr>
          </a:lstStyle>
          <a:p>
            <a:pPr/>
            <a:r>
              <a:t>Lorem Ipsum Dolor</a:t>
            </a:r>
          </a:p>
        </p:txBody>
      </p:sp>
      <p:sp>
        <p:nvSpPr>
          <p:cNvPr id="17" name="Title Text"/>
          <p:cNvSpPr txBox="1"/>
          <p:nvPr>
            <p:ph type="title"/>
          </p:nvPr>
        </p:nvSpPr>
        <p:spPr>
          <a:xfrm>
            <a:off x="508000" y="4140200"/>
            <a:ext cx="7200900" cy="2413000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Title Text</a:t>
            </a:r>
          </a:p>
        </p:txBody>
      </p:sp>
      <p:sp>
        <p:nvSpPr>
          <p:cNvPr id="18" name="Body Level One…"/>
          <p:cNvSpPr txBox="1"/>
          <p:nvPr>
            <p:ph type="body" sz="quarter" idx="1"/>
          </p:nvPr>
        </p:nvSpPr>
        <p:spPr>
          <a:xfrm>
            <a:off x="8280400" y="4140200"/>
            <a:ext cx="4241800" cy="2413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/>
            </a:lvl1pPr>
            <a:lvl2pPr marL="0" indent="228600">
              <a:spcBef>
                <a:spcPts val="0"/>
              </a:spcBef>
              <a:buClrTx/>
              <a:buSzTx/>
              <a:buFontTx/>
              <a:buNone/>
              <a:defRPr sz="2400"/>
            </a:lvl2pPr>
            <a:lvl3pPr marL="0" indent="457200">
              <a:spcBef>
                <a:spcPts val="0"/>
              </a:spcBef>
              <a:buClrTx/>
              <a:buSzTx/>
              <a:buFontTx/>
              <a:buNone/>
              <a:defRPr sz="2400"/>
            </a:lvl3pPr>
            <a:lvl4pPr marL="0" indent="685800">
              <a:spcBef>
                <a:spcPts val="0"/>
              </a:spcBef>
              <a:buClrTx/>
              <a:buSzTx/>
              <a:buFontTx/>
              <a:buNone/>
              <a:defRPr sz="2400"/>
            </a:lvl4pPr>
            <a:lvl5pPr marL="0" indent="914400"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grpSp>
        <p:nvGrpSpPr>
          <p:cNvPr id="21" name="Group"/>
          <p:cNvGrpSpPr/>
          <p:nvPr/>
        </p:nvGrpSpPr>
        <p:grpSpPr>
          <a:xfrm>
            <a:off x="308023" y="9027045"/>
            <a:ext cx="2868710" cy="584201"/>
            <a:chOff x="0" y="0"/>
            <a:chExt cx="2868708" cy="584200"/>
          </a:xfrm>
        </p:grpSpPr>
        <p:pic>
          <p:nvPicPr>
            <p:cNvPr id="19" name="HCMUT_official_logo.png" descr="HCMUT_official_logo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13763"/>
              <a:ext cx="551198" cy="55667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0" name="Ho Chi Minh City…"/>
            <p:cNvSpPr txBox="1"/>
            <p:nvPr/>
          </p:nvSpPr>
          <p:spPr>
            <a:xfrm>
              <a:off x="626724" y="-1"/>
              <a:ext cx="2241985" cy="584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algn="l">
                <a:defRPr sz="1500"/>
              </a:pPr>
              <a:r>
                <a:t>Ho Chi Minh City</a:t>
              </a:r>
            </a:p>
            <a:p>
              <a:pPr algn="l">
                <a:defRPr sz="1500"/>
              </a:pPr>
              <a:r>
                <a:t>University of Technology</a:t>
              </a:r>
            </a:p>
          </p:txBody>
        </p:sp>
      </p:grp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–Johnny Appleseed"/>
          <p:cNvSpPr txBox="1"/>
          <p:nvPr>
            <p:ph type="body" sz="quarter" idx="13"/>
          </p:nvPr>
        </p:nvSpPr>
        <p:spPr>
          <a:xfrm>
            <a:off x="533400" y="5969000"/>
            <a:ext cx="11938000" cy="6096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1200"/>
              </a:spcBef>
              <a:buClrTx/>
              <a:buSzTx/>
              <a:buFontTx/>
              <a:buNone/>
              <a:defRPr i="1" sz="30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115" name="“Type a quote here.”"/>
          <p:cNvSpPr txBox="1"/>
          <p:nvPr>
            <p:ph type="body" sz="quarter" idx="14"/>
          </p:nvPr>
        </p:nvSpPr>
        <p:spPr>
          <a:xfrm>
            <a:off x="1270000" y="4254500"/>
            <a:ext cx="10464800" cy="7112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FontTx/>
              <a:buNone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11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2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Line"/>
          <p:cNvSpPr/>
          <p:nvPr/>
        </p:nvSpPr>
        <p:spPr>
          <a:xfrm flipV="1">
            <a:off x="7994302" y="7053555"/>
            <a:ext cx="1" cy="1642759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0" name="Line"/>
          <p:cNvSpPr/>
          <p:nvPr/>
        </p:nvSpPr>
        <p:spPr>
          <a:xfrm>
            <a:off x="508000" y="9131300"/>
            <a:ext cx="11999453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1" name="Line"/>
          <p:cNvSpPr/>
          <p:nvPr/>
        </p:nvSpPr>
        <p:spPr>
          <a:xfrm>
            <a:off x="508000" y="6629400"/>
            <a:ext cx="12000019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2" name="Line"/>
          <p:cNvSpPr/>
          <p:nvPr/>
        </p:nvSpPr>
        <p:spPr>
          <a:xfrm flipV="1">
            <a:off x="7994302" y="7053555"/>
            <a:ext cx="1" cy="1642759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3" name="Lorem Ipsum Dolor"/>
          <p:cNvSpPr txBox="1"/>
          <p:nvPr>
            <p:ph type="body" sz="quarter" idx="13"/>
          </p:nvPr>
        </p:nvSpPr>
        <p:spPr>
          <a:xfrm>
            <a:off x="508000" y="6096000"/>
            <a:ext cx="7200900" cy="508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i="1" sz="2400"/>
            </a:lvl1pPr>
          </a:lstStyle>
          <a:p>
            <a:pPr/>
            <a:r>
              <a:t>Lorem Ipsum Dolor</a:t>
            </a:r>
          </a:p>
        </p:txBody>
      </p:sp>
      <p:sp>
        <p:nvSpPr>
          <p:cNvPr id="34" name="Image"/>
          <p:cNvSpPr/>
          <p:nvPr>
            <p:ph type="pic" idx="14"/>
          </p:nvPr>
        </p:nvSpPr>
        <p:spPr>
          <a:xfrm>
            <a:off x="596900" y="633461"/>
            <a:ext cx="11811000" cy="52070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5" name="Title Text"/>
          <p:cNvSpPr txBox="1"/>
          <p:nvPr>
            <p:ph type="title"/>
          </p:nvPr>
        </p:nvSpPr>
        <p:spPr>
          <a:xfrm>
            <a:off x="508000" y="6680200"/>
            <a:ext cx="7200900" cy="2413000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Title Text</a:t>
            </a:r>
          </a:p>
        </p:txBody>
      </p:sp>
      <p:sp>
        <p:nvSpPr>
          <p:cNvPr id="36" name="Body Level One…"/>
          <p:cNvSpPr txBox="1"/>
          <p:nvPr>
            <p:ph type="body" sz="quarter" idx="1"/>
          </p:nvPr>
        </p:nvSpPr>
        <p:spPr>
          <a:xfrm>
            <a:off x="8280400" y="6680200"/>
            <a:ext cx="4241800" cy="2413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/>
            </a:lvl1pPr>
            <a:lvl2pPr marL="0" indent="228600">
              <a:spcBef>
                <a:spcPts val="0"/>
              </a:spcBef>
              <a:buClrTx/>
              <a:buSzTx/>
              <a:buFontTx/>
              <a:buNone/>
              <a:defRPr sz="2400"/>
            </a:lvl2pPr>
            <a:lvl3pPr marL="0" indent="457200">
              <a:spcBef>
                <a:spcPts val="0"/>
              </a:spcBef>
              <a:buClrTx/>
              <a:buSzTx/>
              <a:buFontTx/>
              <a:buNone/>
              <a:defRPr sz="2400"/>
            </a:lvl3pPr>
            <a:lvl4pPr marL="0" indent="685800">
              <a:spcBef>
                <a:spcPts val="0"/>
              </a:spcBef>
              <a:buClrTx/>
              <a:buSzTx/>
              <a:buFontTx/>
              <a:buNone/>
              <a:defRPr sz="2400"/>
            </a:lvl4pPr>
            <a:lvl5pPr marL="0" indent="914400"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Text"/>
          <p:cNvSpPr txBox="1"/>
          <p:nvPr>
            <p:ph type="title"/>
          </p:nvPr>
        </p:nvSpPr>
        <p:spPr>
          <a:xfrm>
            <a:off x="508000" y="3670300"/>
            <a:ext cx="11988800" cy="2413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xfrm>
            <a:off x="12110572" y="9115945"/>
            <a:ext cx="342901" cy="4064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46" name="HCMUT_official_logo.png" descr="HCMUT_official_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8023" y="9040808"/>
            <a:ext cx="551199" cy="556674"/>
          </a:xfrm>
          <a:prstGeom prst="rect">
            <a:avLst/>
          </a:prstGeom>
          <a:ln w="12700">
            <a:miter lim="400000"/>
          </a:ln>
        </p:spPr>
      </p:pic>
      <p:sp>
        <p:nvSpPr>
          <p:cNvPr id="47" name="Ho Chi Minh City…"/>
          <p:cNvSpPr txBox="1"/>
          <p:nvPr/>
        </p:nvSpPr>
        <p:spPr>
          <a:xfrm>
            <a:off x="934748" y="9027045"/>
            <a:ext cx="2241985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1500"/>
            </a:pPr>
            <a:r>
              <a:t>Ho Chi Minh City</a:t>
            </a:r>
          </a:p>
          <a:p>
            <a:pPr algn="l">
              <a:defRPr sz="1500"/>
            </a:pPr>
            <a:r>
              <a:t>University of Technology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Line"/>
          <p:cNvSpPr/>
          <p:nvPr/>
        </p:nvSpPr>
        <p:spPr>
          <a:xfrm>
            <a:off x="508000" y="4876800"/>
            <a:ext cx="5676374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5" name="Line"/>
          <p:cNvSpPr/>
          <p:nvPr/>
        </p:nvSpPr>
        <p:spPr>
          <a:xfrm>
            <a:off x="508000" y="2768600"/>
            <a:ext cx="5676316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6" name="Lorem Ipsum Dolor"/>
          <p:cNvSpPr txBox="1"/>
          <p:nvPr>
            <p:ph type="body" sz="quarter" idx="13"/>
          </p:nvPr>
        </p:nvSpPr>
        <p:spPr>
          <a:xfrm>
            <a:off x="508000" y="2171700"/>
            <a:ext cx="5676900" cy="508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i="1" sz="2400"/>
            </a:lvl1pPr>
          </a:lstStyle>
          <a:p>
            <a:pPr/>
            <a:r>
              <a:t>Lorem Ipsum Dolor</a:t>
            </a:r>
          </a:p>
        </p:txBody>
      </p:sp>
      <p:sp>
        <p:nvSpPr>
          <p:cNvPr id="57" name="Image"/>
          <p:cNvSpPr/>
          <p:nvPr>
            <p:ph type="pic" sz="half" idx="14"/>
          </p:nvPr>
        </p:nvSpPr>
        <p:spPr>
          <a:xfrm>
            <a:off x="6818219" y="647699"/>
            <a:ext cx="5588001" cy="83312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58" name="Title Text"/>
          <p:cNvSpPr txBox="1"/>
          <p:nvPr>
            <p:ph type="title"/>
          </p:nvPr>
        </p:nvSpPr>
        <p:spPr>
          <a:xfrm>
            <a:off x="508000" y="2806700"/>
            <a:ext cx="5676900" cy="2032000"/>
          </a:xfrm>
          <a:prstGeom prst="rect">
            <a:avLst/>
          </a:prstGeom>
        </p:spPr>
        <p:txBody>
          <a:bodyPr/>
          <a:lstStyle>
            <a:lvl1pPr algn="l">
              <a:defRPr sz="5600"/>
            </a:lvl1pPr>
          </a:lstStyle>
          <a:p>
            <a:pPr/>
            <a:r>
              <a:t>Title Text</a:t>
            </a:r>
          </a:p>
        </p:txBody>
      </p:sp>
      <p:sp>
        <p:nvSpPr>
          <p:cNvPr id="59" name="Body Level One…"/>
          <p:cNvSpPr txBox="1"/>
          <p:nvPr>
            <p:ph type="body" sz="quarter" idx="1"/>
          </p:nvPr>
        </p:nvSpPr>
        <p:spPr>
          <a:xfrm>
            <a:off x="508000" y="5029200"/>
            <a:ext cx="5676900" cy="40132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/>
            </a:lvl1pPr>
            <a:lvl2pPr marL="0" indent="228600">
              <a:spcBef>
                <a:spcPts val="0"/>
              </a:spcBef>
              <a:buClrTx/>
              <a:buSzTx/>
              <a:buFontTx/>
              <a:buNone/>
              <a:defRPr sz="2400"/>
            </a:lvl2pPr>
            <a:lvl3pPr marL="0" indent="457200">
              <a:spcBef>
                <a:spcPts val="0"/>
              </a:spcBef>
              <a:buClrTx/>
              <a:buSzTx/>
              <a:buFontTx/>
              <a:buNone/>
              <a:defRPr sz="2400"/>
            </a:lvl3pPr>
            <a:lvl4pPr marL="0" indent="685800">
              <a:spcBef>
                <a:spcPts val="0"/>
              </a:spcBef>
              <a:buClrTx/>
              <a:buSzTx/>
              <a:buFontTx/>
              <a:buNone/>
              <a:defRPr sz="2400"/>
            </a:lvl4pPr>
            <a:lvl5pPr marL="0" indent="914400"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6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7" name="Slide Number"/>
          <p:cNvSpPr txBox="1"/>
          <p:nvPr>
            <p:ph type="sldNum" sz="quarter" idx="2"/>
          </p:nvPr>
        </p:nvSpPr>
        <p:spPr>
          <a:xfrm>
            <a:off x="12057327" y="9175750"/>
            <a:ext cx="342901" cy="4064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78" name="HCMUT_official_logo.png" descr="HCMUT_official_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8023" y="9040808"/>
            <a:ext cx="551199" cy="556674"/>
          </a:xfrm>
          <a:prstGeom prst="rect">
            <a:avLst/>
          </a:prstGeom>
          <a:ln w="12700">
            <a:miter lim="400000"/>
          </a:ln>
        </p:spPr>
      </p:pic>
      <p:sp>
        <p:nvSpPr>
          <p:cNvPr id="79" name="Ho Chi Minh City…"/>
          <p:cNvSpPr txBox="1"/>
          <p:nvPr/>
        </p:nvSpPr>
        <p:spPr>
          <a:xfrm>
            <a:off x="934748" y="9027045"/>
            <a:ext cx="2241985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1500"/>
            </a:pPr>
            <a:r>
              <a:t>Ho Chi Minh City</a:t>
            </a:r>
          </a:p>
          <a:p>
            <a:pPr algn="l">
              <a:defRPr sz="1500"/>
            </a:pPr>
            <a:r>
              <a:t>University of Technology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Image"/>
          <p:cNvSpPr/>
          <p:nvPr>
            <p:ph type="pic" sz="half" idx="13"/>
          </p:nvPr>
        </p:nvSpPr>
        <p:spPr>
          <a:xfrm>
            <a:off x="6819900" y="2654300"/>
            <a:ext cx="5588000" cy="63500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88" name="Body Level One…"/>
          <p:cNvSpPr txBox="1"/>
          <p:nvPr>
            <p:ph type="body" sz="half" idx="1"/>
          </p:nvPr>
        </p:nvSpPr>
        <p:spPr>
          <a:xfrm>
            <a:off x="508000" y="2730500"/>
            <a:ext cx="5816600" cy="6350000"/>
          </a:xfrm>
          <a:prstGeom prst="rect">
            <a:avLst/>
          </a:prstGeom>
        </p:spPr>
        <p:txBody>
          <a:bodyPr/>
          <a:lstStyle>
            <a:lvl1pPr marL="393700" indent="-393700">
              <a:spcBef>
                <a:spcPts val="1800"/>
              </a:spcBef>
              <a:buSzPct val="65000"/>
              <a:defRPr sz="3000"/>
            </a:lvl1pPr>
            <a:lvl2pPr marL="787400" indent="-393700">
              <a:spcBef>
                <a:spcPts val="1800"/>
              </a:spcBef>
              <a:buSzPct val="65000"/>
              <a:defRPr sz="3000"/>
            </a:lvl2pPr>
            <a:lvl3pPr marL="1181100" indent="-393700">
              <a:spcBef>
                <a:spcPts val="1800"/>
              </a:spcBef>
              <a:buSzPct val="65000"/>
              <a:defRPr sz="3000"/>
            </a:lvl3pPr>
            <a:lvl4pPr marL="1574800" indent="-393700">
              <a:spcBef>
                <a:spcPts val="1800"/>
              </a:spcBef>
              <a:buSzPct val="65000"/>
              <a:defRPr sz="3000"/>
            </a:lvl4pPr>
            <a:lvl5pPr marL="1968500" indent="-393700">
              <a:spcBef>
                <a:spcPts val="1800"/>
              </a:spcBef>
              <a:buSzPct val="65000"/>
              <a:defRPr sz="3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Body Level One…"/>
          <p:cNvSpPr txBox="1"/>
          <p:nvPr>
            <p:ph type="body" idx="1"/>
          </p:nvPr>
        </p:nvSpPr>
        <p:spPr>
          <a:xfrm>
            <a:off x="508000" y="1270000"/>
            <a:ext cx="11988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Image"/>
          <p:cNvSpPr/>
          <p:nvPr>
            <p:ph type="pic" sz="quarter" idx="13"/>
          </p:nvPr>
        </p:nvSpPr>
        <p:spPr>
          <a:xfrm>
            <a:off x="6856319" y="4772799"/>
            <a:ext cx="5499101" cy="42291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5" name="Image"/>
          <p:cNvSpPr/>
          <p:nvPr>
            <p:ph type="pic" sz="quarter" idx="14"/>
          </p:nvPr>
        </p:nvSpPr>
        <p:spPr>
          <a:xfrm>
            <a:off x="6860562" y="609600"/>
            <a:ext cx="5499101" cy="35306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6" name="Image"/>
          <p:cNvSpPr/>
          <p:nvPr>
            <p:ph type="pic" sz="half" idx="15"/>
          </p:nvPr>
        </p:nvSpPr>
        <p:spPr>
          <a:xfrm>
            <a:off x="557119" y="609599"/>
            <a:ext cx="5588001" cy="83947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"/>
          <p:cNvSpPr/>
          <p:nvPr/>
        </p:nvSpPr>
        <p:spPr>
          <a:xfrm>
            <a:off x="508000" y="2171700"/>
            <a:ext cx="11997292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Line"/>
          <p:cNvSpPr/>
          <p:nvPr/>
        </p:nvSpPr>
        <p:spPr>
          <a:xfrm>
            <a:off x="508000" y="635000"/>
            <a:ext cx="11997292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" name="Title Text"/>
          <p:cNvSpPr txBox="1"/>
          <p:nvPr>
            <p:ph type="title"/>
          </p:nvPr>
        </p:nvSpPr>
        <p:spPr>
          <a:xfrm>
            <a:off x="508000" y="800100"/>
            <a:ext cx="11988800" cy="121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5" name="Body Level One…"/>
          <p:cNvSpPr txBox="1"/>
          <p:nvPr>
            <p:ph type="body" idx="1"/>
          </p:nvPr>
        </p:nvSpPr>
        <p:spPr>
          <a:xfrm>
            <a:off x="508000" y="2628900"/>
            <a:ext cx="11988800" cy="609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Slide Number"/>
          <p:cNvSpPr txBox="1"/>
          <p:nvPr>
            <p:ph type="sldNum" sz="quarter" idx="2"/>
          </p:nvPr>
        </p:nvSpPr>
        <p:spPr>
          <a:xfrm>
            <a:off x="6324599" y="9258300"/>
            <a:ext cx="342901" cy="4064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>
                <a:solidFill>
                  <a:srgbClr val="4C4946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1pPr>
      <a:lvl2pPr marL="0" marR="0" indent="2286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2pPr>
      <a:lvl3pPr marL="0" marR="0" indent="4572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3pPr>
      <a:lvl4pPr marL="0" marR="0" indent="6858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4pPr>
      <a:lvl5pPr marL="0" marR="0" indent="9144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5pPr>
      <a:lvl6pPr marL="0" marR="0" indent="11430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6pPr>
      <a:lvl7pPr marL="0" marR="0" indent="13716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7pPr>
      <a:lvl8pPr marL="0" marR="0" indent="16002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8pPr>
      <a:lvl9pPr marL="0" marR="0" indent="18288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9pPr>
    </p:titleStyle>
    <p:bodyStyle>
      <a:lvl1pPr marL="4699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1pPr>
      <a:lvl2pPr marL="9398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2pPr>
      <a:lvl3pPr marL="14097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3pPr>
      <a:lvl4pPr marL="18796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4pPr>
      <a:lvl5pPr marL="23495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5pPr>
      <a:lvl6pPr marL="28194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6pPr>
      <a:lvl7pPr marL="32893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7pPr>
      <a:lvl8pPr marL="37592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8pPr>
      <a:lvl9pPr marL="42291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nmtribk@hcmut.edu.vn" TargetMode="Externa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5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6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Faculty of Computer Science &amp; Engineering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Faculty of Computer Science &amp; Engineering</a:t>
            </a:r>
          </a:p>
        </p:txBody>
      </p:sp>
      <p:sp>
        <p:nvSpPr>
          <p:cNvPr id="141" name="Operating Systems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 algn="ctr" defTabSz="484886">
              <a:spcBef>
                <a:spcPts val="1300"/>
              </a:spcBef>
              <a:defRPr sz="7885"/>
            </a:lvl1pPr>
          </a:lstStyle>
          <a:p>
            <a:pPr/>
            <a:r>
              <a:t>Operating Systems</a:t>
            </a:r>
          </a:p>
        </p:txBody>
      </p:sp>
      <p:sp>
        <p:nvSpPr>
          <p:cNvPr id="142" name="Nguyen Minh Tri…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algn="r"/>
            <a:r>
              <a:t>Nguyen Minh Tri</a:t>
            </a:r>
          </a:p>
          <a:p>
            <a:pPr algn="r"/>
            <a:r>
              <a:rPr u="sng">
                <a:hlinkClick r:id="rId2" invalidUrl="" action="" tgtFrame="" tooltip="" history="1" highlightClick="0" endSnd="0"/>
              </a:rPr>
              <a:t>nmtribk@hcmut.edu.vn</a:t>
            </a:r>
          </a:p>
          <a:p>
            <a:pPr algn="r"/>
            <a:r>
              <a:t>302-B9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8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10" presetID="1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0" grpId="1"/>
      <p:bldP build="whole" bldLvl="1" animBg="1" rev="0" advAuto="0" spid="142" grpId="3"/>
      <p:bldP build="whole" bldLvl="1" animBg="1" rev="0" advAuto="0" spid="141" grpId="2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rocess in Linux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Process in Linux</a:t>
            </a:r>
            <a:r>
              <a:rPr sz="12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 </a:t>
            </a:r>
          </a:p>
        </p:txBody>
      </p:sp>
      <p:pic>
        <p:nvPicPr>
          <p:cNvPr id="197" name="HCMUT_official_logo.png" descr="HCMUT_official_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8023" y="9040808"/>
            <a:ext cx="551199" cy="556674"/>
          </a:xfrm>
          <a:prstGeom prst="rect">
            <a:avLst/>
          </a:prstGeom>
          <a:ln w="12700">
            <a:miter lim="400000"/>
          </a:ln>
        </p:spPr>
      </p:pic>
      <p:sp>
        <p:nvSpPr>
          <p:cNvPr id="198" name="Ho Chi Minh City…"/>
          <p:cNvSpPr txBox="1"/>
          <p:nvPr/>
        </p:nvSpPr>
        <p:spPr>
          <a:xfrm>
            <a:off x="934748" y="9027045"/>
            <a:ext cx="2241985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1500"/>
            </a:pPr>
            <a:r>
              <a:t>Ho Chi Minh City</a:t>
            </a:r>
          </a:p>
          <a:p>
            <a:pPr algn="l">
              <a:defRPr sz="1500"/>
            </a:pPr>
            <a:r>
              <a:t>University of Technology</a:t>
            </a:r>
          </a:p>
        </p:txBody>
      </p:sp>
      <p:sp>
        <p:nvSpPr>
          <p:cNvPr id="1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00" name="If parent process terminates before its child then the child becomes an orphan process and process init will become its parent.…"/>
          <p:cNvSpPr txBox="1"/>
          <p:nvPr>
            <p:ph type="body" idx="1"/>
          </p:nvPr>
        </p:nvSpPr>
        <p:spPr>
          <a:xfrm>
            <a:off x="508000" y="2628900"/>
            <a:ext cx="11988800" cy="5802309"/>
          </a:xfrm>
          <a:prstGeom prst="rect">
            <a:avLst/>
          </a:prstGeom>
        </p:spPr>
        <p:txBody>
          <a:bodyPr/>
          <a:lstStyle/>
          <a:p>
            <a:pPr marL="343027" indent="-343027" defTabSz="426466">
              <a:spcBef>
                <a:spcPts val="1700"/>
              </a:spcBef>
              <a:defRPr sz="3066"/>
            </a:pPr>
            <a:r>
              <a:t>If parent process terminates before its child then the child becomes an orphan process and process </a:t>
            </a:r>
            <a:r>
              <a:rPr i="1"/>
              <a:t>init</a:t>
            </a:r>
            <a:r>
              <a:t> will become its parent.</a:t>
            </a:r>
          </a:p>
          <a:p>
            <a:pPr marL="343027" indent="-343027" defTabSz="426466">
              <a:spcBef>
                <a:spcPts val="1700"/>
              </a:spcBef>
              <a:defRPr sz="3066"/>
            </a:pPr>
            <a:r>
              <a:t>In Linux (and probably other Operating Systems), each process are isolated from others. Which means its does not knows the existence of other processes and what they are doing.</a:t>
            </a:r>
          </a:p>
          <a:p>
            <a:pPr marL="343027" indent="-343027" defTabSz="426466">
              <a:spcBef>
                <a:spcPts val="1700"/>
              </a:spcBef>
              <a:defRPr sz="3066"/>
            </a:pPr>
            <a:r>
              <a:t>A process, however, could know a little information about its children and parent through system calls.</a:t>
            </a:r>
          </a:p>
          <a:p>
            <a:pPr lvl="1" marL="686054" indent="-343027" defTabSz="426466">
              <a:spcBef>
                <a:spcPts val="1700"/>
              </a:spcBef>
              <a:defRPr sz="3066"/>
            </a:pPr>
            <a:r>
              <a:rPr i="1"/>
              <a:t>getppid() -&gt;</a:t>
            </a:r>
            <a:r>
              <a:t>  Get the PID of parent process</a:t>
            </a:r>
          </a:p>
          <a:p>
            <a:pPr lvl="1" marL="686054" indent="-343027" defTabSz="426466">
              <a:spcBef>
                <a:spcPts val="1700"/>
              </a:spcBef>
              <a:defRPr sz="3066"/>
            </a:pPr>
            <a:r>
              <a:rPr i="1"/>
              <a:t>wait()</a:t>
            </a:r>
            <a:r>
              <a:t>  -&gt; Wait for one of children process terminating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cover dir="l"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2" presetID="2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00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Examp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Example</a:t>
            </a:r>
          </a:p>
        </p:txBody>
      </p:sp>
      <p:pic>
        <p:nvPicPr>
          <p:cNvPr id="203" name="HCMUT_official_logo.png" descr="HCMUT_official_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8023" y="9040808"/>
            <a:ext cx="551199" cy="556674"/>
          </a:xfrm>
          <a:prstGeom prst="rect">
            <a:avLst/>
          </a:prstGeom>
          <a:ln w="12700">
            <a:miter lim="400000"/>
          </a:ln>
        </p:spPr>
      </p:pic>
      <p:sp>
        <p:nvSpPr>
          <p:cNvPr id="204" name="Ho Chi Minh City…"/>
          <p:cNvSpPr txBox="1"/>
          <p:nvPr/>
        </p:nvSpPr>
        <p:spPr>
          <a:xfrm>
            <a:off x="934748" y="9027045"/>
            <a:ext cx="2241985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1500"/>
            </a:pPr>
            <a:r>
              <a:t>Ho Chi Minh City</a:t>
            </a:r>
          </a:p>
          <a:p>
            <a:pPr algn="l">
              <a:defRPr sz="1500"/>
            </a:pPr>
            <a:r>
              <a:t>University of Technology</a:t>
            </a:r>
          </a:p>
        </p:txBody>
      </p:sp>
      <p:sp>
        <p:nvSpPr>
          <p:cNvPr id="205" name="Slide Number"/>
          <p:cNvSpPr txBox="1"/>
          <p:nvPr>
            <p:ph type="sldNum" sz="quarter" idx="2"/>
          </p:nvPr>
        </p:nvSpPr>
        <p:spPr>
          <a:xfrm>
            <a:off x="12063578" y="9175750"/>
            <a:ext cx="330399" cy="4064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06" name="Image" descr="Image"/>
          <p:cNvPicPr>
            <a:picLocks noChangeAspect="1"/>
          </p:cNvPicPr>
          <p:nvPr/>
        </p:nvPicPr>
        <p:blipFill>
          <a:blip r:embed="rId3">
            <a:extLst/>
          </a:blip>
          <a:srcRect l="0" t="0" r="0" b="0"/>
          <a:stretch>
            <a:fillRect/>
          </a:stretch>
        </p:blipFill>
        <p:spPr>
          <a:xfrm>
            <a:off x="813298" y="3345938"/>
            <a:ext cx="11378204" cy="451321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cover dir="l"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Exercis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Exercises</a:t>
            </a:r>
            <a:r>
              <a:rPr sz="12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 </a:t>
            </a:r>
          </a:p>
        </p:txBody>
      </p:sp>
      <p:pic>
        <p:nvPicPr>
          <p:cNvPr id="209" name="HCMUT_official_logo.png" descr="HCMUT_official_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8023" y="9040808"/>
            <a:ext cx="551199" cy="556674"/>
          </a:xfrm>
          <a:prstGeom prst="rect">
            <a:avLst/>
          </a:prstGeom>
          <a:ln w="12700">
            <a:miter lim="400000"/>
          </a:ln>
        </p:spPr>
      </p:pic>
      <p:sp>
        <p:nvSpPr>
          <p:cNvPr id="210" name="Ho Chi Minh City…"/>
          <p:cNvSpPr txBox="1"/>
          <p:nvPr/>
        </p:nvSpPr>
        <p:spPr>
          <a:xfrm>
            <a:off x="934748" y="9027045"/>
            <a:ext cx="2241985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1500"/>
            </a:pPr>
            <a:r>
              <a:t>Ho Chi Minh City</a:t>
            </a:r>
          </a:p>
          <a:p>
            <a:pPr algn="l">
              <a:defRPr sz="1500"/>
            </a:pPr>
            <a:r>
              <a:t>University of Technology</a:t>
            </a:r>
          </a:p>
        </p:txBody>
      </p:sp>
      <p:sp>
        <p:nvSpPr>
          <p:cNvPr id="211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12" name="What will we see on the screen?"/>
          <p:cNvSpPr txBox="1"/>
          <p:nvPr>
            <p:ph type="body" sz="quarter" idx="1"/>
          </p:nvPr>
        </p:nvSpPr>
        <p:spPr>
          <a:xfrm>
            <a:off x="508000" y="2324099"/>
            <a:ext cx="11988800" cy="584201"/>
          </a:xfrm>
          <a:prstGeom prst="rect">
            <a:avLst/>
          </a:prstGeom>
        </p:spPr>
        <p:txBody>
          <a:bodyPr/>
          <a:lstStyle>
            <a:lvl1pPr marL="347726" indent="-347726" defTabSz="432308">
              <a:spcBef>
                <a:spcPts val="1700"/>
              </a:spcBef>
              <a:defRPr sz="2960"/>
            </a:lvl1pPr>
          </a:lstStyle>
          <a:p>
            <a:pPr/>
            <a:r>
              <a:t>What will we see on the screen?		</a:t>
            </a:r>
          </a:p>
        </p:txBody>
      </p:sp>
      <p:sp>
        <p:nvSpPr>
          <p:cNvPr id="213" name="#include &lt;stdio.h&gt;…"/>
          <p:cNvSpPr txBox="1"/>
          <p:nvPr/>
        </p:nvSpPr>
        <p:spPr>
          <a:xfrm>
            <a:off x="4131750" y="3054349"/>
            <a:ext cx="4217114" cy="447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6200"/>
              </a:lnSpc>
              <a:defRPr sz="2666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solidFill>
                  <a:srgbClr val="4399FA"/>
                </a:solidFill>
              </a:rPr>
              <a:t>#include</a:t>
            </a:r>
            <a:r>
              <a:t> </a:t>
            </a:r>
            <a:r>
              <a:rPr>
                <a:solidFill>
                  <a:srgbClr val="000000"/>
                </a:solidFill>
              </a:rPr>
              <a:t>&lt;stdio.h&gt;</a:t>
            </a:r>
            <a:endParaRPr sz="12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algn="l" defTabSz="457200">
              <a:lnSpc>
                <a:spcPts val="6200"/>
              </a:lnSpc>
              <a:defRPr sz="2666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solidFill>
                  <a:srgbClr val="4399FA"/>
                </a:solidFill>
              </a:rPr>
              <a:t>#include</a:t>
            </a:r>
            <a:r>
              <a:t> </a:t>
            </a:r>
            <a:r>
              <a:rPr>
                <a:solidFill>
                  <a:srgbClr val="000000"/>
                </a:solidFill>
              </a:rPr>
              <a:t>&lt;unistd.h&gt;</a:t>
            </a:r>
            <a:endParaRPr sz="12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algn="l" defTabSz="457200">
              <a:lnSpc>
                <a:spcPts val="6200"/>
              </a:lnSpc>
              <a:defRPr sz="2666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solidFill>
                  <a:srgbClr val="4399FA"/>
                </a:solidFill>
              </a:rPr>
              <a:t>int</a:t>
            </a:r>
            <a:r>
              <a:t> </a:t>
            </a:r>
            <a:r>
              <a:rPr>
                <a:solidFill>
                  <a:srgbClr val="000000"/>
                </a:solidFill>
              </a:rPr>
              <a:t>main() {</a:t>
            </a:r>
            <a:endParaRPr sz="12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algn="l" defTabSz="457200">
              <a:lnSpc>
                <a:spcPts val="6200"/>
              </a:lnSpc>
              <a:defRPr sz="2666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  int a = 10;</a:t>
            </a:r>
            <a:endParaRPr sz="1200">
              <a:latin typeface="Times"/>
              <a:ea typeface="Times"/>
              <a:cs typeface="Times"/>
              <a:sym typeface="Times"/>
            </a:endParaRPr>
          </a:p>
          <a:p>
            <a:pPr algn="l" defTabSz="457200">
              <a:lnSpc>
                <a:spcPts val="6200"/>
              </a:lnSpc>
              <a:defRPr sz="2666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  if (fork() == 0) {</a:t>
            </a:r>
            <a:endParaRPr sz="1200">
              <a:latin typeface="Times"/>
              <a:ea typeface="Times"/>
              <a:cs typeface="Times"/>
              <a:sym typeface="Times"/>
            </a:endParaRPr>
          </a:p>
          <a:p>
            <a:pPr algn="l" defTabSz="457200">
              <a:lnSpc>
                <a:spcPts val="6200"/>
              </a:lnSpc>
              <a:defRPr sz="2666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  a++;</a:t>
            </a:r>
            <a:endParaRPr sz="1200">
              <a:latin typeface="Times"/>
              <a:ea typeface="Times"/>
              <a:cs typeface="Times"/>
              <a:sym typeface="Times"/>
            </a:endParaRPr>
          </a:p>
          <a:p>
            <a:pPr algn="l" defTabSz="457200">
              <a:lnSpc>
                <a:spcPts val="6200"/>
              </a:lnSpc>
              <a:defRPr sz="2666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  }else{</a:t>
            </a:r>
            <a:endParaRPr sz="1200">
              <a:latin typeface="Times"/>
              <a:ea typeface="Times"/>
              <a:cs typeface="Times"/>
              <a:sym typeface="Times"/>
            </a:endParaRPr>
          </a:p>
          <a:p>
            <a:pPr algn="l" defTabSz="457200">
              <a:lnSpc>
                <a:spcPts val="6200"/>
              </a:lnSpc>
              <a:defRPr sz="2666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  wait();</a:t>
            </a:r>
            <a:endParaRPr sz="1200">
              <a:latin typeface="Times"/>
              <a:ea typeface="Times"/>
              <a:cs typeface="Times"/>
              <a:sym typeface="Times"/>
            </a:endParaRPr>
          </a:p>
          <a:p>
            <a:pPr algn="l" defTabSz="457200">
              <a:lnSpc>
                <a:spcPts val="6200"/>
              </a:lnSpc>
              <a:defRPr sz="2666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  printf(“%d\n”, a);</a:t>
            </a:r>
            <a:endParaRPr sz="1200">
              <a:latin typeface="Times"/>
              <a:ea typeface="Times"/>
              <a:cs typeface="Times"/>
              <a:sym typeface="Times"/>
            </a:endParaRPr>
          </a:p>
          <a:p>
            <a:pPr algn="l" defTabSz="457200">
              <a:lnSpc>
                <a:spcPts val="6200"/>
              </a:lnSpc>
              <a:defRPr sz="2666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  }  </a:t>
            </a:r>
            <a:endParaRPr sz="1200">
              <a:latin typeface="Times"/>
              <a:ea typeface="Times"/>
              <a:cs typeface="Times"/>
              <a:sym typeface="Times"/>
            </a:endParaRPr>
          </a:p>
          <a:p>
            <a:pPr algn="l" defTabSz="457200">
              <a:lnSpc>
                <a:spcPts val="6200"/>
              </a:lnSpc>
              <a:defRPr sz="2666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}</a:t>
            </a:r>
            <a:endParaRPr sz="1200"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14" name="Write a program that when executing, it create a new process and then both of them print their PID to stdout."/>
          <p:cNvSpPr txBox="1"/>
          <p:nvPr/>
        </p:nvSpPr>
        <p:spPr>
          <a:xfrm>
            <a:off x="508000" y="7670799"/>
            <a:ext cx="11988801" cy="10166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 marL="324231" indent="-324231" algn="l" defTabSz="403097">
              <a:spcBef>
                <a:spcPts val="1600"/>
              </a:spcBef>
              <a:buClr>
                <a:srgbClr val="929292"/>
              </a:buClr>
              <a:buSzPct val="60000"/>
              <a:buFont typeface="Zapf Dingbats"/>
              <a:buChar char="❖"/>
              <a:defRPr sz="2691"/>
            </a:pPr>
            <a:r>
              <a:t>Write a program that when executing, it </a:t>
            </a:r>
            <a:r>
              <a:rPr sz="2760"/>
              <a:t>create</a:t>
            </a:r>
            <a:r>
              <a:t> a new process and then both of them print their PID to stdout.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cover dir="l"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2" presetID="2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2" presetID="2" grpId="2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14" grpId="2"/>
      <p:bldP build="whole" bldLvl="1" animBg="1" rev="0" advAuto="0" spid="212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Exercis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Exercises</a:t>
            </a:r>
            <a:r>
              <a:rPr sz="12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 </a:t>
            </a:r>
          </a:p>
        </p:txBody>
      </p:sp>
      <p:pic>
        <p:nvPicPr>
          <p:cNvPr id="217" name="HCMUT_official_logo.png" descr="HCMUT_official_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8023" y="9040808"/>
            <a:ext cx="551199" cy="556674"/>
          </a:xfrm>
          <a:prstGeom prst="rect">
            <a:avLst/>
          </a:prstGeom>
          <a:ln w="12700">
            <a:miter lim="400000"/>
          </a:ln>
        </p:spPr>
      </p:pic>
      <p:sp>
        <p:nvSpPr>
          <p:cNvPr id="218" name="Ho Chi Minh City…"/>
          <p:cNvSpPr txBox="1"/>
          <p:nvPr/>
        </p:nvSpPr>
        <p:spPr>
          <a:xfrm>
            <a:off x="934748" y="9027045"/>
            <a:ext cx="2241985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1500"/>
            </a:pPr>
            <a:r>
              <a:t>Ho Chi Minh City</a:t>
            </a:r>
          </a:p>
          <a:p>
            <a:pPr algn="l">
              <a:defRPr sz="1500"/>
            </a:pPr>
            <a:r>
              <a:t>University of Technology</a:t>
            </a:r>
          </a:p>
        </p:txBody>
      </p:sp>
      <p:sp>
        <p:nvSpPr>
          <p:cNvPr id="2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20" name="Write a program that when executing, it has the OS to create two duplicate copies of itself."/>
          <p:cNvSpPr txBox="1"/>
          <p:nvPr>
            <p:ph type="body" sz="quarter" idx="1"/>
          </p:nvPr>
        </p:nvSpPr>
        <p:spPr>
          <a:xfrm>
            <a:off x="508000" y="2324100"/>
            <a:ext cx="11988800" cy="1130032"/>
          </a:xfrm>
          <a:prstGeom prst="rect">
            <a:avLst/>
          </a:prstGeom>
        </p:spPr>
        <p:txBody>
          <a:bodyPr/>
          <a:lstStyle>
            <a:lvl1pPr marL="357123" indent="-357123" defTabSz="443991">
              <a:spcBef>
                <a:spcPts val="1800"/>
              </a:spcBef>
              <a:defRPr sz="3040"/>
            </a:lvl1pPr>
          </a:lstStyle>
          <a:p>
            <a:pPr/>
            <a:r>
              <a:t>Write a program that when executing, it has the OS to create two duplicate copies of itself.</a:t>
            </a:r>
          </a:p>
        </p:txBody>
      </p:sp>
      <p:pic>
        <p:nvPicPr>
          <p:cNvPr id="221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713607" y="4256047"/>
            <a:ext cx="3577586" cy="321982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cover dir="l"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2" presetID="2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20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Exercis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Exercises</a:t>
            </a:r>
            <a:r>
              <a:rPr sz="12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 </a:t>
            </a:r>
          </a:p>
        </p:txBody>
      </p:sp>
      <p:pic>
        <p:nvPicPr>
          <p:cNvPr id="224" name="HCMUT_official_logo.png" descr="HCMUT_official_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8023" y="9040808"/>
            <a:ext cx="551199" cy="556674"/>
          </a:xfrm>
          <a:prstGeom prst="rect">
            <a:avLst/>
          </a:prstGeom>
          <a:ln w="12700">
            <a:miter lim="400000"/>
          </a:ln>
        </p:spPr>
      </p:pic>
      <p:sp>
        <p:nvSpPr>
          <p:cNvPr id="225" name="Ho Chi Minh City…"/>
          <p:cNvSpPr txBox="1"/>
          <p:nvPr/>
        </p:nvSpPr>
        <p:spPr>
          <a:xfrm>
            <a:off x="934748" y="9027045"/>
            <a:ext cx="2241985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1500"/>
            </a:pPr>
            <a:r>
              <a:t>Ho Chi Minh City</a:t>
            </a:r>
          </a:p>
          <a:p>
            <a:pPr algn="l">
              <a:defRPr sz="1500"/>
            </a:pPr>
            <a:r>
              <a:t>University of Technology</a:t>
            </a:r>
          </a:p>
        </p:txBody>
      </p:sp>
      <p:sp>
        <p:nvSpPr>
          <p:cNvPr id="226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27" name="Draw the tree of processes created by running the following program"/>
          <p:cNvSpPr txBox="1"/>
          <p:nvPr>
            <p:ph type="body" sz="quarter" idx="1"/>
          </p:nvPr>
        </p:nvSpPr>
        <p:spPr>
          <a:xfrm>
            <a:off x="508000" y="2324100"/>
            <a:ext cx="11988800" cy="924675"/>
          </a:xfrm>
          <a:prstGeom prst="rect">
            <a:avLst/>
          </a:prstGeom>
        </p:spPr>
        <p:txBody>
          <a:bodyPr/>
          <a:lstStyle>
            <a:lvl1pPr marL="324231" indent="-324231" defTabSz="403097">
              <a:spcBef>
                <a:spcPts val="1600"/>
              </a:spcBef>
              <a:defRPr sz="2760"/>
            </a:lvl1pPr>
          </a:lstStyle>
          <a:p>
            <a:pPr/>
            <a:r>
              <a:t>Draw the tree of processes created by running the following program		</a:t>
            </a:r>
          </a:p>
        </p:txBody>
      </p:sp>
      <p:sp>
        <p:nvSpPr>
          <p:cNvPr id="228" name="#include &lt;stdio.h&gt;…"/>
          <p:cNvSpPr txBox="1"/>
          <p:nvPr/>
        </p:nvSpPr>
        <p:spPr>
          <a:xfrm>
            <a:off x="4244076" y="4169524"/>
            <a:ext cx="4553658" cy="3238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6600"/>
              </a:lnSpc>
              <a:defRPr sz="3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solidFill>
                  <a:srgbClr val="4399FA"/>
                </a:solidFill>
              </a:rPr>
              <a:t>#include</a:t>
            </a:r>
            <a:r>
              <a:t> </a:t>
            </a:r>
            <a:r>
              <a:rPr>
                <a:solidFill>
                  <a:srgbClr val="000000"/>
                </a:solidFill>
              </a:rPr>
              <a:t>&lt;stdio.h&gt;</a:t>
            </a:r>
            <a:endParaRPr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algn="l" defTabSz="457200">
              <a:lnSpc>
                <a:spcPts val="6600"/>
              </a:lnSpc>
              <a:defRPr sz="3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solidFill>
                  <a:srgbClr val="4399FA"/>
                </a:solidFill>
              </a:rPr>
              <a:t>#include</a:t>
            </a:r>
            <a:r>
              <a:t> </a:t>
            </a:r>
            <a:r>
              <a:rPr>
                <a:solidFill>
                  <a:srgbClr val="000000"/>
                </a:solidFill>
              </a:rPr>
              <a:t>&lt;unistd.h&gt;</a:t>
            </a:r>
            <a:endParaRPr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algn="l" defTabSz="457200">
              <a:lnSpc>
                <a:spcPts val="6600"/>
              </a:lnSpc>
              <a:defRPr sz="3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solidFill>
                  <a:srgbClr val="4399FA"/>
                </a:solidFill>
              </a:rPr>
              <a:t>int</a:t>
            </a:r>
            <a:r>
              <a:t> </a:t>
            </a:r>
            <a:r>
              <a:rPr>
                <a:solidFill>
                  <a:srgbClr val="000000"/>
                </a:solidFill>
              </a:rPr>
              <a:t>main() {</a:t>
            </a:r>
            <a:endParaRPr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lvl="1" algn="l" defTabSz="457200">
              <a:lnSpc>
                <a:spcPts val="6600"/>
              </a:lnSpc>
              <a:defRPr sz="3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fork();</a:t>
            </a:r>
            <a:endParaRPr>
              <a:latin typeface="Times"/>
              <a:ea typeface="Times"/>
              <a:cs typeface="Times"/>
              <a:sym typeface="Times"/>
            </a:endParaRPr>
          </a:p>
          <a:p>
            <a:pPr lvl="1" algn="l" defTabSz="457200">
              <a:lnSpc>
                <a:spcPts val="7300"/>
              </a:lnSpc>
              <a:defRPr sz="3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fork();</a:t>
            </a:r>
            <a:endParaRPr>
              <a:latin typeface="Times"/>
              <a:ea typeface="Times"/>
              <a:cs typeface="Times"/>
              <a:sym typeface="Times"/>
            </a:endParaRPr>
          </a:p>
          <a:p>
            <a:pPr algn="l" defTabSz="457200">
              <a:lnSpc>
                <a:spcPts val="7300"/>
              </a:lnSpc>
              <a:defRPr sz="3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}</a:t>
            </a:r>
            <a:endParaRPr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cover dir="l"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2" presetID="2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27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Appendix: Useful command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Appendix: Useful commands</a:t>
            </a:r>
            <a:r>
              <a:rPr sz="12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 </a:t>
            </a:r>
          </a:p>
        </p:txBody>
      </p:sp>
      <p:pic>
        <p:nvPicPr>
          <p:cNvPr id="231" name="HCMUT_official_logo.png" descr="HCMUT_official_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8023" y="9040808"/>
            <a:ext cx="551199" cy="556674"/>
          </a:xfrm>
          <a:prstGeom prst="rect">
            <a:avLst/>
          </a:prstGeom>
          <a:ln w="12700">
            <a:miter lim="400000"/>
          </a:ln>
        </p:spPr>
      </p:pic>
      <p:sp>
        <p:nvSpPr>
          <p:cNvPr id="232" name="Ho Chi Minh City…"/>
          <p:cNvSpPr txBox="1"/>
          <p:nvPr/>
        </p:nvSpPr>
        <p:spPr>
          <a:xfrm>
            <a:off x="934748" y="9027045"/>
            <a:ext cx="2241985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1500"/>
            </a:pPr>
            <a:r>
              <a:t>Ho Chi Minh City</a:t>
            </a:r>
          </a:p>
          <a:p>
            <a:pPr algn="l">
              <a:defRPr sz="1500"/>
            </a:pPr>
            <a:r>
              <a:t>University of Technology</a:t>
            </a:r>
          </a:p>
        </p:txBody>
      </p:sp>
      <p:sp>
        <p:nvSpPr>
          <p:cNvPr id="233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34" name="Use command ps -aux to show brief information about running processes.…"/>
          <p:cNvSpPr txBox="1"/>
          <p:nvPr>
            <p:ph type="body" idx="1"/>
          </p:nvPr>
        </p:nvSpPr>
        <p:spPr>
          <a:xfrm>
            <a:off x="508000" y="2326242"/>
            <a:ext cx="11988800" cy="6552612"/>
          </a:xfrm>
          <a:prstGeom prst="rect">
            <a:avLst/>
          </a:prstGeom>
        </p:spPr>
        <p:txBody>
          <a:bodyPr/>
          <a:lstStyle/>
          <a:p>
            <a:pPr>
              <a:defRPr sz="4200"/>
            </a:pPr>
            <a:r>
              <a:t>Use command ps -aux to show brief information about running processes.</a:t>
            </a:r>
          </a:p>
          <a:p>
            <a:pPr>
              <a:defRPr sz="4200"/>
            </a:pPr>
            <a:r>
              <a:t>Use command ptree to display a tree of processes</a:t>
            </a:r>
          </a:p>
          <a:p>
            <a:pPr>
              <a:defRPr sz="4200"/>
            </a:pPr>
            <a:r>
              <a:t>To terminate a foreground process, press Ctrl+C</a:t>
            </a:r>
          </a:p>
          <a:p>
            <a:pPr>
              <a:defRPr sz="4200"/>
            </a:pPr>
            <a:r>
              <a:t>In other to stop a running process, use kill –INT &lt;Process’s PID&gt;.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cover dir="l"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2" presetID="2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34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Appendix: Suspend a proces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Appendix: Suspend a process</a:t>
            </a:r>
            <a:r>
              <a:rPr sz="12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  </a:t>
            </a:r>
          </a:p>
        </p:txBody>
      </p:sp>
      <p:pic>
        <p:nvPicPr>
          <p:cNvPr id="237" name="HCMUT_official_logo.png" descr="HCMUT_official_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8023" y="9040808"/>
            <a:ext cx="551199" cy="556674"/>
          </a:xfrm>
          <a:prstGeom prst="rect">
            <a:avLst/>
          </a:prstGeom>
          <a:ln w="12700">
            <a:miter lim="400000"/>
          </a:ln>
        </p:spPr>
      </p:pic>
      <p:sp>
        <p:nvSpPr>
          <p:cNvPr id="238" name="Ho Chi Minh City…"/>
          <p:cNvSpPr txBox="1"/>
          <p:nvPr/>
        </p:nvSpPr>
        <p:spPr>
          <a:xfrm>
            <a:off x="934748" y="9027045"/>
            <a:ext cx="2241985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1500"/>
            </a:pPr>
            <a:r>
              <a:t>Ho Chi Minh City</a:t>
            </a:r>
          </a:p>
          <a:p>
            <a:pPr algn="l">
              <a:defRPr sz="1500"/>
            </a:pPr>
            <a:r>
              <a:t>University of Technology</a:t>
            </a:r>
          </a:p>
        </p:txBody>
      </p:sp>
      <p:sp>
        <p:nvSpPr>
          <p:cNvPr id="23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40" name="If a foreground process taking so much time while we want to take the control of the shell back to do another task then we could suspend it by pressing Ctrl+Z.…"/>
          <p:cNvSpPr txBox="1"/>
          <p:nvPr>
            <p:ph type="body" idx="1"/>
          </p:nvPr>
        </p:nvSpPr>
        <p:spPr>
          <a:xfrm>
            <a:off x="508000" y="2326242"/>
            <a:ext cx="11988800" cy="6552612"/>
          </a:xfrm>
          <a:prstGeom prst="rect">
            <a:avLst/>
          </a:prstGeom>
        </p:spPr>
        <p:txBody>
          <a:bodyPr/>
          <a:lstStyle/>
          <a:p>
            <a:pPr marL="319531" indent="-319531" defTabSz="397256">
              <a:spcBef>
                <a:spcPts val="1600"/>
              </a:spcBef>
              <a:defRPr sz="2856"/>
            </a:pPr>
            <a:r>
              <a:t>If a foreground process taking so much time while we want to take the control of the shell back to do another task then we could suspend it by pressing Ctrl+Z.</a:t>
            </a:r>
          </a:p>
          <a:p>
            <a:pPr marL="319531" indent="-319531" defTabSz="397256">
              <a:spcBef>
                <a:spcPts val="1600"/>
              </a:spcBef>
              <a:defRPr sz="2856"/>
            </a:pPr>
            <a:r>
              <a:t>To display suspended processes, type jobs.</a:t>
            </a:r>
          </a:p>
          <a:p>
            <a:pPr marL="319531" indent="-319531" defTabSz="397256">
              <a:spcBef>
                <a:spcPts val="1600"/>
              </a:spcBef>
              <a:defRPr sz="2856"/>
            </a:pPr>
            <a:r>
              <a:t>To resume a suspended process, use</a:t>
            </a:r>
          </a:p>
          <a:p>
            <a:pPr lvl="1" marL="639063" indent="-319531" defTabSz="397256">
              <a:spcBef>
                <a:spcPts val="1600"/>
              </a:spcBef>
              <a:defRPr sz="2856"/>
            </a:pPr>
            <a:r>
              <a:t>fg &lt;n&gt; : suspended process will be waken up and take the control of shell again.</a:t>
            </a:r>
          </a:p>
          <a:p>
            <a:pPr lvl="1" marL="639063" indent="-319531" defTabSz="397256">
              <a:spcBef>
                <a:spcPts val="1600"/>
              </a:spcBef>
              <a:defRPr sz="2856"/>
            </a:pPr>
            <a:r>
              <a:t>bg &lt;n&gt; : suspended process will be waken up and run in foreground.</a:t>
            </a:r>
          </a:p>
          <a:p>
            <a:pPr lvl="1" marL="639063" indent="-319531" defTabSz="397256">
              <a:spcBef>
                <a:spcPts val="1600"/>
              </a:spcBef>
              <a:defRPr sz="2856"/>
            </a:pPr>
            <a:r>
              <a:t>Note: n is the index of the suspended process which placed between a pair of square bracket before the name of process in the string that appears just after we press Ctrl+Z.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cover dir="l"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2" presetID="2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40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En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End</a:t>
            </a:r>
          </a:p>
        </p:txBody>
      </p:sp>
      <p:pic>
        <p:nvPicPr>
          <p:cNvPr id="243" name="HCMUT_official_logo.png" descr="HCMUT_official_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8023" y="9040808"/>
            <a:ext cx="551199" cy="556674"/>
          </a:xfrm>
          <a:prstGeom prst="rect">
            <a:avLst/>
          </a:prstGeom>
          <a:ln w="12700">
            <a:miter lim="400000"/>
          </a:ln>
        </p:spPr>
      </p:pic>
      <p:sp>
        <p:nvSpPr>
          <p:cNvPr id="244" name="Ho Chi Minh City…"/>
          <p:cNvSpPr txBox="1"/>
          <p:nvPr/>
        </p:nvSpPr>
        <p:spPr>
          <a:xfrm>
            <a:off x="934748" y="9027045"/>
            <a:ext cx="2241985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1500"/>
            </a:pPr>
            <a:r>
              <a:t>Ho Chi Minh City</a:t>
            </a:r>
          </a:p>
          <a:p>
            <a:pPr algn="l">
              <a:defRPr sz="1500"/>
            </a:pPr>
            <a:r>
              <a:t>University of Technology</a:t>
            </a:r>
          </a:p>
        </p:txBody>
      </p:sp>
      <p:sp>
        <p:nvSpPr>
          <p:cNvPr id="2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46" name="Thanks!"/>
          <p:cNvSpPr txBox="1"/>
          <p:nvPr/>
        </p:nvSpPr>
        <p:spPr>
          <a:xfrm>
            <a:off x="5502554" y="4470400"/>
            <a:ext cx="1999692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200">
                <a:solidFill>
                  <a:srgbClr val="2F60FF"/>
                </a:solidFill>
              </a:defRPr>
            </a:lvl1pPr>
          </a:lstStyle>
          <a:p>
            <a:pPr/>
            <a:r>
              <a:t>Thanks!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cover dir="l"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Lab 3.1 - Proces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Lab 3.1 - Process</a:t>
            </a:r>
          </a:p>
        </p:txBody>
      </p:sp>
      <p:sp>
        <p:nvSpPr>
          <p:cNvPr id="145" name="What we will learn?…"/>
          <p:cNvSpPr txBox="1"/>
          <p:nvPr>
            <p:ph type="body" idx="1"/>
          </p:nvPr>
        </p:nvSpPr>
        <p:spPr>
          <a:xfrm>
            <a:off x="1018192" y="2178050"/>
            <a:ext cx="11289663" cy="6704009"/>
          </a:xfrm>
          <a:prstGeom prst="rect">
            <a:avLst/>
          </a:prstGeom>
        </p:spPr>
        <p:txBody>
          <a:bodyPr/>
          <a:lstStyle/>
          <a:p>
            <a:pPr marL="305435" indent="-305435" defTabSz="379729">
              <a:spcBef>
                <a:spcPts val="1500"/>
              </a:spcBef>
              <a:defRPr sz="3444"/>
            </a:pPr>
            <a:r>
              <a:t>What we will learn?</a:t>
            </a:r>
          </a:p>
          <a:p>
            <a:pPr lvl="1" marL="610869" indent="-305434" defTabSz="379729">
              <a:spcBef>
                <a:spcPts val="1500"/>
              </a:spcBef>
              <a:defRPr sz="3444"/>
            </a:pPr>
            <a:r>
              <a:t>System Programming Techniques</a:t>
            </a:r>
          </a:p>
          <a:p>
            <a:pPr lvl="1" marL="610869" indent="-305434" defTabSz="379729">
              <a:spcBef>
                <a:spcPts val="1500"/>
              </a:spcBef>
              <a:defRPr sz="3444"/>
            </a:pPr>
            <a:r>
              <a:t>Concurrency</a:t>
            </a:r>
          </a:p>
          <a:p>
            <a:pPr lvl="1" marL="610869" indent="-305434" defTabSz="379729">
              <a:spcBef>
                <a:spcPts val="1500"/>
              </a:spcBef>
              <a:defRPr sz="3444"/>
            </a:pPr>
            <a:r>
              <a:t>Synchronization</a:t>
            </a:r>
          </a:p>
          <a:p>
            <a:pPr lvl="1" marL="610869" indent="-305434" defTabSz="379729">
              <a:spcBef>
                <a:spcPts val="1500"/>
              </a:spcBef>
              <a:defRPr sz="3444"/>
            </a:pPr>
            <a:r>
              <a:t>Communication</a:t>
            </a:r>
          </a:p>
          <a:p>
            <a:pPr lvl="1" marL="610869" indent="-305434" defTabSz="379729">
              <a:spcBef>
                <a:spcPts val="1500"/>
              </a:spcBef>
              <a:defRPr sz="3444"/>
            </a:pPr>
            <a:r>
              <a:t>Scheduling</a:t>
            </a:r>
          </a:p>
          <a:p>
            <a:pPr lvl="1" marL="610869" indent="-305434" defTabSz="379729">
              <a:spcBef>
                <a:spcPts val="1500"/>
              </a:spcBef>
              <a:defRPr sz="3444"/>
            </a:pPr>
            <a:r>
              <a:t>Memory Management</a:t>
            </a:r>
          </a:p>
          <a:p>
            <a:pPr marL="305435" indent="-305435" defTabSz="379729">
              <a:spcBef>
                <a:spcPts val="1500"/>
              </a:spcBef>
              <a:defRPr sz="3444"/>
            </a:pPr>
            <a:r>
              <a:t>Environment: *nix systems (CentOS, Ubuntu, Mac OS?)</a:t>
            </a:r>
          </a:p>
        </p:txBody>
      </p:sp>
      <p:grpSp>
        <p:nvGrpSpPr>
          <p:cNvPr id="148" name="Group"/>
          <p:cNvGrpSpPr/>
          <p:nvPr/>
        </p:nvGrpSpPr>
        <p:grpSpPr>
          <a:xfrm>
            <a:off x="308023" y="9027045"/>
            <a:ext cx="2868710" cy="584201"/>
            <a:chOff x="0" y="0"/>
            <a:chExt cx="2868708" cy="584200"/>
          </a:xfrm>
        </p:grpSpPr>
        <p:pic>
          <p:nvPicPr>
            <p:cNvPr id="146" name="HCMUT_official_logo.png" descr="HCMUT_official_logo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13763"/>
              <a:ext cx="551198" cy="55667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47" name="Ho Chi Minh City…"/>
            <p:cNvSpPr txBox="1"/>
            <p:nvPr/>
          </p:nvSpPr>
          <p:spPr>
            <a:xfrm>
              <a:off x="626724" y="-1"/>
              <a:ext cx="2241985" cy="584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algn="l">
                <a:defRPr sz="1500"/>
              </a:pPr>
              <a:r>
                <a:t>Ho Chi Minh City</a:t>
              </a:r>
            </a:p>
            <a:p>
              <a:pPr algn="l">
                <a:defRPr sz="1500"/>
              </a:pPr>
              <a:r>
                <a:t>University of Technology</a:t>
              </a:r>
            </a:p>
          </p:txBody>
        </p:sp>
      </p:grpSp>
      <p:sp>
        <p:nvSpPr>
          <p:cNvPr id="149" name="Slide Number"/>
          <p:cNvSpPr txBox="1"/>
          <p:nvPr>
            <p:ph type="sldNum" sz="quarter" idx="2"/>
          </p:nvPr>
        </p:nvSpPr>
        <p:spPr>
          <a:xfrm>
            <a:off x="12114477" y="9175750"/>
            <a:ext cx="228601" cy="4064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cover dir="l"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2" presetID="2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5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Objectiv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Objective</a:t>
            </a:r>
            <a:r>
              <a:rPr sz="12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 </a:t>
            </a:r>
          </a:p>
        </p:txBody>
      </p:sp>
      <p:sp>
        <p:nvSpPr>
          <p:cNvPr id="152" name="Understand to concept of process…"/>
          <p:cNvSpPr txBox="1"/>
          <p:nvPr>
            <p:ph type="body" idx="1"/>
          </p:nvPr>
        </p:nvSpPr>
        <p:spPr>
          <a:xfrm>
            <a:off x="1018192" y="2178050"/>
            <a:ext cx="11289663" cy="6704009"/>
          </a:xfrm>
          <a:prstGeom prst="rect">
            <a:avLst/>
          </a:prstGeom>
        </p:spPr>
        <p:txBody>
          <a:bodyPr/>
          <a:lstStyle/>
          <a:p>
            <a:pPr/>
            <a:r>
              <a:t>Understand to concept of process</a:t>
            </a:r>
          </a:p>
          <a:p>
            <a:pPr/>
            <a:r>
              <a:t>Know how the operating system manages the execution of processes</a:t>
            </a:r>
          </a:p>
          <a:p>
            <a:pPr/>
            <a:r>
              <a:t>Understand how Linux create a new process</a:t>
            </a:r>
          </a:p>
        </p:txBody>
      </p:sp>
      <p:pic>
        <p:nvPicPr>
          <p:cNvPr id="153" name="HCMUT_official_logo.png" descr="HCMUT_official_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8023" y="9040808"/>
            <a:ext cx="551199" cy="556674"/>
          </a:xfrm>
          <a:prstGeom prst="rect">
            <a:avLst/>
          </a:prstGeom>
          <a:ln w="12700">
            <a:miter lim="400000"/>
          </a:ln>
        </p:spPr>
      </p:pic>
      <p:sp>
        <p:nvSpPr>
          <p:cNvPr id="154" name="Ho Chi Minh City…"/>
          <p:cNvSpPr txBox="1"/>
          <p:nvPr/>
        </p:nvSpPr>
        <p:spPr>
          <a:xfrm>
            <a:off x="934748" y="9027045"/>
            <a:ext cx="2241985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1500"/>
            </a:pPr>
            <a:r>
              <a:t>Ho Chi Minh City</a:t>
            </a:r>
          </a:p>
          <a:p>
            <a:pPr algn="l">
              <a:defRPr sz="1500"/>
            </a:pPr>
            <a:r>
              <a:t>University of Technology</a:t>
            </a:r>
          </a:p>
        </p:txBody>
      </p:sp>
      <p:sp>
        <p:nvSpPr>
          <p:cNvPr id="155" name="Slide Number"/>
          <p:cNvSpPr txBox="1"/>
          <p:nvPr>
            <p:ph type="sldNum" sz="quarter" idx="2"/>
          </p:nvPr>
        </p:nvSpPr>
        <p:spPr>
          <a:xfrm>
            <a:off x="12114477" y="9175750"/>
            <a:ext cx="228601" cy="4064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cover dir="l"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2" presetID="2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52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What is a process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 is a process?</a:t>
            </a:r>
            <a:r>
              <a:rPr sz="12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 </a:t>
            </a:r>
          </a:p>
        </p:txBody>
      </p:sp>
      <p:pic>
        <p:nvPicPr>
          <p:cNvPr id="158" name="HCMUT_official_logo.png" descr="HCMUT_official_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8023" y="9040808"/>
            <a:ext cx="551199" cy="556674"/>
          </a:xfrm>
          <a:prstGeom prst="rect">
            <a:avLst/>
          </a:prstGeom>
          <a:ln w="12700">
            <a:miter lim="400000"/>
          </a:ln>
        </p:spPr>
      </p:pic>
      <p:sp>
        <p:nvSpPr>
          <p:cNvPr id="159" name="Ho Chi Minh City…"/>
          <p:cNvSpPr txBox="1"/>
          <p:nvPr/>
        </p:nvSpPr>
        <p:spPr>
          <a:xfrm>
            <a:off x="934748" y="9027045"/>
            <a:ext cx="2241985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1500"/>
            </a:pPr>
            <a:r>
              <a:t>Ho Chi Minh City</a:t>
            </a:r>
          </a:p>
          <a:p>
            <a:pPr algn="l">
              <a:defRPr sz="1500"/>
            </a:pPr>
            <a:r>
              <a:t>University of Technology</a:t>
            </a:r>
          </a:p>
        </p:txBody>
      </p:sp>
      <p:sp>
        <p:nvSpPr>
          <p:cNvPr id="160" name="Slide Number"/>
          <p:cNvSpPr txBox="1"/>
          <p:nvPr>
            <p:ph type="sldNum" sz="quarter" idx="2"/>
          </p:nvPr>
        </p:nvSpPr>
        <p:spPr>
          <a:xfrm>
            <a:off x="12114477" y="9175750"/>
            <a:ext cx="228601" cy="4064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61" name="A process is an instance of a computer program that is being executed. It contains the program code and its current activity.…"/>
          <p:cNvSpPr txBox="1"/>
          <p:nvPr>
            <p:ph type="body" idx="1"/>
          </p:nvPr>
        </p:nvSpPr>
        <p:spPr>
          <a:xfrm>
            <a:off x="508000" y="2628900"/>
            <a:ext cx="11988800" cy="5802309"/>
          </a:xfrm>
          <a:prstGeom prst="rect">
            <a:avLst/>
          </a:prstGeom>
        </p:spPr>
        <p:txBody>
          <a:bodyPr/>
          <a:lstStyle/>
          <a:p>
            <a:pPr marL="328929" indent="-328929" defTabSz="408940">
              <a:spcBef>
                <a:spcPts val="1600"/>
              </a:spcBef>
              <a:defRPr sz="2940"/>
            </a:pPr>
            <a:r>
              <a:t>A process is an instance of a computer program that is being executed. It contains the program code and its current activity.</a:t>
            </a:r>
          </a:p>
          <a:p>
            <a:pPr marL="328929" indent="-328929" defTabSz="408940">
              <a:spcBef>
                <a:spcPts val="1600"/>
              </a:spcBef>
              <a:defRPr sz="2940"/>
            </a:pPr>
            <a:r>
              <a:t>Typically, a process consists of:</a:t>
            </a:r>
          </a:p>
          <a:p>
            <a:pPr lvl="1" marL="657859" indent="-328929" defTabSz="408940">
              <a:spcBef>
                <a:spcPts val="1600"/>
              </a:spcBef>
              <a:defRPr sz="2940"/>
            </a:pPr>
            <a:r>
              <a:t>Instructions</a:t>
            </a:r>
          </a:p>
          <a:p>
            <a:pPr lvl="1" marL="657859" indent="-328929" defTabSz="408940">
              <a:spcBef>
                <a:spcPts val="1600"/>
              </a:spcBef>
              <a:defRPr sz="2940"/>
            </a:pPr>
            <a:r>
              <a:t>Memory: text, data, stack, heap</a:t>
            </a:r>
          </a:p>
          <a:p>
            <a:pPr lvl="1" marL="657859" indent="-328929" defTabSz="408940">
              <a:spcBef>
                <a:spcPts val="1600"/>
              </a:spcBef>
              <a:defRPr sz="2940"/>
            </a:pPr>
            <a:r>
              <a:t>Descriptor or resources (file descriptor in *nix)</a:t>
            </a:r>
          </a:p>
          <a:p>
            <a:pPr lvl="1" marL="657859" indent="-328929" defTabSz="408940">
              <a:spcBef>
                <a:spcPts val="1600"/>
              </a:spcBef>
              <a:defRPr sz="2940"/>
            </a:pPr>
            <a:r>
              <a:t>Processor state (context): register, physical memory addressing</a:t>
            </a:r>
          </a:p>
          <a:p>
            <a:pPr marL="328929" indent="-328929" defTabSz="408940">
              <a:spcBef>
                <a:spcPts val="1600"/>
              </a:spcBef>
              <a:defRPr sz="2940"/>
            </a:pPr>
            <a:r>
              <a:t>Process holds the information of its resources in Process Control Blocks (PCB)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cover dir="l"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2" presetID="2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61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Isol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Isolation</a:t>
            </a:r>
            <a:r>
              <a:rPr sz="12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 </a:t>
            </a:r>
          </a:p>
        </p:txBody>
      </p:sp>
      <p:pic>
        <p:nvPicPr>
          <p:cNvPr id="164" name="HCMUT_official_logo.png" descr="HCMUT_official_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8023" y="9040808"/>
            <a:ext cx="551199" cy="556674"/>
          </a:xfrm>
          <a:prstGeom prst="rect">
            <a:avLst/>
          </a:prstGeom>
          <a:ln w="12700">
            <a:miter lim="400000"/>
          </a:ln>
        </p:spPr>
      </p:pic>
      <p:sp>
        <p:nvSpPr>
          <p:cNvPr id="165" name="Ho Chi Minh City…"/>
          <p:cNvSpPr txBox="1"/>
          <p:nvPr/>
        </p:nvSpPr>
        <p:spPr>
          <a:xfrm>
            <a:off x="934748" y="9027045"/>
            <a:ext cx="2241985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1500"/>
            </a:pPr>
            <a:r>
              <a:t>Ho Chi Minh City</a:t>
            </a:r>
          </a:p>
          <a:p>
            <a:pPr algn="l">
              <a:defRPr sz="1500"/>
            </a:pPr>
            <a:r>
              <a:t>University of Technology</a:t>
            </a:r>
          </a:p>
        </p:txBody>
      </p:sp>
      <p:sp>
        <p:nvSpPr>
          <p:cNvPr id="166" name="Slide Number"/>
          <p:cNvSpPr txBox="1"/>
          <p:nvPr>
            <p:ph type="sldNum" sz="quarter" idx="2"/>
          </p:nvPr>
        </p:nvSpPr>
        <p:spPr>
          <a:xfrm>
            <a:off x="12114477" y="9175750"/>
            <a:ext cx="228601" cy="4064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67" name="Process is one of the most important concepts in Operating System.…"/>
          <p:cNvSpPr txBox="1"/>
          <p:nvPr>
            <p:ph type="body" idx="1"/>
          </p:nvPr>
        </p:nvSpPr>
        <p:spPr>
          <a:xfrm>
            <a:off x="508000" y="2628900"/>
            <a:ext cx="11988800" cy="6249954"/>
          </a:xfrm>
          <a:prstGeom prst="rect">
            <a:avLst/>
          </a:prstGeom>
        </p:spPr>
        <p:txBody>
          <a:bodyPr/>
          <a:lstStyle/>
          <a:p>
            <a:pPr>
              <a:defRPr sz="4200"/>
            </a:pPr>
            <a:r>
              <a:t>Process is one of the most important concepts in Operating System.</a:t>
            </a:r>
          </a:p>
          <a:p>
            <a:pPr>
              <a:defRPr sz="4200"/>
            </a:pPr>
            <a:r>
              <a:t>Programs are isolated and protected from each others</a:t>
            </a:r>
          </a:p>
          <a:p>
            <a:pPr>
              <a:defRPr sz="4200"/>
            </a:pPr>
            <a:r>
              <a:t>Programmers and compilers do not care about the state of the system they are running on, they just have to focus on their job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cover dir="l"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2" presetID="2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67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rocess Stat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Process State</a:t>
            </a:r>
          </a:p>
        </p:txBody>
      </p:sp>
      <p:pic>
        <p:nvPicPr>
          <p:cNvPr id="170" name="HCMUT_official_logo.png" descr="HCMUT_official_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8023" y="9040808"/>
            <a:ext cx="551199" cy="556674"/>
          </a:xfrm>
          <a:prstGeom prst="rect">
            <a:avLst/>
          </a:prstGeom>
          <a:ln w="12700">
            <a:miter lim="400000"/>
          </a:ln>
        </p:spPr>
      </p:pic>
      <p:sp>
        <p:nvSpPr>
          <p:cNvPr id="171" name="Ho Chi Minh City…"/>
          <p:cNvSpPr txBox="1"/>
          <p:nvPr/>
        </p:nvSpPr>
        <p:spPr>
          <a:xfrm>
            <a:off x="934748" y="9027045"/>
            <a:ext cx="2241985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1500"/>
            </a:pPr>
            <a:r>
              <a:t>Ho Chi Minh City</a:t>
            </a:r>
          </a:p>
          <a:p>
            <a:pPr algn="l">
              <a:defRPr sz="1500"/>
            </a:pPr>
            <a:r>
              <a:t>University of Technology</a:t>
            </a:r>
          </a:p>
        </p:txBody>
      </p:sp>
      <p:sp>
        <p:nvSpPr>
          <p:cNvPr id="172" name="Slide Number"/>
          <p:cNvSpPr txBox="1"/>
          <p:nvPr>
            <p:ph type="sldNum" sz="quarter" idx="2"/>
          </p:nvPr>
        </p:nvSpPr>
        <p:spPr>
          <a:xfrm>
            <a:off x="12114477" y="9175750"/>
            <a:ext cx="228601" cy="4064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73" name="Exercise: describe the states of the process running hello world program"/>
          <p:cNvSpPr txBox="1"/>
          <p:nvPr>
            <p:ph type="body" sz="quarter" idx="1"/>
          </p:nvPr>
        </p:nvSpPr>
        <p:spPr>
          <a:xfrm>
            <a:off x="508000" y="2324100"/>
            <a:ext cx="11988800" cy="1400539"/>
          </a:xfrm>
          <a:prstGeom prst="rect">
            <a:avLst/>
          </a:prstGeom>
        </p:spPr>
        <p:txBody>
          <a:bodyPr/>
          <a:lstStyle>
            <a:lvl1pPr marL="469900" indent="-469900">
              <a:defRPr sz="2700"/>
            </a:lvl1pPr>
          </a:lstStyle>
          <a:p>
            <a:pPr/>
            <a:r>
              <a:t>Exercise: describe the states of the process running hello world program</a:t>
            </a:r>
          </a:p>
        </p:txBody>
      </p:sp>
      <p:pic>
        <p:nvPicPr>
          <p:cNvPr id="174" name="process-state-1.png" descr="process-state-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71346" y="3457530"/>
            <a:ext cx="7788231" cy="3076534"/>
          </a:xfrm>
          <a:prstGeom prst="rect">
            <a:avLst/>
          </a:prstGeom>
          <a:ln w="12700">
            <a:miter lim="400000"/>
          </a:ln>
        </p:spPr>
      </p:pic>
      <p:sp>
        <p:nvSpPr>
          <p:cNvPr id="175" name="#include &lt;stdio.h&gt;…"/>
          <p:cNvSpPr txBox="1"/>
          <p:nvPr/>
        </p:nvSpPr>
        <p:spPr>
          <a:xfrm>
            <a:off x="4048373" y="7041708"/>
            <a:ext cx="4908054" cy="199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5500"/>
              </a:lnSpc>
              <a:defRPr>
                <a:solidFill>
                  <a:srgbClr val="1C1C1C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solidFill>
                  <a:srgbClr val="1319FE"/>
                </a:solidFill>
              </a:rPr>
              <a:t>#include</a:t>
            </a:r>
            <a:r>
              <a:t> &lt;stdio.h&gt;</a:t>
            </a:r>
            <a:endParaRPr sz="1200">
              <a:latin typeface="Times"/>
              <a:ea typeface="Times"/>
              <a:cs typeface="Times"/>
              <a:sym typeface="Times"/>
            </a:endParaRPr>
          </a:p>
          <a:p>
            <a:pPr algn="l" defTabSz="457200">
              <a:lnSpc>
                <a:spcPts val="5500"/>
              </a:lnSpc>
              <a:defRPr>
                <a:solidFill>
                  <a:srgbClr val="1C1C1C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solidFill>
                  <a:srgbClr val="192AD8"/>
                </a:solidFill>
              </a:rPr>
              <a:t>int</a:t>
            </a:r>
            <a:r>
              <a:t> main() {</a:t>
            </a:r>
            <a:endParaRPr sz="1200">
              <a:latin typeface="Times"/>
              <a:ea typeface="Times"/>
              <a:cs typeface="Times"/>
              <a:sym typeface="Times"/>
            </a:endParaRPr>
          </a:p>
          <a:p>
            <a:pPr algn="l" defTabSz="457200">
              <a:lnSpc>
                <a:spcPts val="5500"/>
              </a:lnSpc>
              <a:defRPr>
                <a:solidFill>
                  <a:srgbClr val="1C1C1C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  printf(“Hello, world!”);</a:t>
            </a:r>
            <a:endParaRPr sz="1200">
              <a:latin typeface="Times"/>
              <a:ea typeface="Times"/>
              <a:cs typeface="Times"/>
              <a:sym typeface="Times"/>
            </a:endParaRPr>
          </a:p>
          <a:p>
            <a:pPr algn="l" defTabSz="457200">
              <a:lnSpc>
                <a:spcPts val="5500"/>
              </a:lnSpc>
              <a:defRPr>
                <a:solidFill>
                  <a:srgbClr val="1C1C1C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  </a:t>
            </a:r>
            <a:r>
              <a:rPr>
                <a:solidFill>
                  <a:srgbClr val="182EE2"/>
                </a:solidFill>
              </a:rPr>
              <a:t>return</a:t>
            </a:r>
            <a:r>
              <a:t> 0;</a:t>
            </a:r>
            <a:endParaRPr sz="1200">
              <a:latin typeface="Times"/>
              <a:ea typeface="Times"/>
              <a:cs typeface="Times"/>
              <a:sym typeface="Times"/>
            </a:endParaRPr>
          </a:p>
          <a:p>
            <a:pPr algn="l" defTabSz="457200">
              <a:lnSpc>
                <a:spcPts val="5500"/>
              </a:lnSpc>
              <a:defRPr>
                <a:solidFill>
                  <a:srgbClr val="1C1C1C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}</a:t>
            </a:r>
            <a:endParaRPr sz="1200"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cover dir="l"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2" presetID="2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73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reate a new proces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Create a new process</a:t>
            </a:r>
            <a:r>
              <a:rPr sz="12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 </a:t>
            </a:r>
          </a:p>
        </p:txBody>
      </p:sp>
      <p:pic>
        <p:nvPicPr>
          <p:cNvPr id="178" name="HCMUT_official_logo.png" descr="HCMUT_official_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8023" y="9040808"/>
            <a:ext cx="551199" cy="556674"/>
          </a:xfrm>
          <a:prstGeom prst="rect">
            <a:avLst/>
          </a:prstGeom>
          <a:ln w="12700">
            <a:miter lim="400000"/>
          </a:ln>
        </p:spPr>
      </p:pic>
      <p:sp>
        <p:nvSpPr>
          <p:cNvPr id="179" name="Ho Chi Minh City…"/>
          <p:cNvSpPr txBox="1"/>
          <p:nvPr/>
        </p:nvSpPr>
        <p:spPr>
          <a:xfrm>
            <a:off x="934748" y="9027045"/>
            <a:ext cx="2241985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1500"/>
            </a:pPr>
            <a:r>
              <a:t>Ho Chi Minh City</a:t>
            </a:r>
          </a:p>
          <a:p>
            <a:pPr algn="l">
              <a:defRPr sz="1500"/>
            </a:pPr>
            <a:r>
              <a:t>University of Technology</a:t>
            </a:r>
          </a:p>
        </p:txBody>
      </p:sp>
      <p:sp>
        <p:nvSpPr>
          <p:cNvPr id="180" name="Slide Number"/>
          <p:cNvSpPr txBox="1"/>
          <p:nvPr>
            <p:ph type="sldNum" sz="quarter" idx="2"/>
          </p:nvPr>
        </p:nvSpPr>
        <p:spPr>
          <a:xfrm>
            <a:off x="12114477" y="9175750"/>
            <a:ext cx="228601" cy="4064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81" name="Linux allows a process to create a new one by calling fork system call.…"/>
          <p:cNvSpPr txBox="1"/>
          <p:nvPr>
            <p:ph type="body" idx="1"/>
          </p:nvPr>
        </p:nvSpPr>
        <p:spPr>
          <a:xfrm>
            <a:off x="508000" y="2628900"/>
            <a:ext cx="11988800" cy="5802309"/>
          </a:xfrm>
          <a:prstGeom prst="rect">
            <a:avLst/>
          </a:prstGeom>
        </p:spPr>
        <p:txBody>
          <a:bodyPr/>
          <a:lstStyle/>
          <a:p>
            <a:pPr marL="267843" indent="-267843" defTabSz="332993">
              <a:spcBef>
                <a:spcPts val="1300"/>
              </a:spcBef>
              <a:defRPr sz="2394"/>
            </a:pPr>
            <a:r>
              <a:t>Linux allows a process to create a new one by calling fork system call.</a:t>
            </a:r>
          </a:p>
          <a:p>
            <a:pPr marL="267843" indent="-267843" defTabSz="332993">
              <a:spcBef>
                <a:spcPts val="1300"/>
              </a:spcBef>
              <a:defRPr sz="2394"/>
            </a:pPr>
            <a:r>
              <a:t>When process </a:t>
            </a:r>
            <a:r>
              <a:rPr b="1"/>
              <a:t>A</a:t>
            </a:r>
            <a:r>
              <a:t> invokes </a:t>
            </a:r>
            <a:r>
              <a:rPr i="1"/>
              <a:t>fork</a:t>
            </a:r>
            <a:r>
              <a:t>, if the OS could create a new process then following events have happened:</a:t>
            </a:r>
          </a:p>
          <a:p>
            <a:pPr lvl="1" marL="535686" indent="-267843" defTabSz="332993">
              <a:spcBef>
                <a:spcPts val="1300"/>
              </a:spcBef>
              <a:defRPr sz="2394"/>
            </a:pPr>
            <a:r>
              <a:t>The operating system created a new process (we call </a:t>
            </a:r>
            <a:r>
              <a:rPr b="1"/>
              <a:t>B</a:t>
            </a:r>
            <a:r>
              <a:t>).</a:t>
            </a:r>
          </a:p>
          <a:p>
            <a:pPr lvl="1" marL="535686" indent="-267843" defTabSz="332993">
              <a:spcBef>
                <a:spcPts val="1300"/>
              </a:spcBef>
              <a:defRPr sz="2394"/>
            </a:pPr>
            <a:r>
              <a:rPr b="1"/>
              <a:t>A</a:t>
            </a:r>
            <a:r>
              <a:t> became </a:t>
            </a:r>
            <a:r>
              <a:rPr b="1"/>
              <a:t>B</a:t>
            </a:r>
            <a:r>
              <a:t>’s parent.</a:t>
            </a:r>
          </a:p>
          <a:p>
            <a:pPr lvl="1" marL="535686" indent="-267843" defTabSz="332993">
              <a:spcBef>
                <a:spcPts val="1300"/>
              </a:spcBef>
              <a:defRPr sz="2394"/>
            </a:pPr>
            <a:r>
              <a:t>The content of process </a:t>
            </a:r>
            <a:r>
              <a:rPr b="1"/>
              <a:t>A</a:t>
            </a:r>
            <a:r>
              <a:t> was copied to process </a:t>
            </a:r>
            <a:r>
              <a:rPr b="1"/>
              <a:t>B</a:t>
            </a:r>
            <a:r>
              <a:t>. (</a:t>
            </a:r>
            <a:r>
              <a:rPr b="1"/>
              <a:t>B</a:t>
            </a:r>
            <a:r>
              <a:t> is a clone of </a:t>
            </a:r>
            <a:r>
              <a:rPr b="1"/>
              <a:t>A</a:t>
            </a:r>
            <a:r>
              <a:t>).</a:t>
            </a:r>
          </a:p>
          <a:p>
            <a:pPr marL="267843" indent="-267843" defTabSz="332993">
              <a:spcBef>
                <a:spcPts val="1300"/>
              </a:spcBef>
              <a:defRPr sz="2394"/>
            </a:pPr>
            <a:r>
              <a:t>The fork system call returns two different values to </a:t>
            </a:r>
            <a:r>
              <a:rPr b="1"/>
              <a:t>A</a:t>
            </a:r>
            <a:r>
              <a:t> and </a:t>
            </a:r>
            <a:r>
              <a:rPr b="1"/>
              <a:t>B</a:t>
            </a:r>
            <a:r>
              <a:t>.</a:t>
            </a:r>
          </a:p>
          <a:p>
            <a:pPr lvl="1" marL="535686" indent="-267843" defTabSz="332993">
              <a:spcBef>
                <a:spcPts val="1300"/>
              </a:spcBef>
              <a:defRPr sz="2394"/>
            </a:pPr>
            <a:r>
              <a:rPr b="1"/>
              <a:t>A</a:t>
            </a:r>
            <a:r>
              <a:t> receives a positive value which is the PID of its new child.</a:t>
            </a:r>
          </a:p>
          <a:p>
            <a:pPr lvl="1" marL="535686" indent="-267843" defTabSz="332993">
              <a:spcBef>
                <a:spcPts val="1300"/>
              </a:spcBef>
              <a:defRPr sz="2394"/>
            </a:pPr>
            <a:r>
              <a:rPr b="1"/>
              <a:t>B</a:t>
            </a:r>
            <a:r>
              <a:t> receives a 0.</a:t>
            </a:r>
          </a:p>
          <a:p>
            <a:pPr marL="267843" indent="-267843" defTabSz="332993">
              <a:spcBef>
                <a:spcPts val="1300"/>
              </a:spcBef>
              <a:defRPr sz="2394"/>
            </a:pPr>
            <a:r>
              <a:t>A and B concurrently continue executing the next instruction after the </a:t>
            </a:r>
            <a:r>
              <a:rPr i="1"/>
              <a:t>fork</a:t>
            </a:r>
            <a:r>
              <a:t> system call.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cover dir="l"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2" presetID="2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81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rocess in Linux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Process in Linux</a:t>
            </a:r>
            <a:r>
              <a:rPr sz="12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  </a:t>
            </a:r>
          </a:p>
        </p:txBody>
      </p:sp>
      <p:pic>
        <p:nvPicPr>
          <p:cNvPr id="184" name="HCMUT_official_logo.png" descr="HCMUT_official_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8023" y="9040808"/>
            <a:ext cx="551199" cy="556674"/>
          </a:xfrm>
          <a:prstGeom prst="rect">
            <a:avLst/>
          </a:prstGeom>
          <a:ln w="12700">
            <a:miter lim="400000"/>
          </a:ln>
        </p:spPr>
      </p:pic>
      <p:sp>
        <p:nvSpPr>
          <p:cNvPr id="185" name="Ho Chi Minh City…"/>
          <p:cNvSpPr txBox="1"/>
          <p:nvPr/>
        </p:nvSpPr>
        <p:spPr>
          <a:xfrm>
            <a:off x="934748" y="9027045"/>
            <a:ext cx="2241985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1500"/>
            </a:pPr>
            <a:r>
              <a:t>Ho Chi Minh City</a:t>
            </a:r>
          </a:p>
          <a:p>
            <a:pPr algn="l">
              <a:defRPr sz="1500"/>
            </a:pPr>
            <a:r>
              <a:t>University of Technology</a:t>
            </a:r>
          </a:p>
        </p:txBody>
      </p:sp>
      <p:sp>
        <p:nvSpPr>
          <p:cNvPr id="186" name="Slide Number"/>
          <p:cNvSpPr txBox="1"/>
          <p:nvPr>
            <p:ph type="sldNum" sz="quarter" idx="2"/>
          </p:nvPr>
        </p:nvSpPr>
        <p:spPr>
          <a:xfrm>
            <a:off x="12114477" y="9175750"/>
            <a:ext cx="228601" cy="4064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87" name="A process is identified by its unique Process ID (PID).…"/>
          <p:cNvSpPr txBox="1"/>
          <p:nvPr>
            <p:ph type="body" idx="1"/>
          </p:nvPr>
        </p:nvSpPr>
        <p:spPr>
          <a:xfrm>
            <a:off x="508000" y="2178050"/>
            <a:ext cx="11988800" cy="6704009"/>
          </a:xfrm>
          <a:prstGeom prst="rect">
            <a:avLst/>
          </a:prstGeom>
        </p:spPr>
        <p:txBody>
          <a:bodyPr/>
          <a:lstStyle/>
          <a:p>
            <a:pPr marL="371221" indent="-371221" defTabSz="461518">
              <a:spcBef>
                <a:spcPts val="1800"/>
              </a:spcBef>
              <a:defRPr sz="3318"/>
            </a:pPr>
            <a:r>
              <a:t>A process is identified by its unique Process ID (PID).</a:t>
            </a:r>
          </a:p>
          <a:p>
            <a:pPr marL="371221" indent="-371221" defTabSz="461518">
              <a:spcBef>
                <a:spcPts val="1800"/>
              </a:spcBef>
              <a:defRPr sz="3318"/>
            </a:pPr>
            <a:r>
              <a:t>PIDs are assigned (generally) sequentially to processes, starting from 0.</a:t>
            </a:r>
          </a:p>
          <a:p>
            <a:pPr marL="371221" indent="-371221" defTabSz="461518">
              <a:spcBef>
                <a:spcPts val="1800"/>
              </a:spcBef>
              <a:defRPr sz="3318"/>
            </a:pPr>
            <a:r>
              <a:t>Special process:</a:t>
            </a:r>
          </a:p>
          <a:p>
            <a:pPr lvl="1" marL="742442" indent="-371221" defTabSz="461518">
              <a:spcBef>
                <a:spcPts val="1800"/>
              </a:spcBef>
              <a:defRPr sz="3318"/>
            </a:pPr>
            <a:r>
              <a:t>0 -&gt; Scheduler: responsible for paging</a:t>
            </a:r>
          </a:p>
          <a:p>
            <a:pPr lvl="1" marL="742442" indent="-371221" defTabSz="461518">
              <a:spcBef>
                <a:spcPts val="1800"/>
              </a:spcBef>
              <a:defRPr sz="3318"/>
            </a:pPr>
            <a:r>
              <a:t>1 -&gt; Init startup and shutdown the system</a:t>
            </a:r>
          </a:p>
          <a:p>
            <a:pPr lvl="1" marL="742442" indent="-371221" defTabSz="461518">
              <a:spcBef>
                <a:spcPts val="1800"/>
              </a:spcBef>
              <a:defRPr sz="3318"/>
            </a:pPr>
            <a:r>
              <a:t>2 -&gt; Support memory management</a:t>
            </a:r>
          </a:p>
          <a:p>
            <a:pPr lvl="1" marL="742442" indent="-371221" defTabSz="461518">
              <a:spcBef>
                <a:spcPts val="1800"/>
              </a:spcBef>
              <a:defRPr sz="3318"/>
            </a:pPr>
            <a:r>
              <a:t>…</a:t>
            </a:r>
          </a:p>
          <a:p>
            <a:pPr marL="371221" indent="-371221" defTabSz="461518">
              <a:spcBef>
                <a:spcPts val="1800"/>
              </a:spcBef>
              <a:defRPr sz="3318"/>
            </a:pPr>
            <a:r>
              <a:t>Process’s state could be found in /proc directory.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cover dir="l"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2" presetID="2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87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rocess in Linux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Process in Linux</a:t>
            </a:r>
            <a:r>
              <a:rPr sz="12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 </a:t>
            </a:r>
          </a:p>
        </p:txBody>
      </p:sp>
      <p:pic>
        <p:nvPicPr>
          <p:cNvPr id="190" name="HCMUT_official_logo.png" descr="HCMUT_official_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8023" y="9040808"/>
            <a:ext cx="551199" cy="556674"/>
          </a:xfrm>
          <a:prstGeom prst="rect">
            <a:avLst/>
          </a:prstGeom>
          <a:ln w="12700">
            <a:miter lim="400000"/>
          </a:ln>
        </p:spPr>
      </p:pic>
      <p:sp>
        <p:nvSpPr>
          <p:cNvPr id="191" name="Ho Chi Minh City…"/>
          <p:cNvSpPr txBox="1"/>
          <p:nvPr/>
        </p:nvSpPr>
        <p:spPr>
          <a:xfrm>
            <a:off x="934748" y="9027045"/>
            <a:ext cx="2241985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1500"/>
            </a:pPr>
            <a:r>
              <a:t>Ho Chi Minh City</a:t>
            </a:r>
          </a:p>
          <a:p>
            <a:pPr algn="l">
              <a:defRPr sz="1500"/>
            </a:pPr>
            <a:r>
              <a:t>University of Technology</a:t>
            </a:r>
          </a:p>
        </p:txBody>
      </p:sp>
      <p:sp>
        <p:nvSpPr>
          <p:cNvPr id="192" name="Slide Number"/>
          <p:cNvSpPr txBox="1"/>
          <p:nvPr>
            <p:ph type="sldNum" sz="quarter" idx="2"/>
          </p:nvPr>
        </p:nvSpPr>
        <p:spPr>
          <a:xfrm>
            <a:off x="12114477" y="9175750"/>
            <a:ext cx="228601" cy="4064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93" name="When a process A creates process B:…"/>
          <p:cNvSpPr txBox="1"/>
          <p:nvPr>
            <p:ph type="body" idx="1"/>
          </p:nvPr>
        </p:nvSpPr>
        <p:spPr>
          <a:xfrm>
            <a:off x="508000" y="2482054"/>
            <a:ext cx="8467902" cy="6096001"/>
          </a:xfrm>
          <a:prstGeom prst="rect">
            <a:avLst/>
          </a:prstGeom>
        </p:spPr>
        <p:txBody>
          <a:bodyPr/>
          <a:lstStyle/>
          <a:p>
            <a:pPr marL="455803" indent="-455803" defTabSz="566674">
              <a:spcBef>
                <a:spcPts val="2300"/>
              </a:spcBef>
              <a:defRPr sz="2716"/>
            </a:pPr>
            <a:r>
              <a:t>When a process A creates process B:</a:t>
            </a:r>
          </a:p>
          <a:p>
            <a:pPr lvl="1" marL="911605" indent="-455802" defTabSz="566674">
              <a:spcBef>
                <a:spcPts val="2300"/>
              </a:spcBef>
              <a:defRPr sz="2716"/>
            </a:pPr>
            <a:r>
              <a:t>A is B’s parent</a:t>
            </a:r>
          </a:p>
          <a:p>
            <a:pPr lvl="1" marL="911605" indent="-455802" defTabSz="566674">
              <a:spcBef>
                <a:spcPts val="2300"/>
              </a:spcBef>
              <a:defRPr sz="2716"/>
            </a:pPr>
            <a:r>
              <a:t>B is A’s child</a:t>
            </a:r>
          </a:p>
          <a:p>
            <a:pPr lvl="1" marL="911605" indent="-455802" defTabSz="566674">
              <a:spcBef>
                <a:spcPts val="2300"/>
              </a:spcBef>
              <a:defRPr sz="2716"/>
            </a:pPr>
            <a:r>
              <a:t>A process has only one parent but could have many children</a:t>
            </a:r>
          </a:p>
          <a:p>
            <a:pPr marL="455803" indent="-455803" defTabSz="566674">
              <a:spcBef>
                <a:spcPts val="2300"/>
              </a:spcBef>
              <a:defRPr sz="2716"/>
            </a:pPr>
            <a:r>
              <a:t>The relationships between processes could be represented by a tree</a:t>
            </a:r>
          </a:p>
          <a:p>
            <a:pPr lvl="1" marL="911605" indent="-455802" defTabSz="566674">
              <a:spcBef>
                <a:spcPts val="2300"/>
              </a:spcBef>
              <a:defRPr sz="2716"/>
            </a:pPr>
            <a:r>
              <a:t>A has two children: B and C.</a:t>
            </a:r>
          </a:p>
          <a:p>
            <a:pPr lvl="1" marL="911605" indent="-455802" defTabSz="566674">
              <a:spcBef>
                <a:spcPts val="2300"/>
              </a:spcBef>
              <a:defRPr sz="2716"/>
            </a:pPr>
            <a:r>
              <a:t>B has only one child D and only one parent A.</a:t>
            </a:r>
          </a:p>
        </p:txBody>
      </p:sp>
      <p:pic>
        <p:nvPicPr>
          <p:cNvPr id="194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172559" y="3953775"/>
            <a:ext cx="3781727" cy="34462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cover dir="l"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2" presetID="2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93" grpId="1"/>
    </p:bldLst>
  </p:timing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New_Template4">
  <a:themeElements>
    <a:clrScheme name="New_Template4">
      <a:dk1>
        <a:srgbClr val="414141"/>
      </a:dk1>
      <a:lt1>
        <a:srgbClr val="004141"/>
      </a:lt1>
      <a:dk2>
        <a:srgbClr val="66635F"/>
      </a:dk2>
      <a:lt2>
        <a:srgbClr val="C9C3BA"/>
      </a:lt2>
      <a:accent1>
        <a:srgbClr val="738FAF"/>
      </a:accent1>
      <a:accent2>
        <a:srgbClr val="74B6A8"/>
      </a:accent2>
      <a:accent3>
        <a:srgbClr val="A0AA69"/>
      </a:accent3>
      <a:accent4>
        <a:srgbClr val="CBA968"/>
      </a:accent4>
      <a:accent5>
        <a:srgbClr val="D08A7A"/>
      </a:accent5>
      <a:accent6>
        <a:srgbClr val="9E95A9"/>
      </a:accent6>
      <a:hlink>
        <a:srgbClr val="0000FF"/>
      </a:hlink>
      <a:folHlink>
        <a:srgbClr val="FF00FF"/>
      </a:folHlink>
    </a:clrScheme>
    <a:fontScheme name="New_Template4">
      <a:majorFont>
        <a:latin typeface="Bodoni SvtyTwo ITC TT-Book"/>
        <a:ea typeface="Bodoni SvtyTwo ITC TT-Book"/>
        <a:cs typeface="Bodoni SvtyTwo ITC TT-Book"/>
      </a:majorFont>
      <a:minorFont>
        <a:latin typeface="Bodoni SvtyTwo ITC TT-Book"/>
        <a:ea typeface="Bodoni SvtyTwo ITC TT-Book"/>
        <a:cs typeface="Bodoni SvtyTwo ITC TT-Book"/>
      </a:minorFont>
    </a:fontScheme>
    <a:fmtScheme name="New_Template4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33948" dir="2700000">
                <a:srgbClr val="3B3936"/>
              </a:outerShdw>
            </a:effectLst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41414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414141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4">
  <a:themeElements>
    <a:clrScheme name="New_Template4">
      <a:dk1>
        <a:srgbClr val="000000"/>
      </a:dk1>
      <a:lt1>
        <a:srgbClr val="FFFFFF"/>
      </a:lt1>
      <a:dk2>
        <a:srgbClr val="66635F"/>
      </a:dk2>
      <a:lt2>
        <a:srgbClr val="C9C3BA"/>
      </a:lt2>
      <a:accent1>
        <a:srgbClr val="738FAF"/>
      </a:accent1>
      <a:accent2>
        <a:srgbClr val="74B6A8"/>
      </a:accent2>
      <a:accent3>
        <a:srgbClr val="A0AA69"/>
      </a:accent3>
      <a:accent4>
        <a:srgbClr val="CBA968"/>
      </a:accent4>
      <a:accent5>
        <a:srgbClr val="D08A7A"/>
      </a:accent5>
      <a:accent6>
        <a:srgbClr val="9E95A9"/>
      </a:accent6>
      <a:hlink>
        <a:srgbClr val="0000FF"/>
      </a:hlink>
      <a:folHlink>
        <a:srgbClr val="FF00FF"/>
      </a:folHlink>
    </a:clrScheme>
    <a:fontScheme name="New_Template4">
      <a:majorFont>
        <a:latin typeface="Bodoni SvtyTwo ITC TT-Book"/>
        <a:ea typeface="Bodoni SvtyTwo ITC TT-Book"/>
        <a:cs typeface="Bodoni SvtyTwo ITC TT-Book"/>
      </a:majorFont>
      <a:minorFont>
        <a:latin typeface="Bodoni SvtyTwo ITC TT-Book"/>
        <a:ea typeface="Bodoni SvtyTwo ITC TT-Book"/>
        <a:cs typeface="Bodoni SvtyTwo ITC TT-Book"/>
      </a:minorFont>
    </a:fontScheme>
    <a:fmtScheme name="New_Template4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33948" dir="2700000">
                <a:srgbClr val="3B3936"/>
              </a:outerShdw>
            </a:effectLst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41414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414141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