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jwcdZPN1sHJgPDAAaxcRqu6NUr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c14cbb436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c14cbb43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c14cbb436_0_2"/>
          <p:cNvSpPr txBox="1"/>
          <p:nvPr>
            <p:ph type="ctrTitle"/>
          </p:nvPr>
        </p:nvSpPr>
        <p:spPr>
          <a:xfrm>
            <a:off x="5850475" y="1722725"/>
            <a:ext cx="6146700" cy="17874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lt1"/>
                </a:solidFill>
              </a:rPr>
              <a:t>INFORME FINANCIERO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g21c14cbb436_0_2"/>
          <p:cNvSpPr txBox="1"/>
          <p:nvPr>
            <p:ph idx="1" type="subTitle"/>
          </p:nvPr>
        </p:nvSpPr>
        <p:spPr>
          <a:xfrm>
            <a:off x="6118375" y="3795525"/>
            <a:ext cx="5878800" cy="1655700"/>
          </a:xfrm>
          <a:prstGeom prst="rect">
            <a:avLst/>
          </a:prstGeom>
          <a:solidFill>
            <a:srgbClr val="FFE599"/>
          </a:solidFill>
          <a:ln cap="flat" cmpd="sng" w="2857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lt1"/>
                </a:solidFill>
              </a:rPr>
              <a:t>        </a:t>
            </a:r>
            <a:r>
              <a:rPr lang="es-MX">
                <a:solidFill>
                  <a:schemeClr val="lt1"/>
                </a:solidFill>
              </a:rPr>
              <a:t>INGRESOS, COSTOS Y RENTABILIDAD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6" name="Google Shape;86;g21c14cbb436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25" y="764975"/>
            <a:ext cx="549175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1E4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2"/>
          <p:cNvCxnSpPr/>
          <p:nvPr/>
        </p:nvCxnSpPr>
        <p:spPr>
          <a:xfrm flipH="1" rot="10800000">
            <a:off x="1157681" y="520054"/>
            <a:ext cx="11034319" cy="283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2"/>
          <p:cNvSpPr txBox="1"/>
          <p:nvPr/>
        </p:nvSpPr>
        <p:spPr>
          <a:xfrm>
            <a:off x="1157681" y="67112"/>
            <a:ext cx="4437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REPORTE FINANCIERO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1157681" y="699061"/>
            <a:ext cx="1311564" cy="552853"/>
          </a:xfrm>
          <a:prstGeom prst="rect">
            <a:avLst/>
          </a:prstGeom>
          <a:solidFill>
            <a:srgbClr val="DFE4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Tarjeta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Ingresos Totales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2630881" y="699060"/>
            <a:ext cx="1311564" cy="552853"/>
          </a:xfrm>
          <a:prstGeom prst="rect">
            <a:avLst/>
          </a:prstGeom>
          <a:solidFill>
            <a:srgbClr val="DFE4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Tarjeta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COGS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4104081" y="699058"/>
            <a:ext cx="1311564" cy="552853"/>
          </a:xfrm>
          <a:prstGeom prst="rect">
            <a:avLst/>
          </a:prstGeom>
          <a:solidFill>
            <a:srgbClr val="DFE4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Tarjeta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Utilidad Bruta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5577281" y="699058"/>
            <a:ext cx="1311564" cy="552853"/>
          </a:xfrm>
          <a:prstGeom prst="rect">
            <a:avLst/>
          </a:prstGeom>
          <a:solidFill>
            <a:srgbClr val="DFE4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Tarjeta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Utilidad Neta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7050481" y="699057"/>
            <a:ext cx="1311564" cy="552853"/>
          </a:xfrm>
          <a:prstGeom prst="rect">
            <a:avLst/>
          </a:prstGeom>
          <a:solidFill>
            <a:srgbClr val="DFE4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Tarjeta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Costo de Envío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8523681" y="699057"/>
            <a:ext cx="1311564" cy="552853"/>
          </a:xfrm>
          <a:prstGeom prst="rect">
            <a:avLst/>
          </a:prstGeom>
          <a:solidFill>
            <a:srgbClr val="DFE4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Tarjeta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Impuestos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9996881" y="699056"/>
            <a:ext cx="1311564" cy="552853"/>
          </a:xfrm>
          <a:prstGeom prst="rect">
            <a:avLst/>
          </a:prstGeom>
          <a:solidFill>
            <a:srgbClr val="DFE4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Tarjeta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Cantidad de clientes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9835245" y="130578"/>
            <a:ext cx="692727" cy="259745"/>
          </a:xfrm>
          <a:prstGeom prst="homePlate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PORTADA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10600381" y="124926"/>
            <a:ext cx="692727" cy="259745"/>
          </a:xfrm>
          <a:prstGeom prst="homePlate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REPORTE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1359416" y="124926"/>
            <a:ext cx="692727" cy="259745"/>
          </a:xfrm>
          <a:prstGeom prst="homePlate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681" y="1574286"/>
            <a:ext cx="10252534" cy="2061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7681" y="3812035"/>
            <a:ext cx="3302761" cy="280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99197" y="3986802"/>
            <a:ext cx="4433927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99197" y="4824268"/>
            <a:ext cx="4433927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171879" y="3812036"/>
            <a:ext cx="2238336" cy="280293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/>
          <p:nvPr/>
        </p:nvSpPr>
        <p:spPr>
          <a:xfrm>
            <a:off x="73933" y="1574286"/>
            <a:ext cx="1009813" cy="418033"/>
          </a:xfrm>
          <a:prstGeom prst="rect">
            <a:avLst/>
          </a:prstGeom>
          <a:solidFill>
            <a:srgbClr val="4A52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Filtro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Año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73933" y="2070940"/>
            <a:ext cx="1009813" cy="418033"/>
          </a:xfrm>
          <a:prstGeom prst="rect">
            <a:avLst/>
          </a:prstGeom>
          <a:solidFill>
            <a:srgbClr val="4A52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Filtro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Categoría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73933" y="2543180"/>
            <a:ext cx="1009813" cy="418033"/>
          </a:xfrm>
          <a:prstGeom prst="rect">
            <a:avLst/>
          </a:prstGeom>
          <a:solidFill>
            <a:srgbClr val="4A52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Filtro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Subcategoría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73933" y="3074568"/>
            <a:ext cx="1009813" cy="418033"/>
          </a:xfrm>
          <a:prstGeom prst="rect">
            <a:avLst/>
          </a:prstGeom>
          <a:solidFill>
            <a:srgbClr val="4A52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Filtro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País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1226592" y="1809330"/>
            <a:ext cx="510529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columnas y líneas: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Métricas por año y mes con variaciones porcentuales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1157681" y="3986802"/>
            <a:ext cx="316493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Mapa de métricas por país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6096000" y="4063746"/>
            <a:ext cx="316493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Medidores Ratio y % Márgenes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4599197" y="4968868"/>
            <a:ext cx="31993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áreas apiladas: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Métricas por mes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9160017" y="4014257"/>
            <a:ext cx="24995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barras agrupadas: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Indicadores por categoría y Subcategoría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2800" y="234850"/>
            <a:ext cx="1163275" cy="11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1E4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3"/>
          <p:cNvCxnSpPr/>
          <p:nvPr/>
        </p:nvCxnSpPr>
        <p:spPr>
          <a:xfrm flipH="1" rot="10800000">
            <a:off x="1157681" y="520054"/>
            <a:ext cx="11034319" cy="283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3"/>
          <p:cNvSpPr txBox="1"/>
          <p:nvPr/>
        </p:nvSpPr>
        <p:spPr>
          <a:xfrm>
            <a:off x="1157681" y="67112"/>
            <a:ext cx="4437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REPORTE FINANCIERO DE ESTADOS UNIDOS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9835245" y="130578"/>
            <a:ext cx="692727" cy="259745"/>
          </a:xfrm>
          <a:prstGeom prst="homePlate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PORTADA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10600381" y="124926"/>
            <a:ext cx="692727" cy="259745"/>
          </a:xfrm>
          <a:prstGeom prst="homePlate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REPORTE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11359416" y="124926"/>
            <a:ext cx="692727" cy="259745"/>
          </a:xfrm>
          <a:prstGeom prst="homePlate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70879" y="3030332"/>
            <a:ext cx="1009813" cy="418033"/>
          </a:xfrm>
          <a:prstGeom prst="rect">
            <a:avLst/>
          </a:prstGeom>
          <a:solidFill>
            <a:srgbClr val="4A52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Filtro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Provincia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70878" y="3512074"/>
            <a:ext cx="1009813" cy="418033"/>
          </a:xfrm>
          <a:prstGeom prst="rect">
            <a:avLst/>
          </a:prstGeom>
          <a:solidFill>
            <a:srgbClr val="4A52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Filtro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Ciudad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78490" y="3993816"/>
            <a:ext cx="1009813" cy="418033"/>
          </a:xfrm>
          <a:prstGeom prst="rect">
            <a:avLst/>
          </a:prstGeom>
          <a:solidFill>
            <a:srgbClr val="4A52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Filtro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País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2238" y="1413102"/>
            <a:ext cx="7870886" cy="3125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79463" y="1398123"/>
            <a:ext cx="2872680" cy="5156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9276" y="4699574"/>
            <a:ext cx="7903847" cy="185824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"/>
          <p:cNvSpPr txBox="1"/>
          <p:nvPr/>
        </p:nvSpPr>
        <p:spPr>
          <a:xfrm>
            <a:off x="1230085" y="1617236"/>
            <a:ext cx="31649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Métricas por año y mes con variaciones porcentuales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1157681" y="4918688"/>
            <a:ext cx="31649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columnas apiladas: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Ingresos por año y mes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9216323" y="1619722"/>
            <a:ext cx="28726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barras agrupadas: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Métricas por ciudad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1157681" y="699061"/>
            <a:ext cx="1311564" cy="552853"/>
          </a:xfrm>
          <a:prstGeom prst="rect">
            <a:avLst/>
          </a:prstGeom>
          <a:solidFill>
            <a:srgbClr val="DFE4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Tarjeta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Ingresos Totales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2630881" y="699060"/>
            <a:ext cx="1311564" cy="552853"/>
          </a:xfrm>
          <a:prstGeom prst="rect">
            <a:avLst/>
          </a:prstGeom>
          <a:solidFill>
            <a:srgbClr val="DFE4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Tarjeta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COGS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4104081" y="699058"/>
            <a:ext cx="1311564" cy="552853"/>
          </a:xfrm>
          <a:prstGeom prst="rect">
            <a:avLst/>
          </a:prstGeom>
          <a:solidFill>
            <a:srgbClr val="DFE4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Tarjeta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Utilidad Bruta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5577281" y="699058"/>
            <a:ext cx="1311564" cy="552853"/>
          </a:xfrm>
          <a:prstGeom prst="rect">
            <a:avLst/>
          </a:prstGeom>
          <a:solidFill>
            <a:srgbClr val="DFE4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Tarjeta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Utilidad Neta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7050481" y="699057"/>
            <a:ext cx="1311564" cy="552853"/>
          </a:xfrm>
          <a:prstGeom prst="rect">
            <a:avLst/>
          </a:prstGeom>
          <a:solidFill>
            <a:srgbClr val="DFE4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Tarjeta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Costo de Envío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8523681" y="699057"/>
            <a:ext cx="1311564" cy="552853"/>
          </a:xfrm>
          <a:prstGeom prst="rect">
            <a:avLst/>
          </a:prstGeom>
          <a:solidFill>
            <a:srgbClr val="DFE4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Tarjeta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Impuestos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9996881" y="699056"/>
            <a:ext cx="1311564" cy="552853"/>
          </a:xfrm>
          <a:prstGeom prst="rect">
            <a:avLst/>
          </a:prstGeom>
          <a:solidFill>
            <a:srgbClr val="DFE4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Tarjeta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Cantidad de clientes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73933" y="1574286"/>
            <a:ext cx="1009813" cy="418033"/>
          </a:xfrm>
          <a:prstGeom prst="rect">
            <a:avLst/>
          </a:prstGeom>
          <a:solidFill>
            <a:srgbClr val="4A52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Filtro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Año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73933" y="2070940"/>
            <a:ext cx="1009813" cy="418033"/>
          </a:xfrm>
          <a:prstGeom prst="rect">
            <a:avLst/>
          </a:prstGeom>
          <a:solidFill>
            <a:srgbClr val="4A52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Filtro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Categoría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73933" y="2543180"/>
            <a:ext cx="1009813" cy="418033"/>
          </a:xfrm>
          <a:prstGeom prst="rect">
            <a:avLst/>
          </a:prstGeom>
          <a:solidFill>
            <a:srgbClr val="4A52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Filtro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Subcategoría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500" y="156225"/>
            <a:ext cx="1009800" cy="12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Naranja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2024-04-18T05:14:33Z</dcterms:created>
  <dc:creator>Laura Constanzo</dc:creator>
</cp:coreProperties>
</file>