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9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C356-0955-4CB6-AC44-7A7EE294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1F436-DC25-4120-84F4-F14EF0FF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B149-9E8D-4F17-A893-36B93771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3513-4736-4A1A-90FB-9D8A8107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DF57-1507-45FE-B4C1-B2885D92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0482-728A-41F3-96E2-C1A77D66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83226-85F7-4D7E-9C7B-FE0022105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2613-0E6D-4128-A0E9-5C6C621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41E5-AB76-41FC-BB9E-02798CD7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F310-4FE8-42FF-A5E5-2907F6EA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39787-C1B4-4891-A0E2-90D0FE5BB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BD091-5F83-44E7-B2EC-C2F1D282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E68C-2BD6-40FA-AA09-351E4C2C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246D-F80F-4308-9DBA-27331DED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9F46-F93F-4930-B7CB-28DE8874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33-DB8E-4D2D-A874-CE6DB866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BA89-63E0-4A6A-AE81-80AB8DC6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DD98-2C1B-4742-BA93-934446F7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1C4-E006-475B-8570-4834FF41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981E-30D8-4806-884A-0904F7E4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B77E-9117-4DBF-B688-3C399EF0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9A4A-5989-474D-841A-54D1B8F1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F9BD-50DD-427F-ABA8-A8A9632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5CA0-536F-4709-B5A4-3EE301C3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04E2-CC1D-4C83-A587-636005D1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4C7B-7869-40D2-8B0C-1729CCD3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91C2-8456-4059-B83D-34C4EE2EB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4BB9E-C2A8-43FF-8FAE-23DDA6D3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D1DC5-7571-4694-AC69-E5799740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90C3E-BEB5-4785-8522-6103890C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5A1F-A776-4C8C-A166-072BAA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0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29C0-996F-4AF6-B251-4FD0416E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F297-8C44-4740-A078-548766A20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53696-DCB9-4698-8A61-671BAEA6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2C4DF-2509-4C12-BBAD-83514E270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8A2D-CB01-4FB4-ABCF-CDC3C25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20614-E82E-4CC3-881E-817C478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37D50-2749-41B5-A1EE-70E3B719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AB242-21B7-4B20-9911-12F1C0D0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8373-4277-407A-8687-8D7DCA78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6DA20-92AC-46D7-99A2-E88AB33C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7F8E-80B0-4B40-A3F1-4D255F9F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F987-B32D-4141-A14D-0A5CFD3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E7C5B-3ADA-40B6-917C-13C737C2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FA831-288D-444B-BAD4-9CEF2FA5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A09F-938C-4999-AC4E-7F73EF0E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DFB-4A33-4D3D-AD16-75E752F6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A638-2E17-41D5-B1F1-5CF4BF23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F369-232D-47ED-B252-EAB95E65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A34D3-7C58-4DB2-8A14-EEF8204B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2416-D3FE-401F-A3FA-1AC8BC24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356E-311C-4008-9620-91272100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A9D-A3DB-4F3B-8802-A19E2DFD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FED0-AD5B-4507-B61D-FC11ACF9D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68E0-EFF8-4F29-88D4-465FCEFC8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F0BD6-7127-44B8-A685-3B2F6442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8AEB2-4DCB-41E9-96BD-06259A0E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DDE1-F3DD-46DB-BEC1-CEB9393C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F2831-E160-46F2-8126-3D730CBF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623AF-AD5E-4A88-8E50-A714B3BE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70D0-C0B1-4489-9B7F-C646A3BA8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CABB-0A1C-434F-81AE-09451C0A765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AD70-FA9E-4C56-AA60-582423E9B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DAF7-FF85-48A4-8276-80EB72684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51CC-EADC-43A2-BC48-7CEFF912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C784-C7BB-45CE-AB0D-139C9E5F95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06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Data Samples, Flags, and Info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98CC-19F2-4C63-8F40-C79BBB0E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Info.system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F407-E347-4C28-B9A7-AFA13D4D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about the system the data sample was recorded on</a:t>
            </a:r>
          </a:p>
          <a:p>
            <a:pPr lvl="1"/>
            <a:r>
              <a:rPr lang="en-US" dirty="0"/>
              <a:t>Framerate of the system</a:t>
            </a:r>
          </a:p>
          <a:p>
            <a:pPr lvl="1"/>
            <a:r>
              <a:rPr lang="en-US" dirty="0"/>
              <a:t>Name of the Pad used, corresponds to the file in </a:t>
            </a:r>
            <a:r>
              <a:rPr lang="en-US" dirty="0" err="1"/>
              <a:t>Support_Files</a:t>
            </a:r>
            <a:r>
              <a:rPr lang="en-US" dirty="0"/>
              <a:t>/Pad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F2F58-6FE6-4F69-B2E9-8A2E38C1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55" y="4344971"/>
            <a:ext cx="3443404" cy="15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3DE7-7A29-435A-91A8-F95BE8E0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Info.tissue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481C-882B-4265-8DE7-E3A44255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fields of </a:t>
            </a:r>
            <a:r>
              <a:rPr lang="en-US" dirty="0" err="1"/>
              <a:t>info.tissue</a:t>
            </a:r>
            <a:r>
              <a:rPr lang="en-US" dirty="0"/>
              <a:t> are created in the Basic Head Modeling script and are where A matrix and pad information are stored.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4AE86-38F0-430C-89AB-28D12DE9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395" y="552660"/>
            <a:ext cx="2393405" cy="9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9D2-35C2-4899-84F5-D62C666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NeuroDOT Data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3B960-FFF2-45D4-AF78-94A99AB04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10 NeuroDOT data samples are provided in the ‘Data’ folder that contain DOT data recorded from various experimental paradigms including rotating-wedge retinotopy (CCW1, CCW2, CW1), verb generation (GV1), hearing words (HW1, HW2, HW3_Noisy), </a:t>
                </a:r>
                <a:r>
                  <a:rPr lang="en-US" dirty="0">
                    <a:latin typeface="Slack-Lato"/>
                  </a:rPr>
                  <a:t>c</a:t>
                </a:r>
                <a:r>
                  <a:rPr lang="en-US" b="0" i="0" dirty="0">
                    <a:effectLst/>
                    <a:latin typeface="Slack-Lato"/>
                  </a:rPr>
                  <a:t>ontracting and expanding checkerboard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annul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D1D2D3"/>
                    </a:solidFill>
                    <a:effectLst/>
                    <a:latin typeface="Slack-Lato"/>
                  </a:rPr>
                  <a:t>, </a:t>
                </a:r>
                <a:r>
                  <a:rPr lang="en-US" dirty="0"/>
                  <a:t>and reading words (RW1)</a:t>
                </a:r>
              </a:p>
              <a:p>
                <a:r>
                  <a:rPr lang="en-US" dirty="0"/>
                  <a:t>The ‘CCW1’ data sample is used in each of the tutorials, and you are encouraged to try out each of the data sets in the same scripts.</a:t>
                </a:r>
              </a:p>
              <a:p>
                <a:r>
                  <a:rPr lang="en-US" dirty="0"/>
                  <a:t>When loaded in MATLAB, each ‘.mat’ file contains a ‘data’ field, a ‘flags,’ and an ‘info’ structure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3B960-FFF2-45D4-AF78-94A99AB04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9C4DEE-86E1-4912-A987-0EFF24EC9257}"/>
              </a:ext>
            </a:extLst>
          </p:cNvPr>
          <p:cNvSpPr txBox="1"/>
          <p:nvPr/>
        </p:nvSpPr>
        <p:spPr>
          <a:xfrm>
            <a:off x="3212556" y="61769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B5BB8-96B6-4C86-AAED-26D6F1C555E2}"/>
              </a:ext>
            </a:extLst>
          </p:cNvPr>
          <p:cNvSpPr txBox="1"/>
          <p:nvPr/>
        </p:nvSpPr>
        <p:spPr>
          <a:xfrm>
            <a:off x="3322844" y="6223129"/>
            <a:ext cx="5788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35772">
              <a:defRPr/>
            </a:pPr>
            <a:r>
              <a:rPr lang="en-US" sz="1100" b="0" i="0" dirty="0">
                <a:effectLst/>
                <a:latin typeface="+mj-lt"/>
              </a:rPr>
              <a:t>BW Zeff et al., “Retinotopic mapping of adult human visual cortex with high-density diffuse optical tomography,” Proceedings of the National Academy of Sciences of the United States of America.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AEF03-A757-45EC-B557-F92A4CF1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542" y="439722"/>
            <a:ext cx="244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7471-822C-459F-B2EF-7E6C2B5D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3ED3-8AAE-4B62-A274-1E74B772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for all of the measurements are contained in the ‘data’ variable loaded from the ‘.mat’ file for each data sample.</a:t>
            </a:r>
          </a:p>
          <a:p>
            <a:r>
              <a:rPr lang="en-US" dirty="0"/>
              <a:t>Each row in ‘data’  corresponds to a measurement, and each column corresponds to the time, in seconds of the recording.</a:t>
            </a:r>
          </a:p>
          <a:p>
            <a:r>
              <a:rPr lang="en-US" dirty="0"/>
              <a:t>Information for each measurement is in the </a:t>
            </a:r>
            <a:r>
              <a:rPr lang="en-US" dirty="0" err="1"/>
              <a:t>info.pairs</a:t>
            </a:r>
            <a:r>
              <a:rPr lang="en-US" dirty="0"/>
              <a:t> structure such that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row of the data corresponds to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row of each of the fields in </a:t>
            </a:r>
            <a:r>
              <a:rPr lang="en-US" dirty="0" err="1"/>
              <a:t>info.pairs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64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8D2D-CAB9-4092-A57A-07B9073B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DAD3-EBAC-47AC-9503-C5B40E0C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4307" cy="4351338"/>
          </a:xfrm>
        </p:spPr>
        <p:txBody>
          <a:bodyPr/>
          <a:lstStyle/>
          <a:p>
            <a:r>
              <a:rPr lang="en-US" dirty="0"/>
              <a:t>The ‘flags’ structure is provided with values to be used as defaults for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49894-131D-416A-AE5C-08629447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3137321"/>
            <a:ext cx="2965141" cy="30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64BC-AE05-4C7F-BBB9-FEE35D77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E7AD-05D0-485F-A5CE-4C4ABC84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 structure contains all of the information required to process data with the NeuroDOT toolbox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8D3B5-8448-439E-90BC-F80DAA76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06" y="3313737"/>
            <a:ext cx="2490711" cy="19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1AC0-320B-43AC-B661-C089E5C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Info.io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1EBA-E041-4892-89E4-9CD4A8B3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91" y="1690688"/>
            <a:ext cx="43108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Nd</a:t>
            </a:r>
            <a:r>
              <a:rPr lang="en-US" dirty="0"/>
              <a:t>: # of detectors</a:t>
            </a:r>
          </a:p>
          <a:p>
            <a:r>
              <a:rPr lang="en-US" dirty="0">
                <a:solidFill>
                  <a:srgbClr val="00B0F0"/>
                </a:solidFill>
              </a:rPr>
              <a:t>Ns</a:t>
            </a:r>
            <a:r>
              <a:rPr lang="en-US" dirty="0"/>
              <a:t>: # of sources</a:t>
            </a:r>
          </a:p>
          <a:p>
            <a:r>
              <a:rPr lang="en-US" dirty="0" err="1">
                <a:solidFill>
                  <a:srgbClr val="00B0F0"/>
                </a:solidFill>
              </a:rPr>
              <a:t>Nwl</a:t>
            </a:r>
            <a:r>
              <a:rPr lang="en-US" dirty="0"/>
              <a:t>: # of wavelengths</a:t>
            </a:r>
          </a:p>
          <a:p>
            <a:r>
              <a:rPr lang="en-US" dirty="0">
                <a:solidFill>
                  <a:srgbClr val="00B0F0"/>
                </a:solidFill>
              </a:rPr>
              <a:t>Enc</a:t>
            </a:r>
            <a:r>
              <a:rPr lang="en-US" dirty="0"/>
              <a:t>: name of encoding pattern used</a:t>
            </a:r>
          </a:p>
          <a:p>
            <a:r>
              <a:rPr lang="en-US" dirty="0" err="1">
                <a:solidFill>
                  <a:srgbClr val="00B0F0"/>
                </a:solidFill>
              </a:rPr>
              <a:t>Framesize</a:t>
            </a:r>
            <a:r>
              <a:rPr lang="en-US" dirty="0"/>
              <a:t>: length of each frame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B0F0"/>
                </a:solidFill>
              </a:rPr>
              <a:t>Naux</a:t>
            </a:r>
            <a:r>
              <a:rPr lang="en-US" dirty="0"/>
              <a:t>: # of </a:t>
            </a:r>
            <a:r>
              <a:rPr lang="en-US" dirty="0" err="1"/>
              <a:t>auxillary</a:t>
            </a:r>
            <a:r>
              <a:rPr lang="en-US" dirty="0"/>
              <a:t> channels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814B1-80B9-474F-86E8-8BCD92ED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0" y="3024110"/>
            <a:ext cx="2000250" cy="3695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820E0E-C4F5-4D73-9B24-F99BAF2CBC59}"/>
              </a:ext>
            </a:extLst>
          </p:cNvPr>
          <p:cNvSpPr txBox="1">
            <a:spLocks/>
          </p:cNvSpPr>
          <p:nvPr/>
        </p:nvSpPr>
        <p:spPr>
          <a:xfrm>
            <a:off x="5234127" y="1737604"/>
            <a:ext cx="5163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B0F0"/>
                </a:solidFill>
              </a:rPr>
              <a:t>Nframe</a:t>
            </a:r>
            <a:r>
              <a:rPr lang="en-US" dirty="0"/>
              <a:t>: # of frames</a:t>
            </a:r>
          </a:p>
          <a:p>
            <a:r>
              <a:rPr lang="en-US" dirty="0" err="1">
                <a:solidFill>
                  <a:srgbClr val="00B0F0"/>
                </a:solidFill>
              </a:rPr>
              <a:t>Nmotu</a:t>
            </a:r>
            <a:r>
              <a:rPr lang="en-US" dirty="0"/>
              <a:t>: # of analog-to-digital converters used</a:t>
            </a:r>
          </a:p>
          <a:p>
            <a:r>
              <a:rPr lang="en-US" dirty="0" err="1">
                <a:solidFill>
                  <a:srgbClr val="00B0F0"/>
                </a:solidFill>
              </a:rPr>
              <a:t>Nsamp</a:t>
            </a:r>
            <a:r>
              <a:rPr lang="en-US" dirty="0"/>
              <a:t>: # of samples</a:t>
            </a:r>
          </a:p>
          <a:p>
            <a:r>
              <a:rPr lang="en-US" dirty="0" err="1">
                <a:solidFill>
                  <a:srgbClr val="00B0F0"/>
                </a:solidFill>
              </a:rPr>
              <a:t>Nts</a:t>
            </a:r>
            <a:r>
              <a:rPr lang="en-US" dirty="0"/>
              <a:t>: # of time steps</a:t>
            </a:r>
          </a:p>
          <a:p>
            <a:r>
              <a:rPr lang="en-US" dirty="0">
                <a:solidFill>
                  <a:srgbClr val="00B0F0"/>
                </a:solidFill>
              </a:rPr>
              <a:t>Pad</a:t>
            </a:r>
            <a:r>
              <a:rPr lang="en-US" dirty="0"/>
              <a:t>: pad measurements were taken on </a:t>
            </a:r>
          </a:p>
          <a:p>
            <a:r>
              <a:rPr lang="en-US" dirty="0" err="1">
                <a:solidFill>
                  <a:srgbClr val="00B0F0"/>
                </a:solidFill>
              </a:rPr>
              <a:t>Nt</a:t>
            </a:r>
            <a:r>
              <a:rPr lang="en-US" dirty="0"/>
              <a:t>: # of time points</a:t>
            </a:r>
          </a:p>
        </p:txBody>
      </p:sp>
    </p:spTree>
    <p:extLst>
      <p:ext uri="{BB962C8B-B14F-4D97-AF65-F5344CB8AC3E}">
        <p14:creationId xmlns:p14="http://schemas.microsoft.com/office/powerpoint/2010/main" val="24477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7C3-ABCF-447D-94FC-B11270EA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Info.optodes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14CB-A3FC-4C8A-8816-0A063F3F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537"/>
            <a:ext cx="10515600" cy="4351338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en-US" sz="2800" dirty="0">
                <a:latin typeface="Calibri (Body)"/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28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info.optodes.spos2 </a:t>
            </a:r>
            <a:r>
              <a:rPr lang="en-US" sz="2800" dirty="0">
                <a:latin typeface="Calibri (Body)"/>
              </a:rPr>
              <a:t>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28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info.optodes.spos3 </a:t>
            </a:r>
            <a:r>
              <a:rPr lang="en-US" sz="2800" dirty="0">
                <a:latin typeface="Calibri (Body)"/>
              </a:rPr>
              <a:t>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28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info.optodes.dpos2 </a:t>
            </a:r>
            <a:r>
              <a:rPr lang="en-US" sz="2800" dirty="0">
                <a:latin typeface="Calibri (Body)"/>
              </a:rPr>
              <a:t>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28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info.optodes.dpos3</a:t>
            </a:r>
            <a:r>
              <a:rPr lang="en-US" sz="2800" dirty="0">
                <a:solidFill>
                  <a:srgbClr val="00B0F0"/>
                </a:solidFill>
                <a:latin typeface="Calibri (Body)"/>
              </a:rPr>
              <a:t> </a:t>
            </a:r>
            <a:r>
              <a:rPr lang="en-US" sz="2800" dirty="0">
                <a:latin typeface="Calibri (Body)"/>
              </a:rPr>
              <a:t>– 3D coordinates of each detector</a:t>
            </a:r>
          </a:p>
          <a:p>
            <a:endParaRPr lang="en-US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B980-7ACA-4940-B461-C5B1A327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324" y="4911498"/>
            <a:ext cx="21526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96AD-14B9-4C6B-A070-C5AA2DC7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5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Info.pairs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C06B-C28C-4F2C-BB36-4654D356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2899"/>
            <a:ext cx="11117179" cy="4687469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latin typeface="Calibri (Body)"/>
              </a:rPr>
              <a:t>Structure containing topological information for each source-detector measurement pair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latin typeface="Calibri (Body)"/>
              </a:rPr>
              <a:t>The rows in each field of this structure corresponds to a measurement and must be in the same order as the optical data for valid processing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latin typeface="Calibri (Body)"/>
              </a:rPr>
              <a:t>Generally, full list of sources and detectors is repeated for each wavelength/lambda.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info.pairs.Src</a:t>
            </a:r>
            <a:r>
              <a:rPr lang="en-US" sz="1600" dirty="0">
                <a:latin typeface="Calibri (Body)"/>
              </a:rPr>
              <a:t> – source in measurement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info.pairs.Det</a:t>
            </a:r>
            <a:r>
              <a:rPr lang="en-US" sz="1600" dirty="0">
                <a:latin typeface="Calibri (Body)"/>
              </a:rPr>
              <a:t> – detector in measurement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info.pairs.NN</a:t>
            </a:r>
            <a:r>
              <a:rPr lang="en-US" sz="1600" dirty="0">
                <a:latin typeface="Calibri (Body)"/>
              </a:rPr>
              <a:t> – Nearest Neighbor class in array (e.g., </a:t>
            </a:r>
            <a:r>
              <a:rPr lang="en-US" sz="1600" dirty="0" err="1">
                <a:latin typeface="Calibri (Body)"/>
              </a:rPr>
              <a:t>info.pairs.NN</a:t>
            </a:r>
            <a:r>
              <a:rPr lang="en-US" sz="1600" dirty="0">
                <a:latin typeface="Calibri (Body)"/>
              </a:rPr>
              <a:t>=1 means this measurement is one of the closest in the grid design)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info.pairs.WL</a:t>
            </a:r>
            <a:r>
              <a:rPr lang="en-US" sz="1600" dirty="0">
                <a:latin typeface="Calibri (Body)"/>
              </a:rPr>
              <a:t> – wavelength index of measurement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info.pairs.lambda</a:t>
            </a:r>
            <a:r>
              <a:rPr lang="en-US" sz="1600" dirty="0">
                <a:latin typeface="Calibri (Body)"/>
              </a:rPr>
              <a:t> – actual wavelength of measurement (e.g., </a:t>
            </a:r>
            <a:r>
              <a:rPr lang="en-US" sz="1600" dirty="0" err="1">
                <a:latin typeface="Calibri (Body)"/>
              </a:rPr>
              <a:t>info.pairs.lambda</a:t>
            </a:r>
            <a:r>
              <a:rPr lang="en-US" sz="1600" dirty="0">
                <a:latin typeface="Calibri (Body)"/>
              </a:rPr>
              <a:t> = 750 is a 750 nm measurement)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info.pairs.Mod</a:t>
            </a:r>
            <a:r>
              <a:rPr lang="en-US" sz="1600" dirty="0">
                <a:latin typeface="Calibri (Body)"/>
              </a:rPr>
              <a:t> – Modulation type of measurement (e.g., ‘CW’, or, ‘FD’)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info.pairs.r2d</a:t>
            </a:r>
            <a:r>
              <a:rPr lang="en-US" sz="1600" dirty="0">
                <a:latin typeface="Calibri (Body)"/>
              </a:rPr>
              <a:t> – 2D source-detector distances used for flattened cap visualizations and processing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info.pairs.r3d</a:t>
            </a:r>
            <a:r>
              <a:rPr lang="en-US" sz="1600" dirty="0">
                <a:latin typeface="Calibri (Body)"/>
              </a:rPr>
              <a:t> – 3D source-detector distances used for 3D visualizations and processing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sz="1600" dirty="0">
              <a:latin typeface="Calibri (Body)"/>
            </a:endParaRPr>
          </a:p>
          <a:p>
            <a:pPr>
              <a:lnSpc>
                <a:spcPct val="120000"/>
              </a:lnSpc>
            </a:pPr>
            <a:endParaRPr lang="en-US" sz="16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963E3-DC2E-485B-9FBE-1512B661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112" y="230940"/>
            <a:ext cx="2514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EC8D-17CC-4B79-9B8E-C05F149C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Info.paradigm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B87-6026-4F5C-861F-8263FB28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regarding the stimulus paradigm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Synchpts</a:t>
            </a:r>
            <a:r>
              <a:rPr lang="en-US" sz="2000" b="1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:</a:t>
            </a:r>
            <a:r>
              <a:rPr lang="en-US" dirty="0"/>
              <a:t> sample points where a stimulus is presented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Synchtype</a:t>
            </a:r>
            <a:r>
              <a:rPr lang="en-US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: </a:t>
            </a:r>
            <a:r>
              <a:rPr lang="en-US" dirty="0"/>
              <a:t>frequency of the stimulus synchronization pulse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Pulse_1 (Pulse_2, etc.): </a:t>
            </a:r>
            <a:r>
              <a:rPr lang="en-US" dirty="0"/>
              <a:t>indices of </a:t>
            </a:r>
            <a:r>
              <a:rPr lang="en-US" dirty="0" err="1"/>
              <a:t>synchpts</a:t>
            </a:r>
            <a:r>
              <a:rPr lang="en-US" dirty="0"/>
              <a:t> corresponding to each stimulus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Init_synchpts</a:t>
            </a:r>
            <a:r>
              <a:rPr lang="en-US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:</a:t>
            </a:r>
            <a:r>
              <a:rPr lang="en-US" dirty="0"/>
              <a:t> contains the initial </a:t>
            </a:r>
            <a:r>
              <a:rPr lang="en-US" dirty="0" err="1"/>
              <a:t>synchpts</a:t>
            </a:r>
            <a:r>
              <a:rPr lang="en-US" dirty="0"/>
              <a:t> values before resampling, a common pre-processing step that changes the current sample rate of the data.</a:t>
            </a:r>
          </a:p>
          <a:p>
            <a:pPr lvl="1"/>
            <a:endParaRPr lang="en-US" dirty="0"/>
          </a:p>
          <a:p>
            <a:r>
              <a:rPr lang="en-US" dirty="0"/>
              <a:t>E.g., the samples that start the ON stimulus epochs of most stimuli are given by: </a:t>
            </a:r>
            <a:r>
              <a:rPr lang="en-US" sz="2400" dirty="0" err="1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info.paradigm.synchpts</a:t>
            </a:r>
            <a:r>
              <a:rPr lang="en-US" sz="2400" dirty="0">
                <a:solidFill>
                  <a:srgbClr val="00B0F0"/>
                </a:solidFill>
                <a:latin typeface="Calibri (Body)"/>
                <a:cs typeface="Courier New" panose="02070309020205020404" pitchFamily="49" charset="0"/>
              </a:rPr>
              <a:t>(info.paradigm.Pulse_2)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DE5AB-F2D7-4354-8C82-16D967FC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560" y="230187"/>
            <a:ext cx="2462522" cy="1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782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Cambria Math</vt:lpstr>
      <vt:lpstr>Slack-Lato</vt:lpstr>
      <vt:lpstr>Trebuchet MS</vt:lpstr>
      <vt:lpstr>Office Theme</vt:lpstr>
      <vt:lpstr>Office Theme</vt:lpstr>
      <vt:lpstr>NeuroDOT</vt:lpstr>
      <vt:lpstr>NeuroDOT Data Samples</vt:lpstr>
      <vt:lpstr>Data</vt:lpstr>
      <vt:lpstr>Flags</vt:lpstr>
      <vt:lpstr>Info</vt:lpstr>
      <vt:lpstr>Info.io</vt:lpstr>
      <vt:lpstr>Info.optodes</vt:lpstr>
      <vt:lpstr>Info.pairs</vt:lpstr>
      <vt:lpstr>Info.paradigm</vt:lpstr>
      <vt:lpstr>Info.system</vt:lpstr>
      <vt:lpstr>Info.tissue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</dc:title>
  <dc:creator>Speh, Emma</dc:creator>
  <cp:lastModifiedBy>Speh, Emma</cp:lastModifiedBy>
  <cp:revision>27</cp:revision>
  <dcterms:created xsi:type="dcterms:W3CDTF">2022-04-08T18:08:17Z</dcterms:created>
  <dcterms:modified xsi:type="dcterms:W3CDTF">2022-05-04T19:58:54Z</dcterms:modified>
</cp:coreProperties>
</file>