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8" r:id="rId2"/>
    <p:sldId id="656" r:id="rId3"/>
    <p:sldId id="657" r:id="rId4"/>
    <p:sldId id="259" r:id="rId5"/>
    <p:sldId id="260" r:id="rId6"/>
    <p:sldId id="263" r:id="rId7"/>
    <p:sldId id="267" r:id="rId8"/>
    <p:sldId id="271" r:id="rId9"/>
    <p:sldId id="272" r:id="rId10"/>
    <p:sldId id="280" r:id="rId11"/>
    <p:sldId id="281" r:id="rId12"/>
    <p:sldId id="282" r:id="rId13"/>
    <p:sldId id="283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F1A06-A6CB-4322-A0C5-1E2D8535AC43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3BFE7-1A89-43AC-BBAD-228D7C561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6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7A8A0-7E57-4448-B01C-EFDBF93D0A3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5/4/2022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76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7A8A0-7E57-4448-B01C-EFDBF93D0A3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5/4/2022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64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7A8A0-7E57-4448-B01C-EFDBF93D0A3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5/4/2022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4307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7A8A0-7E57-4448-B01C-EFDBF93D0A3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5/4/2022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709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7A8A0-7E57-4448-B01C-EFDBF93D0A3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5/4/2022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1765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7A8A0-7E57-4448-B01C-EFDBF93D0A3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5/4/2022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985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7A8A0-7E57-4448-B01C-EFDBF93D0A3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5/4/2022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141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7A8A0-7E57-4448-B01C-EFDBF93D0A3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5/4/2022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18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7A8A0-7E57-4448-B01C-EFDBF93D0A3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5/4/2022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855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7A8A0-7E57-4448-B01C-EFDBF93D0A3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5/4/2022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34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7A8A0-7E57-4448-B01C-EFDBF93D0A3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5/4/2022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8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7A8A0-7E57-4448-B01C-EFDBF93D0A3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5/4/2022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70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7A8A0-7E57-4448-B01C-EFDBF93D0A3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5/4/2022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87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7A8A0-7E57-4448-B01C-EFDBF93D0A3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5/4/2022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415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7A8A0-7E57-4448-B01C-EFDBF93D0A3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5/4/2022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23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7A8A0-7E57-4448-B01C-EFDBF93D0A3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5/4/2022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38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7A8A0-7E57-4448-B01C-EFDBF93D0A36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5/4/2022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A515B-EB3D-473C-ADE9-FD8348C61D5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250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2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aeggebre@wustl.edu" TargetMode="External"/><Relationship Id="rId2" Type="http://schemas.openxmlformats.org/officeDocument/2006/relationships/hyperlink" Target="https://github.com/WUSTL-ORL/NeuroDOT_Be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jasont@wustl.edu" TargetMode="External"/><Relationship Id="rId5" Type="http://schemas.openxmlformats.org/officeDocument/2006/relationships/hyperlink" Target="mailto:ari@wustl.edu" TargetMode="External"/><Relationship Id="rId4" Type="http://schemas.openxmlformats.org/officeDocument/2006/relationships/hyperlink" Target="mailto:espeh@wustl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157" y="1820875"/>
            <a:ext cx="7766936" cy="832936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NeuroDOT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436" y="3142035"/>
            <a:ext cx="9014657" cy="2132094"/>
          </a:xfrm>
        </p:spPr>
        <p:txBody>
          <a:bodyPr>
            <a:noAutofit/>
          </a:bodyPr>
          <a:lstStyle/>
          <a:p>
            <a:r>
              <a:rPr lang="en-US" sz="4000" i="1" dirty="0"/>
              <a:t>Tutorial:</a:t>
            </a:r>
          </a:p>
          <a:p>
            <a:r>
              <a:rPr lang="en-US" sz="4000" i="1" dirty="0"/>
              <a:t>Image Reconstruction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973" y="1820875"/>
            <a:ext cx="212598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6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Visualization of Absorption Volumes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idx="1"/>
          </p:nvPr>
        </p:nvSpPr>
        <p:spPr>
          <a:xfrm>
            <a:off x="150585" y="860130"/>
            <a:ext cx="8334388" cy="3071829"/>
          </a:xfrm>
        </p:spPr>
        <p:txBody>
          <a:bodyPr>
            <a:normAutofit/>
          </a:bodyPr>
          <a:lstStyle/>
          <a:p>
            <a:pPr marL="285750">
              <a:spcBef>
                <a:spcPts val="0"/>
              </a:spcBef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Reconstructed absorption volumes at 750 and 850 nm show sensitivity of the 850 nm wavelength to </a:t>
            </a:r>
            <a:r>
              <a:rPr lang="en-US" sz="2000" dirty="0" err="1">
                <a:solidFill>
                  <a:prstClr val="white"/>
                </a:solidFill>
                <a:latin typeface="Calibri" panose="020F0502020204030204"/>
              </a:rPr>
              <a:t>HbO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 and 750 nm wavelength to </a:t>
            </a:r>
            <a:r>
              <a:rPr lang="en-US" sz="2000" dirty="0" err="1">
                <a:solidFill>
                  <a:prstClr val="white"/>
                </a:solidFill>
                <a:latin typeface="Calibri" panose="020F0502020204030204"/>
              </a:rPr>
              <a:t>HbR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. </a:t>
            </a:r>
          </a:p>
          <a:p>
            <a:pPr marL="285750" lvl="1" indent="-342900">
              <a:spcBef>
                <a:spcPts val="0"/>
              </a:spcBef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Images are shown with a threshold of 20% of the maximum amplitude: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Params.Scale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=0.8*max(abs(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badata_HbOvol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(:)));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Params.Th.P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=0.2*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Params.Scale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Params.Th.N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=-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Params.Th.P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Params.Cmap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='jet';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PlotSlicesTimeTrace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MNI_dim,A.info.tissue.dim,Params,badata_HbOvol,info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6753" y="6187439"/>
            <a:ext cx="98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HbO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309379" y="6195391"/>
                <a:ext cx="1806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- 750 nm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379" y="6195391"/>
                <a:ext cx="1806149" cy="369332"/>
              </a:xfrm>
              <a:prstGeom prst="rect">
                <a:avLst/>
              </a:prstGeom>
              <a:blipFill>
                <a:blip r:embed="rId2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016013" y="6195391"/>
                <a:ext cx="1806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- 850 nm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013" y="6195391"/>
                <a:ext cx="1806149" cy="369332"/>
              </a:xfrm>
              <a:prstGeom prst="rect">
                <a:avLst/>
              </a:prstGeom>
              <a:blipFill>
                <a:blip r:embed="rId3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142" y="2989653"/>
            <a:ext cx="3494718" cy="3216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3613" y="2970282"/>
            <a:ext cx="3498437" cy="323592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9265192" y="303496"/>
            <a:ext cx="1796638" cy="2147060"/>
            <a:chOff x="9265192" y="303496"/>
            <a:chExt cx="1796638" cy="214706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792"/>
            <a:stretch/>
          </p:blipFill>
          <p:spPr>
            <a:xfrm>
              <a:off x="9265192" y="303497"/>
              <a:ext cx="1796638" cy="2147059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9265192" y="303496"/>
              <a:ext cx="178213" cy="2143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/>
          <p:cNvCxnSpPr/>
          <p:nvPr/>
        </p:nvCxnSpPr>
        <p:spPr>
          <a:xfrm flipH="1" flipV="1">
            <a:off x="10608816" y="1506245"/>
            <a:ext cx="2959" cy="553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10778971" y="1506245"/>
            <a:ext cx="2959" cy="553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F8CEDC2-6EB1-48F0-B169-0E33E061519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58" b="-1"/>
          <a:stretch/>
        </p:blipFill>
        <p:spPr>
          <a:xfrm>
            <a:off x="693804" y="2983317"/>
            <a:ext cx="3518630" cy="322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0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Hemoglobin volumes - </a:t>
            </a:r>
            <a:r>
              <a:rPr lang="en-US" dirty="0" err="1">
                <a:solidFill>
                  <a:srgbClr val="FF0000"/>
                </a:solidFill>
              </a:rPr>
              <a:t>HbO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HbR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HbT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Content Placeholder 7"/>
          <p:cNvSpPr>
            <a:spLocks noGrp="1"/>
          </p:cNvSpPr>
          <p:nvPr>
            <p:ph idx="1"/>
          </p:nvPr>
        </p:nvSpPr>
        <p:spPr>
          <a:xfrm>
            <a:off x="150585" y="860130"/>
            <a:ext cx="8334388" cy="696265"/>
          </a:xfrm>
        </p:spPr>
        <p:txBody>
          <a:bodyPr>
            <a:normAutofit/>
          </a:bodyPr>
          <a:lstStyle/>
          <a:p>
            <a:pPr marL="285750" lvl="1" indent="-342900">
              <a:spcBef>
                <a:spcPts val="0"/>
              </a:spcBef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Oxy-, </a:t>
            </a:r>
            <a:r>
              <a:rPr lang="en-US" sz="2000" dirty="0" err="1">
                <a:solidFill>
                  <a:prstClr val="white"/>
                </a:solidFill>
                <a:latin typeface="Calibri" panose="020F0502020204030204"/>
              </a:rPr>
              <a:t>deoxy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-, and total hemoglobin estimates can also be visualized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7483" y="5561559"/>
            <a:ext cx="985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HbO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90109" y="5569511"/>
            <a:ext cx="180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 err="1">
                <a:latin typeface="+mj-lt"/>
              </a:rPr>
              <a:t>HbR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96743" y="5569511"/>
            <a:ext cx="180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 err="1">
                <a:latin typeface="+mj-lt"/>
              </a:rPr>
              <a:t>HbT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15" y="2146263"/>
            <a:ext cx="3508534" cy="32308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919" y="2121021"/>
            <a:ext cx="3442907" cy="32611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701" y="2146263"/>
            <a:ext cx="3372231" cy="323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27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Spatial Smoothing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idx="1"/>
          </p:nvPr>
        </p:nvSpPr>
        <p:spPr>
          <a:xfrm>
            <a:off x="150584" y="860130"/>
            <a:ext cx="11220939" cy="1484969"/>
          </a:xfrm>
        </p:spPr>
        <p:txBody>
          <a:bodyPr>
            <a:normAutofit fontScale="92500" lnSpcReduction="10000"/>
          </a:bodyPr>
          <a:lstStyle/>
          <a:p>
            <a:pPr marL="285750">
              <a:spcBef>
                <a:spcPts val="0"/>
              </a:spcBef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Spatial smoothing is implemented with a 3-dimensional Gaussian filter. The third parameter dictates the degree of smoothing via the filter width, in voxels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prstClr val="white"/>
              </a:solidFill>
              <a:latin typeface="Calibri" panose="020F0502020204030204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Smooth Inverted A-Matrix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iA_smoothed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smooth_Amat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dim</a:t>
            </a:r>
            <a:r>
              <a:rPr lang="en-US" sz="1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3);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 indent="-342900">
              <a:spcBef>
                <a:spcPts val="0"/>
              </a:spcBef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Increasing smoothing generally gives improved signal to noise ratio at the expense of resolution 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8673" y="5815467"/>
            <a:ext cx="2228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HbO</a:t>
            </a:r>
            <a:r>
              <a:rPr lang="en-US" dirty="0"/>
              <a:t> – Smoothed with 5 voxel filter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94" y="2651907"/>
            <a:ext cx="3470868" cy="30642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00237" y="5851089"/>
            <a:ext cx="2228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HbO</a:t>
            </a:r>
            <a:r>
              <a:rPr lang="en-US" dirty="0"/>
              <a:t> – Smoothed with 3 voxel filter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43109" y="5839804"/>
            <a:ext cx="2228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HbO</a:t>
            </a:r>
            <a:r>
              <a:rPr lang="en-US" dirty="0"/>
              <a:t> – Not smoothed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526" y="2345099"/>
            <a:ext cx="3789086" cy="34701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857" y="2541727"/>
            <a:ext cx="344063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64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Reconstruction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150585" y="860131"/>
                <a:ext cx="10599578" cy="1848085"/>
              </a:xfrm>
            </p:spPr>
            <p:txBody>
              <a:bodyPr>
                <a:normAutofit fontScale="92500" lnSpcReduction="10000"/>
              </a:bodyPr>
              <a:lstStyle/>
              <a:p>
                <a:pPr marL="285750">
                  <a:spcBef>
                    <a:spcPts val="0"/>
                  </a:spcBef>
                </a:pPr>
                <a:r>
                  <a:rPr lang="en-US" sz="2000" dirty="0">
                    <a:solidFill>
                      <a:prstClr val="white"/>
                    </a:solidFill>
                    <a:latin typeface="Calibri" panose="020F0502020204030204"/>
                  </a:rPr>
                  <a:t>Reconstruction via regularized inversion is controlled by two parameters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200" dirty="0">
                  <a:solidFill>
                    <a:prstClr val="white"/>
                  </a:solidFill>
                  <a:latin typeface="Calibri" panose="020F0502020204030204"/>
                </a:endParaRPr>
              </a:p>
              <a:p>
                <a:pPr marL="400050" lvl="1" indent="0">
                  <a:spcBef>
                    <a:spcPts val="0"/>
                  </a:spcBef>
                  <a:buNone/>
                </a:pPr>
                <a:r>
                  <a:rPr 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iA</a:t>
                </a:r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1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Tikhonov_invert_Amat</a:t>
                </a:r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(A.A(keep, :), 0.01, 0.1); % Invert A-Matrix</a:t>
                </a:r>
              </a:p>
              <a:p>
                <a:pPr marL="400050" lvl="1" indent="0">
                  <a:spcBef>
                    <a:spcPts val="0"/>
                  </a:spcBef>
                  <a:buNone/>
                </a:pPr>
                <a:endPara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285750" lvl="1" indent="-342900">
                  <a:spcBef>
                    <a:spcPts val="0"/>
                  </a:spcBef>
                </a:pPr>
                <a:r>
                  <a:rPr lang="en-US" sz="2000" dirty="0">
                    <a:solidFill>
                      <a:prstClr val="white"/>
                    </a:solidFill>
                    <a:latin typeface="Calibri" panose="020F0502020204030204"/>
                  </a:rPr>
                  <a:t>The first parameter controls a tradeoff between image resolution and noise, similar to spatial smoothing. The typical value for this parameter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sz="2000" dirty="0">
                  <a:solidFill>
                    <a:prstClr val="white"/>
                  </a:solidFill>
                  <a:latin typeface="Calibri" panose="020F0502020204030204"/>
                </a:endParaRPr>
              </a:p>
              <a:p>
                <a:pPr marL="285750" lvl="1" indent="-342900">
                  <a:spcBef>
                    <a:spcPts val="0"/>
                  </a:spcBef>
                </a:pPr>
                <a:r>
                  <a:rPr lang="en-US" sz="2000" dirty="0">
                    <a:solidFill>
                      <a:prstClr val="white"/>
                    </a:solidFill>
                    <a:latin typeface="Calibri" panose="020F0502020204030204"/>
                  </a:rPr>
                  <a:t>The second parameter controls spatially variant regularization. A lower value increases reconstruction amplitude in low-sensitivity voxels, e.g., deeper voxels. Typical value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=0.1. </m:t>
                    </m:r>
                  </m:oMath>
                </a14:m>
                <a:endPara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585" y="860131"/>
                <a:ext cx="10599578" cy="1848085"/>
              </a:xfrm>
              <a:blipFill>
                <a:blip r:embed="rId2"/>
                <a:stretch>
                  <a:fillRect l="-230" t="-3300" b="-4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1109" y="5941086"/>
                <a:ext cx="31291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HbO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=0.0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sz="1400" dirty="0"/>
              </a:p>
              <a:p>
                <a:pPr algn="ctr"/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09" y="5941086"/>
                <a:ext cx="3129128" cy="523220"/>
              </a:xfrm>
              <a:prstGeom prst="rect">
                <a:avLst/>
              </a:prstGeom>
              <a:blipFill>
                <a:blip r:embed="rId3"/>
                <a:stretch>
                  <a:fillRect t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92286" y="5951724"/>
                <a:ext cx="22797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HbO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286" y="5951724"/>
                <a:ext cx="2279790" cy="307777"/>
              </a:xfrm>
              <a:prstGeom prst="rect">
                <a:avLst/>
              </a:prstGeom>
              <a:blipFill>
                <a:blip r:embed="rId5"/>
                <a:stretch>
                  <a:fillRect t="-3922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849801" y="5941086"/>
                <a:ext cx="23787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HbO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sz="1400" dirty="0"/>
                  <a:t>05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801" y="5941086"/>
                <a:ext cx="2378766" cy="307777"/>
              </a:xfrm>
              <a:prstGeom prst="rect">
                <a:avLst/>
              </a:prstGeom>
              <a:blipFill>
                <a:blip r:embed="rId6"/>
                <a:stretch>
                  <a:fillRect t="-6000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123" y="2836230"/>
            <a:ext cx="3301617" cy="30403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8919" y="2725141"/>
            <a:ext cx="3422714" cy="32409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0886" y="2645688"/>
            <a:ext cx="3574161" cy="32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00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41E4768-98C5-4944-ACD8-BE3BF5A72C5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rgbClr val="FF0000"/>
                </a:solidFill>
                <a:latin typeface="Trebuchet MS" panose="020B0603020202020204" pitchFamily="34" charset="0"/>
              </a:rPr>
              <a:t>That’s It (For Now)</a:t>
            </a:r>
            <a:endParaRPr lang="en-US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9823A3F-7526-457A-9ABA-B2B033C32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99" y="1690688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Trebuchet MS" panose="020B0603020202020204" pitchFamily="34" charset="0"/>
              </a:rPr>
              <a:t>Congratulations! You have finished the NeuroDOT </a:t>
            </a:r>
            <a:r>
              <a:rPr lang="en-US" sz="2400">
                <a:latin typeface="Trebuchet MS" panose="020B0603020202020204" pitchFamily="34" charset="0"/>
              </a:rPr>
              <a:t>Image Reconstruction Tutorial</a:t>
            </a:r>
            <a:endParaRPr lang="en-US" sz="2400" dirty="0"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Trebuchet MS" panose="020B0603020202020204" pitchFamily="34" charset="0"/>
              </a:rPr>
              <a:t>You are now ready to start the other </a:t>
            </a:r>
            <a:r>
              <a:rPr lang="en-US" sz="2400" dirty="0" err="1">
                <a:latin typeface="Trebuchet MS" panose="020B0603020202020204" pitchFamily="34" charset="0"/>
              </a:rPr>
              <a:t>NeuroDOT</a:t>
            </a:r>
            <a:r>
              <a:rPr lang="en-US" sz="2400" dirty="0">
                <a:latin typeface="Trebuchet MS" panose="020B0603020202020204" pitchFamily="34" charset="0"/>
              </a:rPr>
              <a:t> Tutorials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rebuchet MS" panose="020B0603020202020204" pitchFamily="34" charset="0"/>
              </a:rPr>
              <a:t>Recommended order for the tutorials is: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latin typeface="Trebuchet MS" panose="020B0603020202020204" pitchFamily="34" charset="0"/>
              </a:rPr>
              <a:t>Generating a Light Model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latin typeface="Trebuchet MS" panose="020B0603020202020204" pitchFamily="34" charset="0"/>
              </a:rPr>
              <a:t>Preprocessing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latin typeface="Trebuchet MS" panose="020B0603020202020204" pitchFamily="34" charset="0"/>
              </a:rPr>
              <a:t>Image Reconstruction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latin typeface="Trebuchet MS" panose="020B0603020202020204" pitchFamily="34" charset="0"/>
              </a:rPr>
              <a:t>Full Data Processing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latin typeface="Trebuchet MS" panose="020B0603020202020204" pitchFamily="34" charset="0"/>
              </a:rPr>
              <a:t>Generating a Light Model PAD Adult 96x92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rebuchet MS" panose="020B0603020202020204" pitchFamily="34" charset="0"/>
              </a:rPr>
              <a:t>If you have any questions about the material presented in this tutorial, please consult the NeuroDOT User Manual on the WUSTL Optical Radiology Lab (ORL) GitHub page </a:t>
            </a:r>
            <a:r>
              <a:rPr lang="en-US" sz="2400" dirty="0">
                <a:solidFill>
                  <a:srgbClr val="0070C0"/>
                </a:solidFill>
                <a:latin typeface="Trebuchet MS" panose="020B0603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https://github.com/WUSTL-ORL/NeuroDOT_Beta</a:t>
            </a:r>
            <a:r>
              <a:rPr lang="en-US" sz="2400" dirty="0">
                <a:solidFill>
                  <a:srgbClr val="0070C0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>
                <a:latin typeface="Trebuchet MS" panose="020B0603020202020204" pitchFamily="34" charset="0"/>
              </a:rPr>
              <a:t>in the documentation folder, or contact either: Adam Eggebrecht: </a:t>
            </a:r>
            <a:r>
              <a:rPr lang="en-US" sz="2400" dirty="0">
                <a:solidFill>
                  <a:srgbClr val="0070C0"/>
                </a:solidFill>
                <a:latin typeface="Trebuchet MS" panose="020B0603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aeggebre@wustl.edu</a:t>
            </a:r>
            <a:r>
              <a:rPr lang="en-US" sz="2400" dirty="0">
                <a:latin typeface="Trebuchet MS" panose="020B0603020202020204" pitchFamily="34" charset="0"/>
              </a:rPr>
              <a:t>, Emma Speh: </a:t>
            </a:r>
            <a:r>
              <a:rPr lang="en-US" sz="2400" dirty="0">
                <a:solidFill>
                  <a:srgbClr val="0070C0"/>
                </a:solidFill>
                <a:latin typeface="Trebuchet MS" panose="020B0603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espeh@wustl.edu</a:t>
            </a:r>
            <a:r>
              <a:rPr lang="en-US" sz="2400" dirty="0">
                <a:latin typeface="Trebuchet MS" panose="020B0603020202020204" pitchFamily="34" charset="0"/>
              </a:rPr>
              <a:t>, Ari Segel: </a:t>
            </a:r>
            <a:r>
              <a:rPr lang="en-US" sz="2400" dirty="0">
                <a:solidFill>
                  <a:srgbClr val="0070C0"/>
                </a:solidFill>
                <a:latin typeface="Trebuchet MS" panose="020B0603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ari@wustl.edu</a:t>
            </a:r>
            <a:r>
              <a:rPr lang="en-US" sz="2400" dirty="0">
                <a:latin typeface="Trebuchet MS" panose="020B0603020202020204" pitchFamily="34" charset="0"/>
              </a:rPr>
              <a:t>, or Jason </a:t>
            </a:r>
            <a:r>
              <a:rPr lang="en-US" sz="2400" dirty="0" err="1">
                <a:latin typeface="Trebuchet MS" panose="020B0603020202020204" pitchFamily="34" charset="0"/>
              </a:rPr>
              <a:t>Trobaugh</a:t>
            </a:r>
            <a:r>
              <a:rPr lang="en-US" sz="2400" dirty="0">
                <a:latin typeface="Trebuchet MS" panose="020B0603020202020204" pitchFamily="34" charset="0"/>
              </a:rPr>
              <a:t>: </a:t>
            </a:r>
            <a:r>
              <a:rPr lang="en-US" sz="2400" dirty="0">
                <a:solidFill>
                  <a:srgbClr val="0070C0"/>
                </a:solidFill>
                <a:latin typeface="Trebuchet MS" panose="020B0603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jasont@wustl.edu</a:t>
            </a:r>
            <a:r>
              <a:rPr lang="en-US" sz="2400" dirty="0">
                <a:solidFill>
                  <a:srgbClr val="0070C0"/>
                </a:solidFill>
                <a:latin typeface="Trebuchet MS" panose="020B0603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123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0" y="0"/>
            <a:ext cx="12192000" cy="820263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NeuroDOT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Set-Up - Checklist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D052B0-28A5-4061-94ED-651940373CF3}"/>
              </a:ext>
            </a:extLst>
          </p:cNvPr>
          <p:cNvSpPr txBox="1"/>
          <p:nvPr/>
        </p:nvSpPr>
        <p:spPr>
          <a:xfrm>
            <a:off x="360169" y="1173529"/>
            <a:ext cx="7637958" cy="5657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Before starting any tutorial, please make sure you’ve done the following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lang="en-US" dirty="0">
              <a:solidFill>
                <a:prstClr val="white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Set your path so that all required folders and subfolders are included</a:t>
            </a:r>
          </a:p>
          <a:p>
            <a:pPr marL="800100" lvl="1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Folders w/subfolders to include</a:t>
            </a:r>
          </a:p>
          <a:p>
            <a:pPr marL="1257300" lvl="2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NeuroDOT</a:t>
            </a:r>
          </a:p>
          <a:p>
            <a:pPr marL="1257300" lvl="2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Any other toolbox used for whatever task</a:t>
            </a:r>
          </a:p>
          <a:p>
            <a:pPr marL="1257300" lvl="2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Your personal directory</a:t>
            </a:r>
          </a:p>
          <a:p>
            <a:pPr marL="800100" lvl="1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Folders to include</a:t>
            </a:r>
          </a:p>
          <a:p>
            <a:pPr marL="1257300" lvl="2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Output directory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Set your output directory so that you can save files to the desired location</a:t>
            </a:r>
          </a:p>
          <a:p>
            <a:pPr marL="800100" lvl="1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Change your current directory to your output directory</a:t>
            </a:r>
          </a:p>
          <a:p>
            <a:pPr marL="1257300" lvl="2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cd(</a:t>
            </a:r>
            <a:r>
              <a:rPr lang="en-US" dirty="0" err="1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outputdir</a:t>
            </a:r>
            <a:r>
              <a:rPr lang="en-US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03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81902" y="57692"/>
            <a:ext cx="12192000" cy="906162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FF0000"/>
                </a:solidFill>
                <a:latin typeface="Trebuchet MS" panose="020B0603020202020204"/>
              </a:rPr>
              <a:t>NeuroDOT</a:t>
            </a:r>
            <a:r>
              <a:rPr lang="en-US" dirty="0">
                <a:solidFill>
                  <a:srgbClr val="FF0000"/>
                </a:solidFill>
                <a:latin typeface="Trebuchet MS" panose="020B0603020202020204"/>
              </a:rPr>
              <a:t> Set-Up – Output Directory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E0816-40C2-4BB1-AB91-7C9064B6CE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21" r="21562" b="4216"/>
          <a:stretch/>
        </p:blipFill>
        <p:spPr>
          <a:xfrm>
            <a:off x="181902" y="1097307"/>
            <a:ext cx="10745150" cy="2197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7E1B133-1AB9-408F-AC8A-6C76715E8DEB}"/>
              </a:ext>
            </a:extLst>
          </p:cNvPr>
          <p:cNvSpPr txBox="1"/>
          <p:nvPr/>
        </p:nvSpPr>
        <p:spPr>
          <a:xfrm>
            <a:off x="181902" y="1609807"/>
            <a:ext cx="8515557" cy="465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Once you’ve set your path, the next thing you should do is set your output directory.</a:t>
            </a:r>
          </a:p>
          <a:p>
            <a:pPr marL="800100" lvl="1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sz="20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The output directory must be located within your path</a:t>
            </a:r>
          </a:p>
          <a:p>
            <a:pPr marL="800100" lvl="1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If it isn’t</a:t>
            </a:r>
            <a:r>
              <a:rPr lang="en-US" sz="20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 already in your path, you must add it to your path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20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You can set your own path to an output directory in the line shown above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20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An output directory specifies the location where files will be saved</a:t>
            </a:r>
          </a:p>
          <a:p>
            <a:pPr marL="800100" lvl="1" indent="-342900">
              <a:spcBef>
                <a:spcPts val="1000"/>
              </a:spcBef>
              <a:buClr>
                <a:srgbClr val="90C226"/>
              </a:buClr>
              <a:buSzPct val="80000"/>
              <a:buFont typeface="Wingdings 3" charset="2"/>
              <a:buChar char=""/>
              <a:defRPr/>
            </a:pPr>
            <a:r>
              <a:rPr lang="en-US" sz="20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MATLAB, by default, will save files to the current directory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20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The following line of code will change your current directory to the output directory that you just specified							    </a:t>
            </a:r>
            <a:r>
              <a:rPr lang="en-US" sz="20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  <a:sym typeface="Wingdings" panose="05000000000000000000" pitchFamily="2" charset="2"/>
              </a:rPr>
              <a:t></a:t>
            </a:r>
            <a:endParaRPr lang="en-US" sz="2000" dirty="0">
              <a:solidFill>
                <a:prstClr val="white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2000" dirty="0">
                <a:solidFill>
                  <a:prstClr val="white">
                    <a:lumMod val="75000"/>
                    <a:lumOff val="25000"/>
                  </a:prstClr>
                </a:solidFill>
                <a:latin typeface="Trebuchet MS" panose="020B0603020202020204"/>
              </a:rPr>
              <a:t>Now you can save outputs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4C641-C861-4689-B9AB-ADB3F91D4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204" y="5174356"/>
            <a:ext cx="1630210" cy="29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2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 txBox="1">
            <a:spLocks/>
          </p:cNvSpPr>
          <p:nvPr/>
        </p:nvSpPr>
        <p:spPr>
          <a:xfrm>
            <a:off x="135238" y="1172520"/>
            <a:ext cx="11855461" cy="93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diffuse optical tomography (DOT), arrays of optical sources and detectors are used to perform functional neuroimaging experiments on task-based or resting state modes of human brain function.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Diffuse Optical Tomography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35238" y="2112320"/>
            <a:ext cx="5359400" cy="437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Analyses are broken into several pipelines: </a:t>
            </a:r>
          </a:p>
          <a:p>
            <a:pPr lvl="1"/>
            <a:r>
              <a:rPr lang="en-US" dirty="0"/>
              <a:t>B: modeling of the tissue shape, optical property distribution, and source/detector locations</a:t>
            </a:r>
          </a:p>
          <a:p>
            <a:pPr lvl="1"/>
            <a:r>
              <a:rPr lang="en-US" dirty="0"/>
              <a:t>C: modeling of the light emission, diffusion, and detection through the head</a:t>
            </a:r>
          </a:p>
          <a:p>
            <a:pPr lvl="1"/>
            <a:r>
              <a:rPr lang="en-US" dirty="0"/>
              <a:t>D: preprocessing of the raw source-detector measurements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E: reconstruction and spectroscopy of the preprocessed data and light model into a functional neuroimaging volume </a:t>
            </a:r>
          </a:p>
          <a:p>
            <a:pPr lvl="1"/>
            <a:r>
              <a:rPr lang="en-US" dirty="0"/>
              <a:t>F: post-processing analysis of these results.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027" y="1856065"/>
            <a:ext cx="5985551" cy="40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8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1554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Image Reconstruction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27001" y="1093794"/>
            <a:ext cx="5734956" cy="52498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tutorial follows the </a:t>
            </a:r>
            <a:r>
              <a:rPr lang="en-US" b="1" i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NeuroDOT_ImageReconstruction_Script.m</a:t>
            </a:r>
            <a:r>
              <a:rPr lang="en-US" dirty="0"/>
              <a:t> </a:t>
            </a:r>
            <a:r>
              <a:rPr lang="en-US" dirty="0" err="1"/>
              <a:t>Matlab</a:t>
            </a:r>
            <a:r>
              <a:rPr lang="en-US" dirty="0"/>
              <a:t> file which can be found in the Documentation/Scripts folder. </a:t>
            </a:r>
          </a:p>
          <a:p>
            <a:r>
              <a:rPr lang="en-US" dirty="0"/>
              <a:t>It expands on the full tutorial, </a:t>
            </a:r>
            <a:r>
              <a:rPr lang="en-US" b="1" i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NeuroDOT_Full_Processing_Script.m</a:t>
            </a:r>
            <a:r>
              <a:rPr lang="en-US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/>
              <a:t> and assumes the necessary sensitivity matrices are available</a:t>
            </a:r>
          </a:p>
          <a:p>
            <a:r>
              <a:rPr lang="en-US" dirty="0"/>
              <a:t>The tutorial will: 	</a:t>
            </a:r>
          </a:p>
          <a:p>
            <a:pPr lvl="1"/>
            <a:r>
              <a:rPr lang="en-US" dirty="0"/>
              <a:t>Process source-detector measurements</a:t>
            </a:r>
          </a:p>
          <a:p>
            <a:pPr lvl="1"/>
            <a:r>
              <a:rPr lang="en-US" dirty="0"/>
              <a:t>Perform image reconstruction using a light model sensitivity matrix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lvl="1"/>
            <a:r>
              <a:rPr lang="en-US" dirty="0"/>
              <a:t>Visualize the reconstructed data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  <a:p>
            <a:r>
              <a:rPr lang="en-US" dirty="0"/>
              <a:t>We will use data from a rotating-wedge </a:t>
            </a:r>
            <a:r>
              <a:rPr lang="en-US" dirty="0" err="1"/>
              <a:t>retinotopy</a:t>
            </a:r>
            <a:r>
              <a:rPr lang="en-US" dirty="0"/>
              <a:t> experiment</a:t>
            </a:r>
          </a:p>
          <a:p>
            <a:r>
              <a:rPr lang="en-US" dirty="0"/>
              <a:t>Start by loading this data set:</a:t>
            </a:r>
          </a:p>
          <a:p>
            <a:pPr marL="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indent="0" defTabSz="914400">
              <a:buNone/>
            </a:pP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load(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</a:rPr>
              <a:t>'NeuroDOT_Data_Sample_CCW1.mat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  <a:r>
              <a:rPr lang="en-US" sz="12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data, info, flags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027" y="1856065"/>
            <a:ext cx="5985551" cy="40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010341" cy="815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Flow Chart for Pre-processing and Image Reconstruction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68438" y="712442"/>
            <a:ext cx="2314834" cy="378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DOT Acquisition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45743" y="1386400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Log-mean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359858" y="2013267"/>
            <a:ext cx="253199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 noisy channels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45743" y="2629233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Band-pass filter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59446" y="3272050"/>
            <a:ext cx="3332818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Superficial signal regression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920904" y="4508206"/>
            <a:ext cx="1409902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625855" y="111204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625855" y="300433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625855" y="177244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625855" y="2378734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625855" y="3615716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25855" y="426221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625855" y="487855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445743" y="3874082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Low-pass filter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738960" y="5128126"/>
            <a:ext cx="1773790" cy="29354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Reconstruction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738960" y="5731372"/>
            <a:ext cx="1773790" cy="29354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Spectroscopy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625855" y="5485385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625855" y="6093487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366854" y="6351292"/>
            <a:ext cx="2518002" cy="29354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Spatial normalization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76723" y="5008904"/>
            <a:ext cx="873514" cy="5942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488997" y="5305748"/>
            <a:ext cx="1813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027" y="1856065"/>
            <a:ext cx="5985551" cy="40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1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Pre-processing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idx="1"/>
          </p:nvPr>
        </p:nvSpPr>
        <p:spPr>
          <a:xfrm>
            <a:off x="169158" y="960455"/>
            <a:ext cx="5635294" cy="549467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Pre-processing generally follows this pipeline: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endParaRPr lang="en-US" sz="1000" dirty="0">
              <a:solidFill>
                <a:srgbClr val="00B0F0"/>
              </a:solidFill>
              <a:latin typeface="Calibri" panose="020F0502020204030204"/>
            </a:endParaRP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logmean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(data); 	</a:t>
            </a:r>
            <a:r>
              <a:rPr lang="en-US" sz="105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05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Logmean</a:t>
            </a:r>
            <a:r>
              <a:rPr lang="en-US" sz="105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Light Levels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 = 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FindGoodMeas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info, 0.075); </a:t>
            </a:r>
            <a:r>
              <a:rPr lang="en-US" sz="105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Detect Noisy Channels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detrend_tts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sz="105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05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Detrend</a:t>
            </a:r>
            <a:r>
              <a:rPr lang="en-US" sz="105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highpass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.02, 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info.system.framerate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05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HPF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lowpass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1, 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info.system.framerate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05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LPF 1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hem = 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gethem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info); </a:t>
            </a:r>
            <a:r>
              <a:rPr lang="en-US" sz="105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Superficial Signal Regression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~] = 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regcorr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info, hem);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lowpass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0.5, 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info.system.framerate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05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LPF 2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info] = 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resample_tts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info, 1, 1e-5);</a:t>
            </a:r>
            <a:endParaRPr lang="en-US" sz="105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Block Average the measurement data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BlockAverage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…    	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info.paradigm.synchpts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(info.paradigm.Pulse_2), 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badata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bsxfun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minus,badata,mean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(badata,2));</a:t>
            </a:r>
          </a:p>
          <a:p>
            <a:pPr marL="400050" lvl="1" indent="0" defTabSz="914400">
              <a:spcBef>
                <a:spcPts val="0"/>
              </a:spcBef>
              <a:buClrTx/>
              <a:buSzTx/>
              <a:buNone/>
            </a:pPr>
            <a:endParaRPr 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Plots and images on right show </a:t>
            </a:r>
            <a:r>
              <a:rPr lang="en-US" i="1" dirty="0">
                <a:solidFill>
                  <a:prstClr val="white"/>
                </a:solidFill>
                <a:latin typeface="Calibri" panose="020F0502020204030204"/>
              </a:rPr>
              <a:t>differential measurements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, computed as the logarithm of the ratio of each signal and its temporal average</a:t>
            </a:r>
          </a:p>
          <a:p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Preprocessing comprises filters, processing, and averaging in order to reduce noise and physiologic components of the signals to highlight response to the stimulus </a:t>
            </a:r>
          </a:p>
          <a:p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For a more in-depth exploration of pre-processing parameter settings, please see the Tutorial on Pre-processing.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324" y="456637"/>
            <a:ext cx="2504298" cy="3414504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046427" y="69491"/>
            <a:ext cx="658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After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220134" y="71144"/>
            <a:ext cx="803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Before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981" y="438823"/>
            <a:ext cx="2446575" cy="341450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556" y="4011331"/>
            <a:ext cx="2041171" cy="2821262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061108" y="4803142"/>
            <a:ext cx="1611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Block-averaged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61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Reconstruction &amp; Spectroscopy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21389" y="448832"/>
            <a:ext cx="2314834" cy="378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DOT Acquisition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098694" y="1122790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Log-mean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012809" y="1749657"/>
            <a:ext cx="253199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 noisy channels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098694" y="2365623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Band-pass filter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612397" y="3008440"/>
            <a:ext cx="3332818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Superficial signal regression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573855" y="4244596"/>
            <a:ext cx="1409902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278806" y="8484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0278806" y="274072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0278806" y="15088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0278806" y="2115124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278806" y="3352106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278806" y="399860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0278806" y="461494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9098694" y="3610472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Low-pass filter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391911" y="4864516"/>
            <a:ext cx="1773790" cy="29354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Reconstruction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9391911" y="5467762"/>
            <a:ext cx="1773790" cy="29354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Spectroscopy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0278806" y="5221775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229674" y="4745294"/>
            <a:ext cx="873514" cy="5942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9141948" y="5042138"/>
            <a:ext cx="18138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7"/>
          <p:cNvSpPr>
            <a:spLocks noGrp="1"/>
          </p:cNvSpPr>
          <p:nvPr>
            <p:ph idx="1"/>
          </p:nvPr>
        </p:nvSpPr>
        <p:spPr>
          <a:xfrm>
            <a:off x="150585" y="860130"/>
            <a:ext cx="8334388" cy="5746615"/>
          </a:xfrm>
        </p:spPr>
        <p:txBody>
          <a:bodyPr>
            <a:normAutofit fontScale="77500" lnSpcReduction="20000"/>
          </a:bodyPr>
          <a:lstStyle/>
          <a:p>
            <a:pPr marL="285750">
              <a:spcBef>
                <a:spcPts val="0"/>
              </a:spcBef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Absorption image volumes are reconstructed from the processed measurements based on a regularized inversion of the A matrix (for details, see, e.g., Eggebrecht et al., </a:t>
            </a:r>
            <a:r>
              <a:rPr lang="en-US" sz="2000" dirty="0" err="1">
                <a:solidFill>
                  <a:prstClr val="white"/>
                </a:solidFill>
                <a:latin typeface="Calibri" panose="020F0502020204030204"/>
              </a:rPr>
              <a:t>Neuroimage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, 2012)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2000" dirty="0">
                <a:solidFill>
                  <a:prstClr val="white"/>
                </a:solidFill>
                <a:latin typeface="Calibri" panose="020F0502020204030204"/>
              </a:rPr>
            </a:b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Reconstruct absorption, each wavelength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~exist('A', '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load('A_AdultV24x28.mat') </a:t>
            </a: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Contains A-matrix, info.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j = 1:2 % each wavelength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keep = (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info.pairs.WL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j) &amp; (info.pairs.r2d &lt;= 40) &amp; info.MEAS.GI;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Invert A-Matrix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Tikhonov_invert_Amat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(A(keep, :), 0.01, 0.1);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Smooth Inverted A-Matrix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iA_smoothed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smooth_Amat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dim, 3);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Reconstruct Image Volume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cortex_mu_a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(:, :, j) =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reconstruct_img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(preprocessed(keep, :),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iA_smoothed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/>
              <a:t> </a:t>
            </a:r>
          </a:p>
          <a:p>
            <a:pPr marL="285750" lvl="1" indent="-342900">
              <a:spcBef>
                <a:spcPts val="0"/>
              </a:spcBef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  <a:p>
            <a:pPr marL="285750" lvl="1" indent="-342900">
              <a:spcBef>
                <a:spcPts val="0"/>
              </a:spcBef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Image volumes store estimated absorption values as voxels by time by wavelength. </a:t>
            </a:r>
          </a:p>
          <a:p>
            <a:pPr marL="285750" lvl="1" indent="-342900">
              <a:spcBef>
                <a:spcPts val="0"/>
              </a:spcBef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  <a:p>
            <a:pPr marL="285750" lvl="1" indent="-342900">
              <a:spcBef>
                <a:spcPts val="0"/>
              </a:spcBef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Hemoglobin images are computed from the wavelength-dependent absorption images</a:t>
            </a:r>
          </a:p>
          <a:p>
            <a:pPr marL="0" lvl="1" indent="0">
              <a:spcBef>
                <a:spcPts val="0"/>
              </a:spcBef>
              <a:buNone/>
            </a:pPr>
            <a:endParaRPr lang="en-US" sz="2000" dirty="0">
              <a:solidFill>
                <a:prstClr val="white"/>
              </a:solidFill>
              <a:latin typeface="Calibri" panose="020F0502020204030204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Spectroscopy, convert to </a:t>
            </a:r>
            <a:r>
              <a:rPr lang="en-US" sz="15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Hb</a:t>
            </a:r>
            <a:endParaRPr lang="en-US" sz="15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load('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E.mat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spectroscopy_img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cortex_mu_a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E);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1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cortex_HbO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(:, :, 1);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cortex_HbR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(:, :, 2);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cortex_HbT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cortex_HbO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cortex_HbR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726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85" y="56227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Spatial normalization and visualization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21389" y="448832"/>
            <a:ext cx="2314834" cy="37894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DOT Acquisition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098694" y="1122790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Log-mean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012809" y="1749657"/>
            <a:ext cx="253199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 noisy channels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098694" y="2365623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Band-pass filter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612397" y="3008440"/>
            <a:ext cx="3332818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Superficial signal regression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573855" y="4244596"/>
            <a:ext cx="1409902" cy="293546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Resample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0278806" y="8484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0278806" y="274072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0278806" y="1508831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0278806" y="2115124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278806" y="3352106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278806" y="399860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0278806" y="4614949"/>
            <a:ext cx="0" cy="224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9098694" y="3610472"/>
            <a:ext cx="2360224" cy="321487"/>
          </a:xfrm>
          <a:prstGeom prst="roundRect">
            <a:avLst/>
          </a:prstGeom>
          <a:noFill/>
          <a:ln w="38100">
            <a:solidFill>
              <a:srgbClr val="24DF0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Low-pass filter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580C4A-B823-41A3-885B-FD5BF81916BD}"/>
              </a:ext>
            </a:extLst>
          </p:cNvPr>
          <p:cNvGrpSpPr/>
          <p:nvPr/>
        </p:nvGrpSpPr>
        <p:grpSpPr>
          <a:xfrm>
            <a:off x="8229674" y="4745294"/>
            <a:ext cx="3308133" cy="1635934"/>
            <a:chOff x="8229674" y="4745294"/>
            <a:chExt cx="3308133" cy="1635934"/>
          </a:xfrm>
        </p:grpSpPr>
        <p:sp>
          <p:nvSpPr>
            <p:cNvPr id="20" name="Rounded Rectangle 19"/>
            <p:cNvSpPr/>
            <p:nvPr/>
          </p:nvSpPr>
          <p:spPr>
            <a:xfrm>
              <a:off x="9391911" y="4864516"/>
              <a:ext cx="1773790" cy="293546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Reconstruction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9391911" y="5467762"/>
              <a:ext cx="1773790" cy="293546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Spectroscopy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10278806" y="5221775"/>
              <a:ext cx="0" cy="22404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10278806" y="5829877"/>
              <a:ext cx="0" cy="22404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/>
            <p:cNvSpPr/>
            <p:nvPr/>
          </p:nvSpPr>
          <p:spPr>
            <a:xfrm>
              <a:off x="9019805" y="6087682"/>
              <a:ext cx="2518002" cy="29354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Spatial normalization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8229674" y="4745294"/>
              <a:ext cx="873514" cy="59429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Light</a:t>
              </a:r>
            </a:p>
            <a:p>
              <a:pPr algn="ctr"/>
              <a:r>
                <a:rPr lang="en-US" dirty="0"/>
                <a:t>Model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9141948" y="5042138"/>
              <a:ext cx="181384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Content Placeholder 7"/>
          <p:cNvSpPr>
            <a:spLocks noGrp="1"/>
          </p:cNvSpPr>
          <p:nvPr>
            <p:ph idx="1"/>
          </p:nvPr>
        </p:nvSpPr>
        <p:spPr>
          <a:xfrm>
            <a:off x="150585" y="860130"/>
            <a:ext cx="8334388" cy="3210938"/>
          </a:xfrm>
        </p:spPr>
        <p:txBody>
          <a:bodyPr>
            <a:normAutofit lnSpcReduction="10000"/>
          </a:bodyPr>
          <a:lstStyle/>
          <a:p>
            <a:pPr marL="285750">
              <a:spcBef>
                <a:spcPts val="0"/>
              </a:spcBef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As in the full tutorial, the reconstructed images are visualized on a spatially registered anatomical background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prstClr val="white"/>
              </a:solidFill>
              <a:latin typeface="Calibri" panose="020F0502020204030204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MNI,infoB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LoadVolumetricData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('Segmented_MNI152nl_on_MNI111',[],'4dfp');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MNI_dim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affine3d_img(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MNI,infoB,A.info.tissue.dim,eye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(4),'nearest');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HbO_T1 = affine3d_img(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cortex_HbO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A.info.tissue.dim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infoB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eye(4));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 indent="-342900">
              <a:spcBef>
                <a:spcPts val="0"/>
              </a:spcBef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Block average and visualize</a:t>
            </a:r>
          </a:p>
          <a:p>
            <a:pPr marL="0" indent="0">
              <a:spcBef>
                <a:spcPts val="0"/>
              </a:spcBef>
              <a:buNone/>
            </a:pPr>
            <a:endParaRPr lang="en-US" sz="400" dirty="0">
              <a:solidFill>
                <a:prstClr val="white"/>
              </a:solidFill>
              <a:latin typeface="Calibri" panose="020F0502020204030204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badata_HbO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BlockAverage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cortex_HbO,info.paradigm.synchpts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(info.paradigm.Pulse_2),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badata_HbO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bsxfun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minus,badata_HbO,badata_HbO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(:,1));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badata_HbOvol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Good_Vox2vol(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badata_HbO,A.info.tissue.dim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Params.Scale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=0.8*max(abs(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badata_HbOvol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(:)));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Params.Th.P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%positive threshold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Params.Th.N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=-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Params.Th.P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%negative threshold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PlotSlicesTimeTrace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MNI_dim,A.info.tissue.dim,Params,badata_HbOvol,info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85750" lvl="1" indent="-342900">
              <a:spcBef>
                <a:spcPts val="0"/>
              </a:spcBef>
              <a:buClr>
                <a:srgbClr val="90C226"/>
              </a:buClr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The results below show the reconstructed oxyhemoglobin (</a:t>
            </a:r>
            <a:r>
              <a:rPr lang="en-US" sz="2000" dirty="0" err="1">
                <a:solidFill>
                  <a:prstClr val="white"/>
                </a:solidFill>
                <a:latin typeface="Calibri" panose="020F0502020204030204"/>
              </a:rPr>
              <a:t>HbO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) volume. 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58" b="-1"/>
          <a:stretch/>
        </p:blipFill>
        <p:spPr>
          <a:xfrm>
            <a:off x="2789643" y="3811349"/>
            <a:ext cx="3084600" cy="283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101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1698</Words>
  <Application>Microsoft Office PowerPoint</Application>
  <PresentationFormat>Widescreen</PresentationFormat>
  <Paragraphs>200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Courier New</vt:lpstr>
      <vt:lpstr>Trebuchet MS</vt:lpstr>
      <vt:lpstr>Wingdings 3</vt:lpstr>
      <vt:lpstr>Facet</vt:lpstr>
      <vt:lpstr>NeuroDOT</vt:lpstr>
      <vt:lpstr>PowerPoint Presentation</vt:lpstr>
      <vt:lpstr>PowerPoint Presentation</vt:lpstr>
      <vt:lpstr>Diffuse Optical Tomography</vt:lpstr>
      <vt:lpstr>Image Reconstruction</vt:lpstr>
      <vt:lpstr>Flow Chart for Pre-processing and Image Reconstruction</vt:lpstr>
      <vt:lpstr>Pre-processing</vt:lpstr>
      <vt:lpstr>Reconstruction &amp; Spectroscopy</vt:lpstr>
      <vt:lpstr>Spatial normalization and visualization</vt:lpstr>
      <vt:lpstr>Visualization of Absorption Volumes</vt:lpstr>
      <vt:lpstr>Hemoglobin volumes - HbO, HbR, HbT</vt:lpstr>
      <vt:lpstr>Spatial Smoothing</vt:lpstr>
      <vt:lpstr>Reconstruction Parameters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Appendix – Superficial signal regression</dc:title>
  <dc:creator>Trobaugh, Jason</dc:creator>
  <cp:lastModifiedBy>Speh, Emma</cp:lastModifiedBy>
  <cp:revision>59</cp:revision>
  <dcterms:created xsi:type="dcterms:W3CDTF">2018-10-04T22:27:13Z</dcterms:created>
  <dcterms:modified xsi:type="dcterms:W3CDTF">2022-05-04T20:02:45Z</dcterms:modified>
</cp:coreProperties>
</file>