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6" r:id="rId6"/>
    <p:sldId id="281" r:id="rId7"/>
    <p:sldId id="283" r:id="rId8"/>
    <p:sldId id="284" r:id="rId9"/>
    <p:sldId id="285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1" autoAdjust="0"/>
    <p:restoredTop sz="92254" autoAdjust="0"/>
  </p:normalViewPr>
  <p:slideViewPr>
    <p:cSldViewPr snapToGrid="0">
      <p:cViewPr varScale="1">
        <p:scale>
          <a:sx n="49" d="100"/>
          <a:sy n="49" d="100"/>
        </p:scale>
        <p:origin x="54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35505-D4AB-4F36-857A-9B945E75E4E8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8E2D-EFB9-4AD3-BCB1-EC1F9CDD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40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315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4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7A8A0-7E57-4448-B01C-EFDBF93D0A3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A515B-EB3D-473C-ADE9-FD8348C6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4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t@wustl.edu" TargetMode="External"/><Relationship Id="rId2" Type="http://schemas.openxmlformats.org/officeDocument/2006/relationships/hyperlink" Target="mailto:aeggebre@wustl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ri@wustl.edu" TargetMode="External"/><Relationship Id="rId4" Type="http://schemas.openxmlformats.org/officeDocument/2006/relationships/hyperlink" Target="mailto:espeh@wustl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NeuroDOT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i="1"/>
              <a:t>Quick Start Guide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83" y="2404534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That’s It (For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further questions or more information, please consult the NeuroDOT User Manual and the complete list of documentation made available in this guide.</a:t>
            </a:r>
          </a:p>
          <a:p>
            <a:endParaRPr lang="en-US" sz="2000" dirty="0"/>
          </a:p>
          <a:p>
            <a:r>
              <a:rPr lang="en-US" sz="2000" dirty="0"/>
              <a:t>NeuroDOT Support:</a:t>
            </a:r>
          </a:p>
          <a:p>
            <a:pPr lvl="1"/>
            <a:r>
              <a:rPr lang="en-US" sz="1600" dirty="0"/>
              <a:t>Adam Eggebrecht (</a:t>
            </a:r>
            <a:r>
              <a:rPr lang="en-US" sz="1600" dirty="0">
                <a:hlinkClick r:id="rId2"/>
              </a:rPr>
              <a:t>aeggebre@wustl.edu</a:t>
            </a:r>
            <a:r>
              <a:rPr lang="en-US" sz="1600" dirty="0"/>
              <a:t>)</a:t>
            </a:r>
          </a:p>
          <a:p>
            <a:pPr lvl="1"/>
            <a:r>
              <a:rPr lang="en-US" dirty="0"/>
              <a:t>Jason Trobaugh (</a:t>
            </a:r>
            <a:r>
              <a:rPr lang="en-US" dirty="0">
                <a:hlinkClick r:id="rId3"/>
              </a:rPr>
              <a:t>jasont@wustl.edu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Emma Speh (</a:t>
            </a:r>
            <a:r>
              <a:rPr lang="en-US" dirty="0">
                <a:hlinkClick r:id="rId4"/>
              </a:rPr>
              <a:t>espeh@wustl.edu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Ari </a:t>
            </a:r>
            <a:r>
              <a:rPr lang="en-US" dirty="0" err="1"/>
              <a:t>Segel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ari@wustl.edu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625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Quick Start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Hello! Welcome to NeuroDOT.</a:t>
            </a:r>
          </a:p>
          <a:p>
            <a:r>
              <a:rPr lang="en-US" dirty="0" err="1"/>
              <a:t>NeuroDOT</a:t>
            </a:r>
            <a:r>
              <a:rPr lang="en-US" dirty="0"/>
              <a:t> is optimized for use in MATLAB 2015b on Windows and Unix. If you do not have MATLAB, contact your IT department or go to </a:t>
            </a:r>
            <a:r>
              <a:rPr lang="en-US" dirty="0">
                <a:hlinkClick r:id="rId2"/>
              </a:rPr>
              <a:t>www.mathworks.com</a:t>
            </a:r>
            <a:r>
              <a:rPr lang="en-US" dirty="0"/>
              <a:t> for more information on MATLAB. Your results may vary with other versions or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67873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install the toolbox, open MATLAB, and copy this code to the command line, replacing </a:t>
            </a:r>
            <a:r>
              <a:rPr lang="en-US">
                <a:solidFill>
                  <a:srgbClr val="FFC000"/>
                </a:solidFill>
              </a:rPr>
              <a:t>the orange text</a:t>
            </a:r>
            <a:r>
              <a:rPr lang="en-US"/>
              <a:t> with the directory you extracted the toolbox to: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00B0F0"/>
                </a:solidFill>
              </a:rPr>
              <a:t>installpath = '</a:t>
            </a:r>
            <a:r>
              <a:rPr lang="en-US">
                <a:solidFill>
                  <a:srgbClr val="FFC000"/>
                </a:solidFill>
              </a:rPr>
              <a:t>[directory you extracted to]</a:t>
            </a:r>
            <a:r>
              <a:rPr lang="en-US">
                <a:solidFill>
                  <a:srgbClr val="00B0F0"/>
                </a:solidFill>
              </a:rPr>
              <a:t>';</a:t>
            </a:r>
            <a:br>
              <a:rPr lang="en-US"/>
            </a:br>
            <a:r>
              <a:rPr lang="en-US">
                <a:solidFill>
                  <a:srgbClr val="00B0F0"/>
                </a:solidFill>
              </a:rPr>
              <a:t>addpath(genpath(installpath))</a:t>
            </a:r>
          </a:p>
          <a:p>
            <a:endParaRPr lang="en-US"/>
          </a:p>
          <a:p>
            <a:r>
              <a:rPr lang="en-US"/>
              <a:t>This will add the toolbox to your MATLAB search path.</a:t>
            </a:r>
          </a:p>
        </p:txBody>
      </p:sp>
    </p:spTree>
    <p:extLst>
      <p:ext uri="{BB962C8B-B14F-4D97-AF65-F5344CB8AC3E}">
        <p14:creationId xmlns:p14="http://schemas.microsoft.com/office/powerpoint/2010/main" val="144137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625666" cy="3880773"/>
          </a:xfrm>
        </p:spPr>
        <p:txBody>
          <a:bodyPr/>
          <a:lstStyle/>
          <a:p>
            <a:r>
              <a:rPr lang="en-US"/>
              <a:t>Alternatively, you can go to the MATLAB console, "</a:t>
            </a:r>
            <a:r>
              <a:rPr lang="en-US">
                <a:solidFill>
                  <a:srgbClr val="00B050"/>
                </a:solidFill>
              </a:rPr>
              <a:t>Home</a:t>
            </a:r>
            <a:r>
              <a:rPr lang="en-US"/>
              <a:t>" tab, under "</a:t>
            </a:r>
            <a:r>
              <a:rPr lang="en-US">
                <a:solidFill>
                  <a:srgbClr val="00B050"/>
                </a:solidFill>
              </a:rPr>
              <a:t>Environment</a:t>
            </a:r>
            <a:r>
              <a:rPr lang="en-US"/>
              <a:t>", and click on the "</a:t>
            </a:r>
            <a:r>
              <a:rPr lang="en-US">
                <a:solidFill>
                  <a:srgbClr val="00B050"/>
                </a:solidFill>
              </a:rPr>
              <a:t>Set Path</a:t>
            </a:r>
            <a:r>
              <a:rPr lang="en-US"/>
              <a:t>" button. Then, click on the "</a:t>
            </a:r>
            <a:r>
              <a:rPr lang="en-US">
                <a:solidFill>
                  <a:srgbClr val="00B050"/>
                </a:solidFill>
              </a:rPr>
              <a:t>Add with Subfolders…</a:t>
            </a:r>
            <a:r>
              <a:rPr lang="en-US"/>
              <a:t>" button and use the file window to navigate to </a:t>
            </a:r>
            <a:r>
              <a:rPr lang="en-US">
                <a:solidFill>
                  <a:srgbClr val="FFC000"/>
                </a:solidFill>
              </a:rPr>
              <a:t>the directory you extracted the toolbox to</a:t>
            </a:r>
            <a:r>
              <a:rPr lang="en-US"/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13869" y="3248465"/>
            <a:ext cx="6164262" cy="3301560"/>
            <a:chOff x="4330700" y="3286565"/>
            <a:chExt cx="6164262" cy="33015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700" y="3286565"/>
              <a:ext cx="6164262" cy="3301560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432300" y="4013200"/>
              <a:ext cx="1231900" cy="24130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57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774766" cy="3880773"/>
          </a:xfrm>
        </p:spPr>
        <p:txBody>
          <a:bodyPr numCol="1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Besides this presentation, there are 4 types of documentation included in the toolbox.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</a:rPr>
              <a:t>Manuals and Tutorials</a:t>
            </a:r>
          </a:p>
          <a:p>
            <a:pPr lvl="1"/>
            <a:endParaRPr lang="en-US" sz="20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</a:rPr>
              <a:t>Appendices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</a:rPr>
              <a:t>Sample Results </a:t>
            </a:r>
          </a:p>
          <a:p>
            <a:pPr lvl="1"/>
            <a:endParaRPr lang="en-US" sz="1800">
              <a:solidFill>
                <a:schemeClr val="tx1"/>
              </a:solidFill>
            </a:endParaRPr>
          </a:p>
          <a:p>
            <a:pPr lvl="1"/>
            <a:r>
              <a:rPr lang="en-US" sz="1800">
                <a:solidFill>
                  <a:schemeClr val="tx1"/>
                </a:solidFill>
              </a:rPr>
              <a:t>Help Files</a:t>
            </a:r>
          </a:p>
        </p:txBody>
      </p:sp>
    </p:spTree>
    <p:extLst>
      <p:ext uri="{BB962C8B-B14F-4D97-AF65-F5344CB8AC3E}">
        <p14:creationId xmlns:p14="http://schemas.microsoft.com/office/powerpoint/2010/main" val="251170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Manuals and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063" y="960877"/>
            <a:ext cx="10616477" cy="5157821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These will introduce you to the basics of the toolbox and core concepts in DOT imaging.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User Manual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Introduces the user to the toolbox and contains an exhaustive, centralized reference to all components.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Tutorial - Overview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Details all components of the toolbox and explains their relationships within the experimental paradigm.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Tutorial - DOT Processing Pipeline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Takes the user step-by-step through the entire DOT processing pipeline.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</a:rPr>
              <a:t>NeuroDOT</a:t>
            </a:r>
            <a:r>
              <a:rPr lang="en-US" sz="1800" dirty="0">
                <a:solidFill>
                  <a:schemeClr val="tx1"/>
                </a:solidFill>
              </a:rPr>
              <a:t> Tutorials for generating a light model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These tutorials walk the user step-by-step through the processes required to create a light model.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Successful completion of these will unlock the ability to fully process the Sample Data distributed with the toolbox.</a:t>
            </a:r>
          </a:p>
        </p:txBody>
      </p:sp>
    </p:spTree>
    <p:extLst>
      <p:ext uri="{BB962C8B-B14F-4D97-AF65-F5344CB8AC3E}">
        <p14:creationId xmlns:p14="http://schemas.microsoft.com/office/powerpoint/2010/main" val="62348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705" y="1518564"/>
            <a:ext cx="8596668" cy="5076789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Appendices - These explore specific topics and features of the toolbox in deeper detail.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Atlases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Introduces the user to atlases and other spatial concepts important to DOT.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File IO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Reviews the file </a:t>
            </a:r>
            <a:r>
              <a:rPr lang="en-US" sz="1600" dirty="0" err="1">
                <a:solidFill>
                  <a:schemeClr val="tx1"/>
                </a:solidFill>
              </a:rPr>
              <a:t>compatilibity</a:t>
            </a:r>
            <a:r>
              <a:rPr lang="en-US" sz="1600" dirty="0">
                <a:solidFill>
                  <a:schemeClr val="tx1"/>
                </a:solidFill>
              </a:rPr>
              <a:t> and saving/loading capabilities of the toolbox.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Pipeline Diagrams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Provides comprehensive diagrams of all pipelines and functionalities contained in the toolbox.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Preprocessing Pipeline Analysis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Gives an analysis of how the preprocessing pipeline works.</a:t>
            </a:r>
          </a:p>
        </p:txBody>
      </p:sp>
    </p:spTree>
    <p:extLst>
      <p:ext uri="{BB962C8B-B14F-4D97-AF65-F5344CB8AC3E}">
        <p14:creationId xmlns:p14="http://schemas.microsoft.com/office/powerpoint/2010/main" val="253151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Sample Results 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285738" cy="3880773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Sample Results Appendices - These provide visualizations for new users who have completed the Processing Pipeline tutorial to be able to compare their own results on the other samples provided with the toolbox.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CCW Sample 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CW Sample 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HW Sample 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HW Sample Noisy 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NeuroDOT Appendix - GV Sample Results</a:t>
            </a:r>
          </a:p>
        </p:txBody>
      </p:sp>
    </p:spTree>
    <p:extLst>
      <p:ext uri="{BB962C8B-B14F-4D97-AF65-F5344CB8AC3E}">
        <p14:creationId xmlns:p14="http://schemas.microsoft.com/office/powerpoint/2010/main" val="331284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/>
              <a:t>Help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798" y="1320800"/>
            <a:ext cx="8596668" cy="5070272"/>
          </a:xfrm>
        </p:spPr>
        <p:txBody>
          <a:bodyPr numCol="1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Help Files - These provide function-specific information similar to and viewable through MATLAB's own help documentation.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Function Help Sections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These are contained in each function, and can be called from the command line with </a:t>
            </a:r>
            <a:r>
              <a:rPr lang="en-US" sz="1600" dirty="0">
                <a:solidFill>
                  <a:srgbClr val="00B0F0"/>
                </a:solidFill>
              </a:rPr>
              <a:t>help </a:t>
            </a:r>
            <a:r>
              <a:rPr lang="en-US" sz="1600" i="1" dirty="0" err="1">
                <a:solidFill>
                  <a:srgbClr val="00B0F0"/>
                </a:solidFill>
              </a:rPr>
              <a:t>function_name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Toolbox Help (through MATLAB Help Viewer)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This is a plug-in to the MATLAB Help Viewer that becomes accessible as soon as the </a:t>
            </a:r>
            <a:r>
              <a:rPr lang="en-US" sz="1600" dirty="0" err="1">
                <a:solidFill>
                  <a:schemeClr val="tx1"/>
                </a:solidFill>
              </a:rPr>
              <a:t>NeuroDOT</a:t>
            </a:r>
            <a:r>
              <a:rPr lang="en-US" sz="1600" dirty="0">
                <a:solidFill>
                  <a:schemeClr val="tx1"/>
                </a:solidFill>
              </a:rPr>
              <a:t> 2 directory is added to the MATLAB search path.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User Manual Index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A hyperlinked index of all components of the toolbox.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Pipeline Scripts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Pre-assembled scripts for each pipeline.</a:t>
            </a:r>
          </a:p>
        </p:txBody>
      </p:sp>
    </p:spTree>
    <p:extLst>
      <p:ext uri="{BB962C8B-B14F-4D97-AF65-F5344CB8AC3E}">
        <p14:creationId xmlns:p14="http://schemas.microsoft.com/office/powerpoint/2010/main" val="22795086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60281</TotalTime>
  <Words>644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NeuroDOT</vt:lpstr>
      <vt:lpstr>Quick Start Guide</vt:lpstr>
      <vt:lpstr>Installation</vt:lpstr>
      <vt:lpstr>Installation</vt:lpstr>
      <vt:lpstr>Overview of Documentation</vt:lpstr>
      <vt:lpstr>Manuals and Tutorials</vt:lpstr>
      <vt:lpstr>Appendices</vt:lpstr>
      <vt:lpstr>Sample Results Appendices</vt:lpstr>
      <vt:lpstr>Help Files</vt:lpstr>
      <vt:lpstr>That’s It (For 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ORLUser</dc:creator>
  <cp:lastModifiedBy>Speh, Emma</cp:lastModifiedBy>
  <cp:revision>1207</cp:revision>
  <dcterms:created xsi:type="dcterms:W3CDTF">2016-10-13T23:27:35Z</dcterms:created>
  <dcterms:modified xsi:type="dcterms:W3CDTF">2022-04-23T15:02:11Z</dcterms:modified>
</cp:coreProperties>
</file>