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91" r:id="rId3"/>
    <p:sldId id="295" r:id="rId4"/>
    <p:sldId id="292" r:id="rId5"/>
    <p:sldId id="293" r:id="rId6"/>
    <p:sldId id="294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552" autoAdjust="0"/>
  </p:normalViewPr>
  <p:slideViewPr>
    <p:cSldViewPr snapToGrid="0">
      <p:cViewPr varScale="1">
        <p:scale>
          <a:sx n="99" d="100"/>
          <a:sy n="99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C784-C7BB-45CE-AB0D-139C9E5F95B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NIRS/snir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eggebre@wustl.edu" TargetMode="External"/><Relationship Id="rId2" Type="http://schemas.openxmlformats.org/officeDocument/2006/relationships/hyperlink" Target="https://github.com/WUSTL-ORL/NeuroD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sont@wustl.edu" TargetMode="External"/><Relationship Id="rId5" Type="http://schemas.openxmlformats.org/officeDocument/2006/relationships/hyperlink" Target="mailto:ari@wustl.edu" TargetMode="External"/><Relationship Id="rId4" Type="http://schemas.openxmlformats.org/officeDocument/2006/relationships/hyperlink" Target="mailto:espeh@wust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Loading Raw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9D2-35C2-4899-84F5-D62C666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Tutorial: Loading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B960-FFF2-45D4-AF78-94A99AB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will cover the following topics:</a:t>
            </a:r>
          </a:p>
          <a:p>
            <a:pPr lvl="1"/>
            <a:r>
              <a:rPr lang="en-US" dirty="0"/>
              <a:t>Loading Raw Data in NeuroDOT </a:t>
            </a:r>
          </a:p>
          <a:p>
            <a:pPr lvl="2"/>
            <a:r>
              <a:rPr lang="en-US" dirty="0"/>
              <a:t>*.mat: NeuroDOT native format</a:t>
            </a:r>
          </a:p>
          <a:p>
            <a:pPr lvl="2"/>
            <a:r>
              <a:rPr lang="en-US" dirty="0"/>
              <a:t>*.snirf: Shared Near Infrared Spectroscopy Format</a:t>
            </a:r>
          </a:p>
          <a:p>
            <a:pPr lvl="2"/>
            <a:r>
              <a:rPr lang="en-US" dirty="0"/>
              <a:t>*.nirs: Near Infrared Spectroscopy Format</a:t>
            </a:r>
          </a:p>
          <a:p>
            <a:r>
              <a:rPr lang="en-US" dirty="0"/>
              <a:t>This PowerPoint will follow the “</a:t>
            </a:r>
            <a:r>
              <a:rPr lang="en-US" dirty="0" err="1"/>
              <a:t>Script_for_Loading_Raw_Data</a:t>
            </a:r>
            <a:r>
              <a:rPr lang="en-US" dirty="0"/>
              <a:t>” which will show you how to load raw data in NeuroDOT from *.mat, *.snirf, and *.nirs file formats.</a:t>
            </a:r>
          </a:p>
        </p:txBody>
      </p:sp>
    </p:spTree>
    <p:extLst>
      <p:ext uri="{BB962C8B-B14F-4D97-AF65-F5344CB8AC3E}">
        <p14:creationId xmlns:p14="http://schemas.microsoft.com/office/powerpoint/2010/main" val="3623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23DB-DF32-DB83-44CC-168B42F2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E0C8-6777-BDA6-139E-4F258398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data is in the SNIRF format, you will need to download an additional toolbox from GitHub: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https://github.com/fNIRS/snirf</a:t>
            </a:r>
            <a:r>
              <a:rPr lang="en-US" dirty="0"/>
              <a:t> </a:t>
            </a:r>
          </a:p>
          <a:p>
            <a:r>
              <a:rPr lang="en-US" dirty="0"/>
              <a:t>This is required to load the SNIRF file to be converted to NeuroDOT format.</a:t>
            </a:r>
          </a:p>
          <a:p>
            <a:r>
              <a:rPr lang="en-US" dirty="0"/>
              <a:t>In order to run the “snirf2ndot” code, this entire directory needs to be on your Matlab path.</a:t>
            </a:r>
          </a:p>
        </p:txBody>
      </p:sp>
    </p:spTree>
    <p:extLst>
      <p:ext uri="{BB962C8B-B14F-4D97-AF65-F5344CB8AC3E}">
        <p14:creationId xmlns:p14="http://schemas.microsoft.com/office/powerpoint/2010/main" val="413878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948056"/>
            <a:ext cx="10515600" cy="4351338"/>
          </a:xfrm>
        </p:spPr>
        <p:txBody>
          <a:bodyPr/>
          <a:lstStyle/>
          <a:p>
            <a:r>
              <a:rPr lang="en-US" dirty="0"/>
              <a:t>Before running this script, change your current directory to the folder containing your raw data.</a:t>
            </a:r>
          </a:p>
          <a:p>
            <a:r>
              <a:rPr lang="en-US" dirty="0"/>
              <a:t>First, select which file you want to load by changing ‘filename’.</a:t>
            </a:r>
          </a:p>
          <a:p>
            <a:r>
              <a:rPr lang="en-US" dirty="0"/>
              <a:t>Here, the dataset “sub-01_ses-01_task-RW001_nirs.snirf” is used as an example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CCB5-155A-74EC-2A89-BA408BB0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4537023"/>
            <a:ext cx="2619741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EE686-9211-FB96-9896-DB06468C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32" y="5001835"/>
            <a:ext cx="7194913" cy="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710580"/>
            <a:ext cx="50960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following section of code will run the appropriate function to load the raw data in a NeuroDOT compatible format</a:t>
            </a:r>
          </a:p>
          <a:p>
            <a:r>
              <a:rPr lang="en-US" sz="2000" dirty="0"/>
              <a:t>*.mat</a:t>
            </a:r>
          </a:p>
          <a:p>
            <a:pPr lvl="1"/>
            <a:r>
              <a:rPr lang="en-US" sz="1800" dirty="0"/>
              <a:t>Files can be loaded with </a:t>
            </a:r>
            <a:r>
              <a:rPr lang="en-US" sz="1800" dirty="0" err="1"/>
              <a:t>Matlab’s</a:t>
            </a:r>
            <a:r>
              <a:rPr lang="en-US" sz="1800" dirty="0"/>
              <a:t> built-in ‘load’ function</a:t>
            </a:r>
          </a:p>
          <a:p>
            <a:r>
              <a:rPr lang="en-US" sz="2000" dirty="0"/>
              <a:t>*.snirf</a:t>
            </a:r>
          </a:p>
          <a:p>
            <a:pPr lvl="1"/>
            <a:r>
              <a:rPr lang="en-US" sz="1800" dirty="0"/>
              <a:t>‘snirf2ndot’ loads the the *.snirf file in NeuroDOT format.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r>
              <a:rPr lang="en-US" sz="2000" dirty="0"/>
              <a:t>*.nirs</a:t>
            </a:r>
          </a:p>
          <a:p>
            <a:pPr lvl="1"/>
            <a:r>
              <a:rPr lang="en-US" sz="1800" dirty="0"/>
              <a:t>‘nirs2ndot’ converts the NIRS data and info to NeuroDOT format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B9811-863F-07A1-241E-93F714AB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00" y="2242207"/>
            <a:ext cx="5948147" cy="23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32D6-2A32-75F5-A2D6-EDE9CB35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After Loading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52A-4B57-5250-22E8-A7692BE9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After loading the data from a file with either a *.mat, *.snirf, or *.nirs extension, you will have two variables ‘data’ and ‘info’ in your workspace.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data</a:t>
            </a:r>
            <a:r>
              <a:rPr lang="en-US" dirty="0"/>
              <a:t>’ is arranged by # channels x # samples.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info</a:t>
            </a:r>
            <a:r>
              <a:rPr lang="en-US" dirty="0"/>
              <a:t>’ contains the necessary information about the data to analyze with NeuroDOT.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ABFDDB-35EC-DC75-E4B6-6ADFAF796A38}"/>
              </a:ext>
            </a:extLst>
          </p:cNvPr>
          <p:cNvGrpSpPr/>
          <p:nvPr/>
        </p:nvGrpSpPr>
        <p:grpSpPr>
          <a:xfrm>
            <a:off x="7433133" y="1842240"/>
            <a:ext cx="4373576" cy="4129047"/>
            <a:chOff x="7302500" y="1842240"/>
            <a:chExt cx="4373576" cy="4129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C638F-71FF-2840-1106-045EC70C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500" y="1842240"/>
              <a:ext cx="4373576" cy="13987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693E33-E3D5-1D24-5A73-E439FDA9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833" y="3864636"/>
              <a:ext cx="2368559" cy="21066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35C1BE-4FD4-9121-59DE-C216E06CC0A8}"/>
                </a:ext>
              </a:extLst>
            </p:cNvPr>
            <p:cNvSpPr/>
            <p:nvPr/>
          </p:nvSpPr>
          <p:spPr>
            <a:xfrm>
              <a:off x="7302500" y="2302796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D381B-408D-A1E4-59BF-BCD3C439D764}"/>
                </a:ext>
              </a:extLst>
            </p:cNvPr>
            <p:cNvSpPr/>
            <p:nvPr/>
          </p:nvSpPr>
          <p:spPr>
            <a:xfrm>
              <a:off x="7306851" y="3012542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19589-24A8-2F06-6E49-C8960911D877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9487113" y="3264469"/>
              <a:ext cx="4351" cy="60016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48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240B-3C26-422B-919D-F6DAEE4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That’s It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3594-3716-470D-A3F7-A3FD77AD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7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Congratulations! You have finished the NeuroDOT Tutorial for Loading Raw Data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You are now ready to start the other </a:t>
            </a:r>
            <a:r>
              <a:rPr lang="en-US" sz="2400" dirty="0" err="1">
                <a:latin typeface="Trebuchet MS" panose="020B0603020202020204" pitchFamily="34" charset="0"/>
              </a:rPr>
              <a:t>NeuroDOT</a:t>
            </a:r>
            <a:r>
              <a:rPr lang="en-US" sz="2400" dirty="0">
                <a:latin typeface="Trebuchet MS" panose="020B0603020202020204" pitchFamily="34" charset="0"/>
              </a:rPr>
              <a:t> Tutorials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Recommended order for the tutorials is: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Preprocessing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Image Reconstruction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Full Data 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 PAD Adult 96x92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If you have any questions about the material presented in this tutorial, please consult </a:t>
            </a:r>
            <a:r>
              <a:rPr lang="en-US" sz="2400">
                <a:latin typeface="Trebuchet MS" panose="020B0603020202020204" pitchFamily="34" charset="0"/>
              </a:rPr>
              <a:t>the WUSTL </a:t>
            </a:r>
            <a:r>
              <a:rPr lang="en-US" sz="2400" dirty="0">
                <a:latin typeface="Trebuchet MS" panose="020B0603020202020204" pitchFamily="34" charset="0"/>
              </a:rPr>
              <a:t>Bio-photonics Research Center (BRC) GitHub page </a:t>
            </a:r>
            <a:r>
              <a:rPr lang="en-US" sz="2400" dirty="0">
                <a:latin typeface="Trebuchet MS" panose="020B0603020202020204" pitchFamily="34" charset="0"/>
                <a:hlinkClick r:id="rId2"/>
              </a:rPr>
              <a:t>https://github.com/WUSTL-ORL/NeuroDOT</a:t>
            </a:r>
            <a:r>
              <a:rPr lang="en-US" sz="2400" dirty="0">
                <a:latin typeface="Trebuchet MS" panose="020B0603020202020204" pitchFamily="34" charset="0"/>
              </a:rPr>
              <a:t> in the documentation folder, or contact either: Adam Eggebrecht: </a:t>
            </a:r>
            <a:r>
              <a:rPr lang="en-US" sz="2400" dirty="0">
                <a:latin typeface="Trebuchet MS" panose="020B0603020202020204" pitchFamily="34" charset="0"/>
                <a:hlinkClick r:id="rId3"/>
              </a:rPr>
              <a:t>aeggebre@wustl.edu</a:t>
            </a:r>
            <a:r>
              <a:rPr lang="en-US" sz="2400" dirty="0">
                <a:latin typeface="Trebuchet MS" panose="020B0603020202020204" pitchFamily="34" charset="0"/>
              </a:rPr>
              <a:t>, Emma Speh: </a:t>
            </a:r>
            <a:r>
              <a:rPr lang="en-US" sz="2400" dirty="0">
                <a:latin typeface="Trebuchet MS" panose="020B0603020202020204" pitchFamily="34" charset="0"/>
                <a:hlinkClick r:id="rId4"/>
              </a:rPr>
              <a:t>espeh@wustl.edu</a:t>
            </a:r>
            <a:r>
              <a:rPr lang="en-US" sz="2400" dirty="0">
                <a:latin typeface="Trebuchet MS" panose="020B0603020202020204" pitchFamily="34" charset="0"/>
              </a:rPr>
              <a:t>, Ari Segel: </a:t>
            </a:r>
            <a:r>
              <a:rPr lang="en-US" sz="2400" dirty="0">
                <a:latin typeface="Trebuchet MS" panose="020B0603020202020204" pitchFamily="34" charset="0"/>
                <a:hlinkClick r:id="rId5"/>
              </a:rPr>
              <a:t>ari@wustl.edu</a:t>
            </a:r>
            <a:r>
              <a:rPr lang="en-US" sz="2400" dirty="0">
                <a:latin typeface="Trebuchet MS" panose="020B0603020202020204" pitchFamily="34" charset="0"/>
              </a:rPr>
              <a:t>, or Jason </a:t>
            </a:r>
            <a:r>
              <a:rPr lang="en-US" sz="2400" dirty="0" err="1">
                <a:latin typeface="Trebuchet MS" panose="020B0603020202020204" pitchFamily="34" charset="0"/>
              </a:rPr>
              <a:t>Trobaugh</a:t>
            </a:r>
            <a:r>
              <a:rPr lang="en-US" sz="2400" dirty="0">
                <a:latin typeface="Trebuchet MS" panose="020B0603020202020204" pitchFamily="34" charset="0"/>
              </a:rPr>
              <a:t>: </a:t>
            </a:r>
            <a:r>
              <a:rPr lang="en-US" sz="2400" dirty="0">
                <a:latin typeface="Trebuchet MS" panose="020B0603020202020204" pitchFamily="34" charset="0"/>
                <a:hlinkClick r:id="rId6"/>
              </a:rPr>
              <a:t>jasont@wustl.edu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512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1_Office Theme</vt:lpstr>
      <vt:lpstr>NeuroDOT</vt:lpstr>
      <vt:lpstr>Tutorial: Loading Raw Data</vt:lpstr>
      <vt:lpstr>Before you begin</vt:lpstr>
      <vt:lpstr>How to Load Data</vt:lpstr>
      <vt:lpstr>How to Load Data</vt:lpstr>
      <vt:lpstr>After Loading Data</vt:lpstr>
      <vt:lpstr>That’s It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</dc:title>
  <dc:creator>Speh, Emma</dc:creator>
  <cp:lastModifiedBy>Emma Speh</cp:lastModifiedBy>
  <cp:revision>30</cp:revision>
  <dcterms:created xsi:type="dcterms:W3CDTF">2023-07-20T15:27:53Z</dcterms:created>
  <dcterms:modified xsi:type="dcterms:W3CDTF">2024-02-29T16:09:59Z</dcterms:modified>
</cp:coreProperties>
</file>