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7" r:id="rId6"/>
    <p:sldId id="286" r:id="rId7"/>
    <p:sldId id="281" r:id="rId8"/>
    <p:sldId id="283" r:id="rId9"/>
    <p:sldId id="284" r:id="rId10"/>
    <p:sldId id="28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2254" autoAdjust="0"/>
  </p:normalViewPr>
  <p:slideViewPr>
    <p:cSldViewPr snapToGrid="0">
      <p:cViewPr varScale="1">
        <p:scale>
          <a:sx n="145" d="100"/>
          <a:sy n="145" d="100"/>
        </p:scale>
        <p:origin x="600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eggebre@wustl.edu" TargetMode="External"/><Relationship Id="rId2" Type="http://schemas.openxmlformats.org/officeDocument/2006/relationships/hyperlink" Target="https://forms.gle/iEYfEZhfj99FVEs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umanconnectome.org/software/get-connectome-workbench" TargetMode="External"/><Relationship Id="rId3" Type="http://schemas.openxmlformats.org/officeDocument/2006/relationships/hyperlink" Target="https://github.com/nirfaster/NIRFASTer" TargetMode="External"/><Relationship Id="rId7" Type="http://schemas.openxmlformats.org/officeDocument/2006/relationships/hyperlink" Target="https://surfer.nmr.mgh.harvard.edu/fswiki/rel7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x.space/wiki/index.cgi?Get" TargetMode="External"/><Relationship Id="rId5" Type="http://schemas.openxmlformats.org/officeDocument/2006/relationships/hyperlink" Target="https://github.com/fNIRS/snirf" TargetMode="External"/><Relationship Id="rId4" Type="http://schemas.openxmlformats.org/officeDocument/2006/relationships/hyperlink" Target="https://github.com/gllmflndn/gift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NeuroDOT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/>
              <a:t>Quick Start Guide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98" y="1320800"/>
            <a:ext cx="8596668" cy="5070272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 dirty="0">
                <a:solidFill>
                  <a:srgbClr val="00B0F0"/>
                </a:solidFill>
              </a:rPr>
              <a:t>help </a:t>
            </a:r>
            <a:r>
              <a:rPr lang="en-US" sz="1600" i="1" dirty="0" err="1">
                <a:solidFill>
                  <a:srgbClr val="00B0F0"/>
                </a:solidFill>
              </a:rPr>
              <a:t>function_name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This is a plug-in to the MATLAB Help Viewer that becomes accessible as soon as the </a:t>
            </a:r>
            <a:r>
              <a:rPr lang="en-US" sz="1600" dirty="0" err="1">
                <a:solidFill>
                  <a:schemeClr val="tx1"/>
                </a:solidFill>
              </a:rPr>
              <a:t>NeuroDOT</a:t>
            </a:r>
            <a:r>
              <a:rPr lang="en-US" sz="1600" dirty="0">
                <a:solidFill>
                  <a:schemeClr val="tx1"/>
                </a:solidFill>
              </a:rPr>
              <a:t> 2 directory is added to the MATLAB search path.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further questions or more information, please consult the NeuroDOT Documentation, or submit your feedback on this Google form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https://forms.gle/iEYfEZhfj99FVEs29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NeuroDOT Support:</a:t>
            </a:r>
          </a:p>
          <a:p>
            <a:pPr lvl="1"/>
            <a:r>
              <a:rPr lang="en-US" sz="1600" dirty="0"/>
              <a:t>Adam Eggebrecht (</a:t>
            </a:r>
            <a:r>
              <a:rPr lang="en-US" sz="1600" dirty="0">
                <a:hlinkClick r:id="rId3"/>
              </a:rPr>
              <a:t>aeggebre@wustl.edu</a:t>
            </a:r>
            <a:r>
              <a:rPr lang="en-US" sz="1600" dirty="0"/>
              <a:t>)</a:t>
            </a:r>
          </a:p>
          <a:p>
            <a:pPr lvl="1"/>
            <a:r>
              <a:rPr lang="en-US" dirty="0"/>
              <a:t>Emma Speh (</a:t>
            </a:r>
            <a:r>
              <a:rPr lang="en-US" dirty="0">
                <a:hlinkClick r:id="rId4"/>
              </a:rPr>
              <a:t>espeh@wustl.edu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Ari </a:t>
            </a:r>
            <a:r>
              <a:rPr lang="en-US" dirty="0" err="1"/>
              <a:t>Segel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ari@wustl.edu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Quick Start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Hello! Welcome to NeuroDOT.</a:t>
            </a:r>
          </a:p>
          <a:p>
            <a:r>
              <a:rPr lang="en-US" dirty="0"/>
              <a:t>NeuroDOT is optimized for use in MATLAB 2020b on Windows and Unix. If you do not have MATLAB, contact your IT department or go to </a:t>
            </a:r>
            <a:r>
              <a:rPr lang="en-US" dirty="0">
                <a:hlinkClick r:id="rId2"/>
              </a:rPr>
              <a:t>www.mathworks.com</a:t>
            </a:r>
            <a:r>
              <a:rPr lang="en-US" dirty="0"/>
              <a:t> for 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install the toolbox, open MATLAB, and copy this code to the command line, replacing </a:t>
            </a:r>
            <a:r>
              <a:rPr lang="en-US">
                <a:solidFill>
                  <a:srgbClr val="FFC000"/>
                </a:solidFill>
              </a:rPr>
              <a:t>the orange text</a:t>
            </a:r>
            <a:r>
              <a:rPr lang="en-US"/>
              <a:t> with the directory you extracted the toolbox to: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'</a:t>
            </a:r>
            <a:r>
              <a:rPr lang="en-US">
                <a:solidFill>
                  <a:srgbClr val="FFC000"/>
                </a:solidFill>
              </a:rPr>
              <a:t>[directory you extracted to]</a:t>
            </a:r>
            <a:r>
              <a:rPr lang="en-US">
                <a:solidFill>
                  <a:srgbClr val="00B0F0"/>
                </a:solidFill>
              </a:rPr>
              <a:t>';</a:t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/>
          </a:p>
          <a:p>
            <a:r>
              <a:rPr lang="en-US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68" y="1488613"/>
            <a:ext cx="10625666" cy="3880773"/>
          </a:xfrm>
        </p:spPr>
        <p:txBody>
          <a:bodyPr/>
          <a:lstStyle/>
          <a:p>
            <a:r>
              <a:rPr lang="en-US" dirty="0"/>
              <a:t>Alternatively, you can go to the MATLAB console, "</a:t>
            </a:r>
            <a:r>
              <a:rPr lang="en-US" dirty="0">
                <a:solidFill>
                  <a:srgbClr val="00B050"/>
                </a:solidFill>
              </a:rPr>
              <a:t>Home</a:t>
            </a:r>
            <a:r>
              <a:rPr lang="en-US" dirty="0"/>
              <a:t>" tab, under "</a:t>
            </a:r>
            <a:r>
              <a:rPr lang="en-US" dirty="0">
                <a:solidFill>
                  <a:srgbClr val="00B050"/>
                </a:solidFill>
              </a:rPr>
              <a:t>Environment</a:t>
            </a:r>
            <a:r>
              <a:rPr lang="en-US" dirty="0"/>
              <a:t>", and click on the "</a:t>
            </a:r>
            <a:r>
              <a:rPr lang="en-US" dirty="0">
                <a:solidFill>
                  <a:srgbClr val="00B050"/>
                </a:solidFill>
              </a:rPr>
              <a:t>Set Path</a:t>
            </a:r>
            <a:r>
              <a:rPr lang="en-US" dirty="0"/>
              <a:t>" button. Then, click on the "</a:t>
            </a:r>
            <a:r>
              <a:rPr lang="en-US" dirty="0">
                <a:solidFill>
                  <a:srgbClr val="00B050"/>
                </a:solidFill>
              </a:rPr>
              <a:t>Add with Subfolders…</a:t>
            </a:r>
            <a:r>
              <a:rPr lang="en-US" dirty="0"/>
              <a:t>" button and use the file window to navigate to </a:t>
            </a:r>
            <a:r>
              <a:rPr lang="en-US" dirty="0">
                <a:solidFill>
                  <a:srgbClr val="FFC000"/>
                </a:solidFill>
              </a:rPr>
              <a:t>the directory you extracted the toolbox to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4E898-8E5F-C38B-9C21-74E57B0A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2757536"/>
            <a:ext cx="5449060" cy="38105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53589" y="3511112"/>
            <a:ext cx="1419968" cy="2413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A179-CF44-26A3-268F-D843267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for greater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974E-846F-9696-CED0-66EDB860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300"/>
            <a:ext cx="10918036" cy="46001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NeuroDOT leverages the use of several commonly used neuroimaging toolboxes. The following toolboxes must be installed and added to your Matlab path for the tutorials and associated pipelines shown below:</a:t>
            </a:r>
          </a:p>
          <a:p>
            <a:r>
              <a:rPr lang="en-US" dirty="0"/>
              <a:t>NIRFASTer: </a:t>
            </a:r>
            <a:r>
              <a:rPr lang="en-US" dirty="0">
                <a:hlinkClick r:id="rId3"/>
              </a:rPr>
              <a:t>https://github.com/nirfaster/NIRFASTer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Mesh generation and light modeling</a:t>
            </a:r>
          </a:p>
          <a:p>
            <a:pPr lvl="2"/>
            <a:r>
              <a:rPr lang="en-US" dirty="0"/>
              <a:t>Light Modeling tutorials</a:t>
            </a:r>
          </a:p>
          <a:p>
            <a:r>
              <a:rPr lang="en-US" dirty="0"/>
              <a:t>GIFTI: </a:t>
            </a:r>
            <a:r>
              <a:rPr lang="en-US" dirty="0">
                <a:hlinkClick r:id="rId4"/>
              </a:rPr>
              <a:t>https://github.com/gllmflndn/gifti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Mesh generation and loading</a:t>
            </a:r>
          </a:p>
          <a:p>
            <a:pPr lvl="2"/>
            <a:r>
              <a:rPr lang="en-US" dirty="0"/>
              <a:t>Light Modeling tutorials</a:t>
            </a:r>
          </a:p>
          <a:p>
            <a:r>
              <a:rPr lang="en-US" dirty="0"/>
              <a:t>SNIRF: </a:t>
            </a:r>
            <a:r>
              <a:rPr lang="en-US" dirty="0">
                <a:hlinkClick r:id="rId5"/>
              </a:rPr>
              <a:t>https://github.com/fNIRS/snirf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Necessary for loading data In the SNIRF format</a:t>
            </a:r>
          </a:p>
          <a:p>
            <a:pPr lvl="2"/>
            <a:r>
              <a:rPr lang="en-US" dirty="0"/>
              <a:t>Tutorial_for_Loading_Raw_Data</a:t>
            </a:r>
          </a:p>
          <a:p>
            <a:r>
              <a:rPr lang="en-US" dirty="0"/>
              <a:t>MCX &amp; MMC: 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https://mcx.space/wiki/index.cgi?Get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Monte Carlo simulation </a:t>
            </a:r>
          </a:p>
          <a:p>
            <a:r>
              <a:rPr lang="en-US" dirty="0"/>
              <a:t>FreeSurfer: </a:t>
            </a:r>
            <a:r>
              <a:rPr lang="en-US" dirty="0">
                <a:hlinkClick r:id="rId7"/>
              </a:rPr>
              <a:t>https://surfer.nmr.mgh.harvard.edu/fswiki/rel7downloads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Pipeline and tutorial for participant-specific head modeling (coming soon!)</a:t>
            </a:r>
          </a:p>
          <a:p>
            <a:r>
              <a:rPr lang="en-US" dirty="0"/>
              <a:t>Connectome Workbench: </a:t>
            </a:r>
            <a:r>
              <a:rPr lang="en-US" dirty="0">
                <a:hlinkClick r:id="rId8"/>
              </a:rPr>
              <a:t>https://humanconnectome.org/software/get-connectome-workbench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Pipeline and tutorial for participant-specific head modeling (coming soon!)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Manuals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63" y="960877"/>
            <a:ext cx="10616477" cy="5157821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These will introduce you to the basics of the toolbox and core concepts in DOT imaging.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User Manual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Overview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DOT Processing Pipeline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Takes the user step-by-step through the entire DOT processing pipeline.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Tutorials for generating a light model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tutorials walk the user step-by-step through the processes required to create a light model.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Successful completion of these will unlock the ability to fully process the Sample Data distributed with the toolbox.</a:t>
            </a: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05" y="1518564"/>
            <a:ext cx="8596668" cy="5076789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File IO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Reviews the file </a:t>
            </a:r>
            <a:r>
              <a:rPr lang="en-US" sz="1600" dirty="0" err="1">
                <a:solidFill>
                  <a:schemeClr val="tx1"/>
                </a:solidFill>
              </a:rPr>
              <a:t>compatilibity</a:t>
            </a:r>
            <a:r>
              <a:rPr lang="en-US" sz="1600" dirty="0">
                <a:solidFill>
                  <a:schemeClr val="tx1"/>
                </a:solidFill>
              </a:rPr>
              <a:t> and saving/loading capabilities of the toolbox.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Sample Results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85738" cy="3880773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Sample Results Appendices - These provide visualizations for new users who have completed the Processing Pipeline tutorial to be able to compare their own results on the other samples provided with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CCW Sample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CW 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61934</TotalTime>
  <Words>742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NeuroDOT</vt:lpstr>
      <vt:lpstr>Quick Start Guide</vt:lpstr>
      <vt:lpstr>Installation</vt:lpstr>
      <vt:lpstr>Installation</vt:lpstr>
      <vt:lpstr>Dependencies for greater functionality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Emma Speh</cp:lastModifiedBy>
  <cp:revision>1230</cp:revision>
  <dcterms:created xsi:type="dcterms:W3CDTF">2016-10-13T23:27:35Z</dcterms:created>
  <dcterms:modified xsi:type="dcterms:W3CDTF">2024-03-01T21:55:04Z</dcterms:modified>
</cp:coreProperties>
</file>