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7" r:id="rId2"/>
    <p:sldId id="695" r:id="rId3"/>
    <p:sldId id="660" r:id="rId4"/>
    <p:sldId id="612" r:id="rId5"/>
    <p:sldId id="696" r:id="rId6"/>
    <p:sldId id="739" r:id="rId7"/>
    <p:sldId id="680" r:id="rId8"/>
    <p:sldId id="740" r:id="rId9"/>
    <p:sldId id="746" r:id="rId10"/>
    <p:sldId id="741" r:id="rId11"/>
    <p:sldId id="745" r:id="rId12"/>
    <p:sldId id="747" r:id="rId13"/>
    <p:sldId id="749" r:id="rId14"/>
    <p:sldId id="750" r:id="rId15"/>
    <p:sldId id="751" r:id="rId16"/>
    <p:sldId id="752" r:id="rId17"/>
    <p:sldId id="755" r:id="rId18"/>
    <p:sldId id="753" r:id="rId19"/>
    <p:sldId id="7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1C721C"/>
    <a:srgbClr val="196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2254" autoAdjust="0"/>
  </p:normalViewPr>
  <p:slideViewPr>
    <p:cSldViewPr snapToGrid="0">
      <p:cViewPr varScale="1">
        <p:scale>
          <a:sx n="98" d="100"/>
          <a:sy n="98" d="100"/>
        </p:scale>
        <p:origin x="8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C942-9D3D-4E3D-AFA6-C12922E7F676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5485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315F-DC33-43E4-9956-9EC48EDF351E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C724-2918-41FD-9066-7E8405064EF2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95A-308E-405A-AB98-D0C60FA1CB15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1F68-8135-4BDE-B08E-3BFD855E251C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BF7-4907-4DF4-AF52-56236340CD7A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AB6F-19BA-4E97-A0DC-F421C2C8646F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A2C9-5F26-43AD-B29B-8405DC66E004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A0A-37D0-4E2F-AA2C-F4961D5A6999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A8-A179-49E3-BF20-879547C583C0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A245-AFAB-446C-AC81-545BACE2A8BC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ECFF-A7AE-4A88-B9D3-EF0D1BC013AB}" type="datetime1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EBD-C17A-4F13-9076-D856ECCD5175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1E8D-8673-4B38-8496-42BF67588D42}" type="datetime1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1E22-127C-4757-AF70-45A01185A661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9290-1EF5-4360-AE93-39E54CE1B864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82378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C9AF-211C-4F78-90DB-166FB2A2B067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5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neurodot-support@wustl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Pad File Generation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1690-EBA0-5A3B-DBE8-897FDF73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Visualize layout in 3D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6" y="4067435"/>
            <a:ext cx="67649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params_cap.dimension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'3D';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–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Draw_Foci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=cat(1,info.optodes.spos3,info.optodes.dpos3);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%SD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Ns=size(info.optodes.spos3,1);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of sources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=size(info.optodes.dpos3,1);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of detectors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=cat(1,repmat([1,0,0],Ns,1),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([0,0,1],Nd,1));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(1,:) = [1 0.4 0.6];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%Pink for s1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(Ns+1,:) = [0.3010, 0.7450, 0.9330];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%Light blue for d1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figure;Draw_Foci_191203(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tpos,paramsFoci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763720"/>
            <a:ext cx="6999612" cy="3088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use </a:t>
            </a:r>
            <a:r>
              <a:rPr lang="en-US" dirty="0" err="1"/>
              <a:t>PlotCap</a:t>
            </a:r>
            <a:r>
              <a:rPr lang="en-US" dirty="0"/>
              <a:t> for 3D visualizations set:</a:t>
            </a:r>
          </a:p>
          <a:p>
            <a:pPr lvl="1"/>
            <a:r>
              <a:rPr lang="en-US" dirty="0" err="1"/>
              <a:t>params.dimension</a:t>
            </a:r>
            <a:r>
              <a:rPr lang="en-US" dirty="0"/>
              <a:t> = ‘3D’</a:t>
            </a:r>
          </a:p>
          <a:p>
            <a:pPr lvl="1"/>
            <a:r>
              <a:rPr lang="en-US" dirty="0"/>
              <a:t>Dimension defaults to 2D unless otherwise specified</a:t>
            </a:r>
          </a:p>
          <a:p>
            <a:pPr lvl="1"/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Draw_Foci</a:t>
            </a:r>
            <a:r>
              <a:rPr lang="en-US" dirty="0"/>
              <a:t> to visualize optode positions</a:t>
            </a:r>
          </a:p>
          <a:p>
            <a:pPr lvl="1"/>
            <a:r>
              <a:rPr lang="en-US" dirty="0"/>
              <a:t>Array of all SD positions organized as: [source </a:t>
            </a:r>
            <a:r>
              <a:rPr lang="en-US" dirty="0" err="1"/>
              <a:t>pos</a:t>
            </a:r>
            <a:r>
              <a:rPr lang="en-US" dirty="0"/>
              <a:t>; detector </a:t>
            </a:r>
            <a:r>
              <a:rPr lang="en-US" dirty="0" err="1"/>
              <a:t>pos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RGB array for all optodes: sources in red, detectors in blue</a:t>
            </a:r>
          </a:p>
          <a:p>
            <a:pPr lvl="1"/>
            <a:r>
              <a:rPr lang="en-US" dirty="0"/>
              <a:t>Optional: setting the color of S1 and D1 to a lighter version of the SD colors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537306"/>
            <a:ext cx="445770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35414" y="316797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Draw_Foci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0" y="183472"/>
            <a:ext cx="4301299" cy="2952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1668" y="135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Sanity checks, then save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2" y="3051581"/>
            <a:ext cx="7071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Make sanity check plots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r2d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(info.pairs.r2d,1000);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');title('2D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');title('3D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NN (scatter)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figure;scatter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(info.pairs.r3d,info.pairs.NN);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('R3d');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('NN');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', 3D SD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NN'], 'interpreter', 'none');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Save pad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'.mat'], 'info')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870792"/>
            <a:ext cx="5826266" cy="2058524"/>
          </a:xfrm>
        </p:spPr>
        <p:txBody>
          <a:bodyPr>
            <a:normAutofit/>
          </a:bodyPr>
          <a:lstStyle/>
          <a:p>
            <a:r>
              <a:rPr lang="en-US" sz="1700" dirty="0"/>
              <a:t>Check the source detector separations via histogram</a:t>
            </a:r>
          </a:p>
          <a:p>
            <a:pPr lvl="1"/>
            <a:r>
              <a:rPr lang="en-US" sz="1500" dirty="0"/>
              <a:t>Only looking at measurements with a separations &lt;= 60 mm</a:t>
            </a:r>
          </a:p>
          <a:p>
            <a:r>
              <a:rPr lang="en-US" sz="1700" dirty="0"/>
              <a:t>Make sure that nearest neighbors increase monotonically as a function of source detector separation: bottom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78" y="3800105"/>
            <a:ext cx="3154081" cy="257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38" y="612407"/>
            <a:ext cx="3154081" cy="2575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919" y="612408"/>
            <a:ext cx="3154081" cy="25752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(1)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Overview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396770"/>
            <a:ext cx="11298270" cy="4429495"/>
          </a:xfrm>
        </p:spPr>
        <p:txBody>
          <a:bodyPr>
            <a:normAutofit/>
          </a:bodyPr>
          <a:lstStyle/>
          <a:p>
            <a:r>
              <a:rPr lang="en-US" sz="1700" dirty="0" err="1"/>
              <a:t>NeuroDOT</a:t>
            </a:r>
            <a:r>
              <a:rPr lang="en-US" sz="1700" dirty="0"/>
              <a:t> generates an </a:t>
            </a:r>
            <a:r>
              <a:rPr lang="en-US" sz="1700" dirty="0" err="1"/>
              <a:t>info.pairs</a:t>
            </a:r>
            <a:r>
              <a:rPr lang="en-US" sz="1700" dirty="0"/>
              <a:t> structure containing all possible measurements with</a:t>
            </a:r>
          </a:p>
          <a:p>
            <a:pPr lvl="1"/>
            <a:r>
              <a:rPr lang="en-US" sz="1500" dirty="0"/>
              <a:t>Monotonically increasing sources within monotonically increasing detectors</a:t>
            </a:r>
          </a:p>
          <a:p>
            <a:r>
              <a:rPr lang="en-US" sz="1900" dirty="0"/>
              <a:t>Some data use only a subset of the total measurements</a:t>
            </a:r>
          </a:p>
          <a:p>
            <a:pPr lvl="1"/>
            <a:r>
              <a:rPr lang="en-US" sz="1500" dirty="0"/>
              <a:t>Only NN’s 1, 2, 3, 4 and 5 </a:t>
            </a:r>
          </a:p>
          <a:p>
            <a:pPr lvl="1"/>
            <a:r>
              <a:rPr lang="en-US" sz="1500" dirty="0"/>
              <a:t>Only measurement pairs with a SD separation &lt;= 30mm</a:t>
            </a:r>
          </a:p>
          <a:p>
            <a:r>
              <a:rPr lang="en-US" sz="1700" dirty="0"/>
              <a:t>Some data is ordered differently than we do in </a:t>
            </a:r>
            <a:r>
              <a:rPr lang="en-US" sz="1700" dirty="0" err="1"/>
              <a:t>NeuroDOT</a:t>
            </a:r>
            <a:endParaRPr lang="en-US" sz="1700" dirty="0"/>
          </a:p>
          <a:p>
            <a:pPr lvl="1"/>
            <a:r>
              <a:rPr lang="en-US" sz="1500" dirty="0"/>
              <a:t>Monotonically increasing detectors within monotonically increasing sources</a:t>
            </a:r>
          </a:p>
          <a:p>
            <a:r>
              <a:rPr lang="en-US" sz="1700" dirty="0"/>
              <a:t>The next 3 slides will serve as a mini tutorial for cropping </a:t>
            </a:r>
            <a:r>
              <a:rPr lang="en-US" sz="1700" dirty="0" err="1"/>
              <a:t>info.pairs</a:t>
            </a:r>
            <a:r>
              <a:rPr lang="en-US" sz="1700" dirty="0"/>
              <a:t> to match the measurements in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Load in a </a:t>
            </a:r>
            <a:r>
              <a:rPr lang="en-US" sz="1500" dirty="0" err="1"/>
              <a:t>neuroDOT</a:t>
            </a:r>
            <a:r>
              <a:rPr lang="en-US" sz="1500" dirty="0"/>
              <a:t> data sample (NeuroDOT_Data_Sample_GV1) that uses a subset of the full measurement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Generate a pad file from optode positions given within the data 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300" dirty="0"/>
              <a:t>This will make a full pad file that will need to be trimmed down to match the measurement list in the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Adjust the newly made pad file to match the measurements seen in the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(2)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Generate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1" y="2341349"/>
            <a:ext cx="707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/Data/NeuroDOT_Data_Sample_GV1');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Generate and visualize pad file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Optode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ND_tutorial_pad_cropSection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this yourself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Generate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2D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8"/>
            <a:ext cx="6781128" cy="1074051"/>
          </a:xfrm>
        </p:spPr>
        <p:txBody>
          <a:bodyPr>
            <a:normAutofit/>
          </a:bodyPr>
          <a:lstStyle/>
          <a:p>
            <a:r>
              <a:rPr lang="en-US" sz="1700" dirty="0"/>
              <a:t>Load the data and generate the pad file</a:t>
            </a:r>
          </a:p>
          <a:p>
            <a:r>
              <a:rPr lang="en-US" sz="1700" dirty="0"/>
              <a:t>Then, visualize the pad in 2D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2934761"/>
            <a:ext cx="7686675" cy="1847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Get measurement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2" y="3967845"/>
            <a:ext cx="7071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Get Measurement lists from Pad and from Data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temp pairs structure, this will get modified to match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measurement list from pad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measurement list from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Are measurement lists in the same order?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7"/>
            <a:ext cx="6781128" cy="249550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Next, create a temporary structure that’s a copy of </a:t>
            </a:r>
            <a:r>
              <a:rPr lang="en-US" sz="1700" dirty="0" err="1"/>
              <a:t>info.pairs</a:t>
            </a:r>
            <a:endParaRPr lang="en-US" sz="1700" dirty="0"/>
          </a:p>
          <a:p>
            <a:pPr lvl="1"/>
            <a:r>
              <a:rPr lang="en-US" sz="1500" dirty="0"/>
              <a:t>We’ll crop this structure, then place it back in the pad file</a:t>
            </a:r>
          </a:p>
          <a:p>
            <a:r>
              <a:rPr lang="en-US" sz="1700" dirty="0"/>
              <a:t>Make measurement lists from the pad and the data</a:t>
            </a:r>
          </a:p>
          <a:p>
            <a:r>
              <a:rPr lang="en-US" sz="1700" dirty="0"/>
              <a:t>Measurement lists contain the following info for each pair:</a:t>
            </a:r>
          </a:p>
          <a:p>
            <a:pPr lvl="1"/>
            <a:r>
              <a:rPr lang="en-US" sz="1500" dirty="0"/>
              <a:t>Source number, Detector number, Wavelength</a:t>
            </a:r>
          </a:p>
          <a:p>
            <a:r>
              <a:rPr lang="en-US" sz="1700" dirty="0"/>
              <a:t>We’ll also check if the measurement lists are identical</a:t>
            </a:r>
          </a:p>
          <a:p>
            <a:pPr lvl="1"/>
            <a:r>
              <a:rPr lang="en-US" sz="1500" dirty="0"/>
              <a:t>They shouldn’t be at this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770" y="5881444"/>
            <a:ext cx="11811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24" y="1116167"/>
            <a:ext cx="4577395" cy="4681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4403" y="7468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5101" y="749203"/>
            <a:ext cx="55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(4)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Crop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0" y="2171417"/>
            <a:ext cx="75336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Crop to match data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Get order of measurements in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[~,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ismember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Data.MeasList,pad_measList_before,'rows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Re-order pairs structure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temp.r3d=[temp.r3d(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temp.r2d=[temp.r2d(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temp.r2d = temp.r3d; %for sparse pads, uncomment this line - set r2d = to r3d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correct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corect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sure measurements are identical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Sanity Check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(temp.r3d,1000);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title('SD Separations (Matched2Data)');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275390"/>
            <a:ext cx="11077998" cy="1074051"/>
          </a:xfrm>
        </p:spPr>
        <p:txBody>
          <a:bodyPr>
            <a:normAutofit/>
          </a:bodyPr>
          <a:lstStyle/>
          <a:p>
            <a:r>
              <a:rPr lang="en-US" sz="1700" dirty="0"/>
              <a:t>Now, get the correct order and measurements for the cropped pad and reorder the temp pairs structure</a:t>
            </a:r>
          </a:p>
          <a:p>
            <a:r>
              <a:rPr lang="en-US" sz="1700" dirty="0"/>
              <a:t>Validate that both measurement lists are identical and perform a final sanity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20" y="5080998"/>
            <a:ext cx="102870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43" y="2987998"/>
            <a:ext cx="3729864" cy="30454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(4)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Save the cropped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Replace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temp pairs and save pad file matched to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'_matched2Data' '.mat'], 'info')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793278"/>
            <a:ext cx="7841183" cy="1074051"/>
          </a:xfrm>
        </p:spPr>
        <p:txBody>
          <a:bodyPr>
            <a:normAutofit/>
          </a:bodyPr>
          <a:lstStyle/>
          <a:p>
            <a:r>
              <a:rPr lang="en-US" sz="1700" dirty="0"/>
              <a:t>Finally, replace </a:t>
            </a:r>
            <a:r>
              <a:rPr lang="en-US" sz="1700" dirty="0" err="1"/>
              <a:t>info.pairs</a:t>
            </a:r>
            <a:r>
              <a:rPr lang="en-US" sz="1700" dirty="0"/>
              <a:t> with the cropped temp pairs structure</a:t>
            </a:r>
          </a:p>
          <a:p>
            <a:r>
              <a:rPr lang="en-US" sz="1700" dirty="0"/>
              <a:t>Then save your pad file</a:t>
            </a:r>
          </a:p>
          <a:p>
            <a:endParaRPr lang="en-US" sz="1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2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Appendix: Explaining NN’s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07" y="1063082"/>
            <a:ext cx="7122658" cy="5286205"/>
          </a:xfrm>
        </p:spPr>
        <p:txBody>
          <a:bodyPr>
            <a:normAutofit/>
          </a:bodyPr>
          <a:lstStyle/>
          <a:p>
            <a:r>
              <a:rPr lang="en-US" sz="1800" dirty="0"/>
              <a:t>Nearest Neighbors (NN’s) are an ordinal classification denoting how close a Source-Detector (SD) pair are to each other</a:t>
            </a:r>
          </a:p>
          <a:p>
            <a:pPr lvl="1"/>
            <a:r>
              <a:rPr lang="en-US" sz="1600" dirty="0"/>
              <a:t>NN’s are stored within </a:t>
            </a:r>
            <a:r>
              <a:rPr lang="en-US" sz="1600" dirty="0" err="1"/>
              <a:t>info.pairs.NN</a:t>
            </a:r>
            <a:endParaRPr lang="en-US" sz="1600" dirty="0"/>
          </a:p>
          <a:p>
            <a:r>
              <a:rPr lang="en-US" dirty="0"/>
              <a:t>NN’s can be used to threshold the data</a:t>
            </a:r>
          </a:p>
          <a:p>
            <a:pPr lvl="1"/>
            <a:r>
              <a:rPr lang="en-US" dirty="0"/>
              <a:t>i.e. only use measurements from NN1’s, 2’s, etc.</a:t>
            </a:r>
          </a:p>
          <a:p>
            <a:r>
              <a:rPr lang="en-US" sz="1800" dirty="0"/>
              <a:t>Top right: NN’s organized by SD separation distance</a:t>
            </a:r>
          </a:p>
          <a:p>
            <a:r>
              <a:rPr lang="en-US" sz="1800" dirty="0"/>
              <a:t>Bottom : example NN classifications on 2D layout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22" y="250853"/>
            <a:ext cx="3960553" cy="31016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49034"/>
            <a:ext cx="7986535" cy="31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80754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Appendix: Visualizing 2D layout in EEG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NIRx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fullHead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pad used in sparse pad light modeling tutorials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='FullHead_32x32';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load(['Pad_',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,'.mat']);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Turn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eeg_style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and visualize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params_cap.eeg_style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024538"/>
            <a:ext cx="7841183" cy="1848135"/>
          </a:xfrm>
        </p:spPr>
        <p:txBody>
          <a:bodyPr>
            <a:normAutofit/>
          </a:bodyPr>
          <a:lstStyle/>
          <a:p>
            <a:r>
              <a:rPr lang="en-US" sz="1700" dirty="0"/>
              <a:t>Some arrays from commercial companies, such as </a:t>
            </a:r>
            <a:r>
              <a:rPr lang="en-US" sz="1700" dirty="0" err="1"/>
              <a:t>NIRx</a:t>
            </a:r>
            <a:r>
              <a:rPr lang="en-US" sz="1700" dirty="0"/>
              <a:t> utilize an EEG style layout for their 2D visualizations</a:t>
            </a:r>
          </a:p>
          <a:p>
            <a:r>
              <a:rPr lang="en-US" sz="1700" dirty="0" err="1"/>
              <a:t>NeuroDOT</a:t>
            </a:r>
            <a:r>
              <a:rPr lang="en-US" sz="1700" dirty="0"/>
              <a:t> is equipped to visualize arrays in both EEG style and grid style</a:t>
            </a:r>
          </a:p>
          <a:p>
            <a:r>
              <a:rPr lang="en-US" sz="1700" dirty="0"/>
              <a:t>Set </a:t>
            </a:r>
            <a:r>
              <a:rPr lang="en-US" sz="1700" dirty="0" err="1"/>
              <a:t>params.eeg_style</a:t>
            </a:r>
            <a:r>
              <a:rPr lang="en-US" sz="1700" dirty="0"/>
              <a:t> = 1 when using </a:t>
            </a:r>
            <a:r>
              <a:rPr lang="en-US" sz="1700" dirty="0" err="1"/>
              <a:t>PlotCap</a:t>
            </a:r>
            <a:r>
              <a:rPr lang="en-US" sz="1700" dirty="0"/>
              <a:t> to visualize the 2D layout</a:t>
            </a:r>
          </a:p>
          <a:p>
            <a:pPr lvl="1"/>
            <a:r>
              <a:rPr lang="en-US" sz="1500" dirty="0" err="1"/>
              <a:t>params.eeg_style</a:t>
            </a:r>
            <a:r>
              <a:rPr lang="en-US" sz="1500" dirty="0"/>
              <a:t> defaults to 0 in </a:t>
            </a:r>
            <a:r>
              <a:rPr lang="en-US" sz="1500" dirty="0" err="1"/>
              <a:t>PlotCap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42" y="2819366"/>
            <a:ext cx="29718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That’s It (For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5351594"/>
          </a:xfrm>
        </p:spPr>
        <p:txBody>
          <a:bodyPr>
            <a:normAutofit/>
          </a:bodyPr>
          <a:lstStyle/>
          <a:p>
            <a:r>
              <a:rPr lang="en-US" sz="2000" dirty="0"/>
              <a:t>Congratulations! You have finished the </a:t>
            </a:r>
            <a:r>
              <a:rPr lang="en-US" sz="2000" dirty="0" err="1"/>
              <a:t>NeuroDOT</a:t>
            </a:r>
            <a:r>
              <a:rPr lang="en-US" sz="2000" dirty="0"/>
              <a:t> Tutorial for Pad File Generation. Continue on to the NeuroDOT_Tutorial_Generating_a_Light_Model_Pad_24x28_With_AlignMe next to build the corresponding light model with your pad file.</a:t>
            </a:r>
          </a:p>
          <a:p>
            <a:endParaRPr lang="en-US" sz="2000" dirty="0"/>
          </a:p>
          <a:p>
            <a:r>
              <a:rPr lang="en-US" sz="2000" dirty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/>
              <a:t>Also, see the </a:t>
            </a:r>
            <a:r>
              <a:rPr lang="en-US" sz="2000" dirty="0" err="1"/>
              <a:t>PreProcessing</a:t>
            </a:r>
            <a:r>
              <a:rPr lang="en-US" sz="2000" dirty="0"/>
              <a:t> and Reconstruction tutorials to gain a deeper understanding of the effects of altering the processing parameters.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/>
              <a:t>NeuroDOT Support: </a:t>
            </a:r>
            <a:r>
              <a:rPr lang="en-US" sz="2000">
                <a:hlinkClick r:id="rId2"/>
              </a:rPr>
              <a:t>neurodot-support@wustl.edu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CD681-95B1-0F09-B405-F838B72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3927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Pad File Tutorial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052B0-28A5-4061-94ED-651940373CF3}"/>
              </a:ext>
            </a:extLst>
          </p:cNvPr>
          <p:cNvSpPr txBox="1"/>
          <p:nvPr/>
        </p:nvSpPr>
        <p:spPr>
          <a:xfrm>
            <a:off x="360169" y="1173529"/>
            <a:ext cx="10758288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is a pad file?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representation of the imaging system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Optode array positions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Measurement list: all information about each measurement for a given array design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Where are pad files used?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One of three key components for generating a light model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Anywhere a measurement list is needed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Preprocessing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Postprocessing</a:t>
            </a:r>
            <a:endParaRPr lang="en-US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Visualization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will this tutorial will teach you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necessary inputs for building a pad file, and how to build it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visualize a pad file in 2D and 3D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adjust a pad file so the measurement list matches what is in the data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A7E2B-C6D0-E367-5C39-4BFE761B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-1046"/>
            <a:ext cx="12192000" cy="68077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srgbClr val="FF0000"/>
                </a:solidFill>
                <a:latin typeface="Trebuchet MS" panose="020B0603020202020204"/>
              </a:rPr>
              <a:t> Set-Up – Output Directory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81902" y="1909211"/>
            <a:ext cx="8824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Once you’ve set your path, the next thing you should do is set your output directory.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output directory must be located within your path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If it isn’t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already in your path, you must add it to your path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You can set your own path to an output directory in the line shown above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 output directory specifies the location where files will be saved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MATLAB, by default, will save files to the current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following line of code will change your current directory to the output directory that you just specified							                                            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lang="en-US" sz="1700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Now you can save outputs directly to your output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Full example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code section 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4C641-C861-4689-B9AB-ADB3F91D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35" y="4502717"/>
            <a:ext cx="1630210" cy="296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1DDFF4-4946-9746-A15C-9721CAA3FAB6}"/>
              </a:ext>
            </a:extLst>
          </p:cNvPr>
          <p:cNvSpPr txBox="1"/>
          <p:nvPr/>
        </p:nvSpPr>
        <p:spPr>
          <a:xfrm>
            <a:off x="362018" y="1099577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output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D712-68C2-517E-3192-33F7730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16" y="1132941"/>
            <a:ext cx="6974293" cy="24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39" y="5623027"/>
            <a:ext cx="5572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27000" y="1320801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Diffuse Optical Tomography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240030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Analyses are broken into several pipelines: </a:t>
            </a:r>
          </a:p>
          <a:p>
            <a:pPr lvl="1"/>
            <a:r>
              <a:rPr lang="en-US" sz="1500" dirty="0">
                <a:solidFill>
                  <a:srgbClr val="00B0F0"/>
                </a:solidFill>
              </a:rPr>
              <a:t>B: modeling of the tissue shape, optical property distribution, and source/detector locations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C: modeling of the light emission, diffusion, and detection through the head</a:t>
            </a:r>
          </a:p>
          <a:p>
            <a:pPr lvl="1"/>
            <a:r>
              <a:rPr lang="en-US" sz="1500" dirty="0"/>
              <a:t>D: preprocessing of the raw source-detector measurements</a:t>
            </a:r>
          </a:p>
          <a:p>
            <a:pPr lvl="1"/>
            <a:r>
              <a:rPr lang="en-US" sz="1500" dirty="0"/>
              <a:t>E: reconstruction and spectroscopy of the preprocessed data and light model into a functional neuroimaging volume </a:t>
            </a:r>
          </a:p>
          <a:p>
            <a:pPr lvl="1"/>
            <a:r>
              <a:rPr lang="en-US" sz="1500" dirty="0"/>
              <a:t>F: post-processing analysis of these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007DF-F439-B5C7-D7DC-991E60D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Generating a Pad File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889686"/>
            <a:ext cx="5265396" cy="589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This tutorial will follow the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Generating_a_pad_file_tutorial.m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Matlab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file which can be found in the Documentation/Scripts folder.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The tutorial will: 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Create an array of sources and detectors based 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a set of </a:t>
            </a:r>
            <a:r>
              <a:rPr kumimoji="0" lang="en-US" sz="1500" b="0" i="0" u="none" strike="noStrike" kern="1200" cap="none" spc="0" normalizeH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NeuroDOT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sample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Populate an info structure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with measurement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Visualize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and double check aspects of the pad file to validate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Demonstrate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optional steps that may be necessary during pad file generation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45477-5A92-9588-3A64-023473E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270D9-9B1E-54AA-359E-876DC8FF124C}"/>
              </a:ext>
            </a:extLst>
          </p:cNvPr>
          <p:cNvSpPr/>
          <p:nvPr/>
        </p:nvSpPr>
        <p:spPr>
          <a:xfrm>
            <a:off x="11005168" y="2075435"/>
            <a:ext cx="1109400" cy="1654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5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1499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Running the script – Author’s Note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67480" y="1327748"/>
            <a:ext cx="5383655" cy="345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the author runs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Highlight and execute each section of code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Ex: highlight lines 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24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-26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right click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 hit “Evaluate Selection”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Alternate way of running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For each section (beige) hit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ctrl+enter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Note: DO NOT HIT THE GREEN “RUN” BUTTON to run this script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MATLAB versions to use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Optimal version: MATLAB 2020b</a:t>
            </a:r>
          </a:p>
        </p:txBody>
      </p:sp>
      <p:sp>
        <p:nvSpPr>
          <p:cNvPr id="3" name="Left Brace 2"/>
          <p:cNvSpPr/>
          <p:nvPr/>
        </p:nvSpPr>
        <p:spPr>
          <a:xfrm>
            <a:off x="5429250" y="1799130"/>
            <a:ext cx="435706" cy="2740502"/>
          </a:xfrm>
          <a:prstGeom prst="leftBrace">
            <a:avLst>
              <a:gd name="adj1" fmla="val 8333"/>
              <a:gd name="adj2" fmla="val 26003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9695" y="249555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29CF-B339-BF83-9D34-D6A8AAD6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80" y="1799129"/>
            <a:ext cx="5695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19"/>
            <a:ext cx="11409405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information goes into a pad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930875"/>
            <a:ext cx="11650444" cy="5696465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The Pad file for a given grid design contains a structure variable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700" dirty="0">
                <a:solidFill>
                  <a:schemeClr val="tx1"/>
                </a:solidFill>
              </a:rPr>
              <a:t> that contains the spatial and topological information for the array as follows:</a:t>
            </a: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spatial coordinates for sources and detectors in array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info.optodes.spos2</a:t>
            </a:r>
            <a:r>
              <a:rPr lang="en-US" sz="1200" dirty="0">
                <a:solidFill>
                  <a:schemeClr val="tx1"/>
                </a:solidFill>
              </a:rPr>
              <a:t> – 2D coordinates of each sources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info.optodes.spos3</a:t>
            </a:r>
            <a:r>
              <a:rPr lang="en-US" sz="1200" dirty="0">
                <a:solidFill>
                  <a:schemeClr val="tx1"/>
                </a:solidFill>
              </a:rPr>
              <a:t> – 3D coordinates of each source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info.optodes.dpos2</a:t>
            </a:r>
            <a:r>
              <a:rPr lang="en-US" sz="1200" dirty="0">
                <a:solidFill>
                  <a:schemeClr val="tx1"/>
                </a:solidFill>
              </a:rPr>
              <a:t> – 2D coordinates of each detector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info.optodes.dpos3</a:t>
            </a:r>
            <a:r>
              <a:rPr lang="en-US" sz="1200" dirty="0">
                <a:solidFill>
                  <a:schemeClr val="tx1"/>
                </a:solidFill>
              </a:rPr>
              <a:t> – 3D coordinates of each detector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topological information for each source-detector measurement pair</a:t>
            </a: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Each row of the subfields in </a:t>
            </a:r>
            <a:r>
              <a:rPr lang="en-US" sz="1200" dirty="0" err="1">
                <a:solidFill>
                  <a:schemeClr val="tx1"/>
                </a:solidFill>
              </a:rPr>
              <a:t>info.pairs</a:t>
            </a:r>
            <a:r>
              <a:rPr lang="en-US" sz="1200" dirty="0">
                <a:solidFill>
                  <a:schemeClr val="tx1"/>
                </a:solidFill>
              </a:rPr>
              <a:t> corresponds to a measurement and must be in the same order as the optical data for valid processing</a:t>
            </a: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Generally, full list of sources and detectors is repeated for each wavelength/lambda.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info.pairs.Src</a:t>
            </a:r>
            <a:r>
              <a:rPr lang="en-US" sz="1200" dirty="0">
                <a:solidFill>
                  <a:schemeClr val="tx1"/>
                </a:solidFill>
              </a:rPr>
              <a:t> – source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info.pairs.Det</a:t>
            </a:r>
            <a:r>
              <a:rPr lang="en-US" sz="1200" dirty="0">
                <a:solidFill>
                  <a:schemeClr val="tx1"/>
                </a:solidFill>
              </a:rPr>
              <a:t> – detector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 – Nearest Neighbor class in array (e.g., </a:t>
            </a:r>
            <a:r>
              <a:rPr lang="en-US" sz="1200" dirty="0" err="1">
                <a:solidFill>
                  <a:schemeClr val="tx1"/>
                </a:solidFill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=1 means this measurement is one of the closest in the grid design)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dirty="0">
                <a:solidFill>
                  <a:schemeClr val="tx1"/>
                </a:solidFill>
              </a:rPr>
              <a:t> – wavelength index of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 – actual wavelength of measurement (e.g., </a:t>
            </a:r>
            <a:r>
              <a:rPr lang="en-US" sz="1200" dirty="0" err="1">
                <a:solidFill>
                  <a:schemeClr val="tx1"/>
                </a:solidFill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=750 is a 750 nm measurement)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info.pairs.Mod</a:t>
            </a:r>
            <a:r>
              <a:rPr lang="en-US" sz="1200" dirty="0">
                <a:solidFill>
                  <a:schemeClr val="tx1"/>
                </a:solidFill>
              </a:rPr>
              <a:t> – Modulation type of measurement (e.g., ‘CW’, or, ‘FD’)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info.pairs.r2d</a:t>
            </a:r>
            <a:r>
              <a:rPr lang="en-US" sz="1200" dirty="0">
                <a:solidFill>
                  <a:schemeClr val="tx1"/>
                </a:solidFill>
              </a:rPr>
              <a:t> – 2D source-detector distances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info.pairs.r3d</a:t>
            </a:r>
            <a:r>
              <a:rPr lang="en-US" sz="1200" dirty="0">
                <a:solidFill>
                  <a:schemeClr val="tx1"/>
                </a:solidFill>
              </a:rPr>
              <a:t> – 3D source-detector distances</a:t>
            </a:r>
          </a:p>
          <a:p>
            <a:pPr lvl="2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7399-50BC-B2E4-B396-F2C7A1BC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Load </a:t>
            </a:r>
            <a:r>
              <a:rPr lang="en-US" dirty="0" err="1">
                <a:solidFill>
                  <a:srgbClr val="FF0000"/>
                </a:solidFill>
              </a:rPr>
              <a:t>nirs</a:t>
            </a:r>
            <a:r>
              <a:rPr lang="en-US" dirty="0">
                <a:solidFill>
                  <a:srgbClr val="FF0000"/>
                </a:solidFill>
              </a:rPr>
              <a:t> data and create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04" y="1010888"/>
            <a:ext cx="10515600" cy="2418111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First, we’ll need to populate a grid with 2D and 3D optode locations</a:t>
            </a:r>
          </a:p>
          <a:p>
            <a:pPr lvl="1"/>
            <a:r>
              <a:rPr lang="en-US" sz="1500" dirty="0"/>
              <a:t>3D optode locations are mandatory, the pad file cannot be created without these</a:t>
            </a:r>
          </a:p>
          <a:p>
            <a:pPr lvl="1"/>
            <a:r>
              <a:rPr lang="en-US" sz="1500" dirty="0"/>
              <a:t>2D optode locations are ideal, but not necessary to generate the pad file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800" dirty="0"/>
              <a:t>NeuroDOT is compatible with various raw data file formats including  *.mat (shown in this tutorial), *.snirf, and *.nirs. </a:t>
            </a:r>
          </a:p>
          <a:p>
            <a:r>
              <a:rPr lang="en-US" sz="1800" dirty="0"/>
              <a:t>The PowerPoint “</a:t>
            </a:r>
            <a:r>
              <a:rPr lang="en-US" sz="1800" dirty="0" err="1"/>
              <a:t>Tutorial_for_Loading_Raw_Data</a:t>
            </a:r>
            <a:r>
              <a:rPr lang="en-US" sz="1800" dirty="0"/>
              <a:t>” and corresponding script “</a:t>
            </a:r>
            <a:r>
              <a:rPr lang="en-US" sz="1800" dirty="0" err="1"/>
              <a:t>Script_for_Loading_Raw_Data</a:t>
            </a:r>
            <a:r>
              <a:rPr lang="en-US" sz="1800" dirty="0"/>
              <a:t>” provide details on how to load raw data in these formats.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250" y="3558233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and get optode locations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data that contains optode locations and wavelengths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/Data/NeuroDOT_Data_Sample_CCW1');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grid structure and place optode locations inside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grid structure should contain the following fields at a minimum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source positions: grid.spos3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detector positions: grid.dpos3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If available, place 2D optode positions in grid structure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info structure, visualize layout in 2D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6" y="3239884"/>
            <a:ext cx="67649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Create info structure (this is the pad file)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%Create this yourself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Visualize pad file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81" y="2228162"/>
            <a:ext cx="5427019" cy="272632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895737"/>
            <a:ext cx="6902506" cy="1890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set parameters for pad file generation</a:t>
            </a:r>
          </a:p>
          <a:p>
            <a:pPr lvl="1"/>
            <a:r>
              <a:rPr lang="en-US" dirty="0"/>
              <a:t>Lambda: wavelengths used by the </a:t>
            </a:r>
            <a:r>
              <a:rPr lang="en-US" dirty="0" err="1"/>
              <a:t>nirs</a:t>
            </a:r>
            <a:r>
              <a:rPr lang="en-US" dirty="0"/>
              <a:t>/DOT system</a:t>
            </a:r>
          </a:p>
          <a:p>
            <a:pPr lvl="1"/>
            <a:r>
              <a:rPr lang="en-US" dirty="0"/>
              <a:t>Mod: modulation type or frequency</a:t>
            </a:r>
          </a:p>
          <a:p>
            <a:pPr lvl="2"/>
            <a:r>
              <a:rPr lang="en-US" dirty="0"/>
              <a:t>Can be a string or frequency in Hz</a:t>
            </a:r>
          </a:p>
          <a:p>
            <a:pPr lvl="1"/>
            <a:r>
              <a:rPr lang="en-US" dirty="0"/>
              <a:t>Cap name: name for the </a:t>
            </a:r>
            <a:r>
              <a:rPr lang="en-US" dirty="0" err="1"/>
              <a:t>nirs</a:t>
            </a:r>
            <a:r>
              <a:rPr lang="en-US" dirty="0"/>
              <a:t>/DOT system used in data collection</a:t>
            </a:r>
          </a:p>
          <a:p>
            <a:r>
              <a:rPr lang="en-US" dirty="0"/>
              <a:t>After that, visualize the pad in 2D and 3D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8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93249</TotalTime>
  <Words>2884</Words>
  <Application>Microsoft Office PowerPoint</Application>
  <PresentationFormat>Widescreen</PresentationFormat>
  <Paragraphs>312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NeuroDOT</vt:lpstr>
      <vt:lpstr>PowerPoint Presentation</vt:lpstr>
      <vt:lpstr>PowerPoint Presentation</vt:lpstr>
      <vt:lpstr>Diffuse Optical Tomography</vt:lpstr>
      <vt:lpstr>Generating a Pad File</vt:lpstr>
      <vt:lpstr>PowerPoint Presentation</vt:lpstr>
      <vt:lpstr>What information goes into a pad file?</vt:lpstr>
      <vt:lpstr>Load nirs data and create grid</vt:lpstr>
      <vt:lpstr>Create info structure, visualize layout in 2D</vt:lpstr>
      <vt:lpstr>Visualize layout in 3D</vt:lpstr>
      <vt:lpstr>Sanity checks, then save</vt:lpstr>
      <vt:lpstr>Cropping measurement list to match data (1) Overview</vt:lpstr>
      <vt:lpstr>Cropping measurement list to match data (2) Generate Pad</vt:lpstr>
      <vt:lpstr>Cropping measurement list to match data (3) Get measurement lists</vt:lpstr>
      <vt:lpstr>Cropping measurement list to match data (4) Crop pad</vt:lpstr>
      <vt:lpstr>Cropping measurement list to match data (4) Save the cropped pad</vt:lpstr>
      <vt:lpstr>Appendix: Explaining NN’s</vt:lpstr>
      <vt:lpstr>Appendix: Visualizing 2D layout in EEG style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Emma Speh</cp:lastModifiedBy>
  <cp:revision>2106</cp:revision>
  <dcterms:created xsi:type="dcterms:W3CDTF">2016-10-13T23:27:35Z</dcterms:created>
  <dcterms:modified xsi:type="dcterms:W3CDTF">2024-03-06T15:44:28Z</dcterms:modified>
</cp:coreProperties>
</file>