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3"/>
  </p:notesMasterIdLst>
  <p:sldIdLst>
    <p:sldId id="277" r:id="rId2"/>
    <p:sldId id="278" r:id="rId3"/>
    <p:sldId id="279" r:id="rId4"/>
    <p:sldId id="280" r:id="rId5"/>
    <p:sldId id="287" r:id="rId6"/>
    <p:sldId id="286" r:id="rId7"/>
    <p:sldId id="281" r:id="rId8"/>
    <p:sldId id="283" r:id="rId9"/>
    <p:sldId id="284" r:id="rId10"/>
    <p:sldId id="285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2254" autoAdjust="0"/>
  </p:normalViewPr>
  <p:slideViewPr>
    <p:cSldViewPr snapToGrid="0">
      <p:cViewPr varScale="1">
        <p:scale>
          <a:sx n="98" d="100"/>
          <a:sy n="98" d="100"/>
        </p:scale>
        <p:origin x="8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35505-D4AB-4F36-857A-9B945E75E4E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8E2D-EFB9-4AD3-BCB1-EC1F9CDD0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7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1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40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68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315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4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06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3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5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3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9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9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4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6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3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7A8A0-7E57-4448-B01C-EFDBF93D0A3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04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neurodot-support@wustl.edu" TargetMode="External"/><Relationship Id="rId2" Type="http://schemas.openxmlformats.org/officeDocument/2006/relationships/hyperlink" Target="https://forms.gle/iEYfEZhfj99FVEs2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humanconnectome.org/software/get-connectome-workbench" TargetMode="External"/><Relationship Id="rId3" Type="http://schemas.openxmlformats.org/officeDocument/2006/relationships/hyperlink" Target="https://github.com/nirfaster/NIRFASTer" TargetMode="External"/><Relationship Id="rId7" Type="http://schemas.openxmlformats.org/officeDocument/2006/relationships/hyperlink" Target="https://surfer.nmr.mgh.harvard.edu/fswiki/rel7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cx.space/wiki/index.cgi?Get" TargetMode="External"/><Relationship Id="rId5" Type="http://schemas.openxmlformats.org/officeDocument/2006/relationships/hyperlink" Target="https://github.com/fNIRS/snirf" TargetMode="External"/><Relationship Id="rId4" Type="http://schemas.openxmlformats.org/officeDocument/2006/relationships/hyperlink" Target="https://github.com/gllmflndn/gift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NeuroDOT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i="1"/>
              <a:t>Quick Start Guide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883" y="2404534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Help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798" y="1320800"/>
            <a:ext cx="8596668" cy="5070272"/>
          </a:xfrm>
        </p:spPr>
        <p:txBody>
          <a:bodyPr numCol="1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Help Files - These provide function-specific information similar to and viewable through MATLAB's own help documentation.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Function Help Sections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These are contained in each function, and can be called from the command line with </a:t>
            </a:r>
            <a:r>
              <a:rPr lang="en-US" sz="1600" dirty="0">
                <a:solidFill>
                  <a:srgbClr val="00B0F0"/>
                </a:solidFill>
              </a:rPr>
              <a:t>help </a:t>
            </a:r>
            <a:r>
              <a:rPr lang="en-US" sz="1600" i="1" dirty="0" err="1">
                <a:solidFill>
                  <a:srgbClr val="00B0F0"/>
                </a:solidFill>
              </a:rPr>
              <a:t>function_name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Toolbox Help (through MATLAB Help Viewer)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This is a plug-in to the MATLAB Help Viewer that becomes accessible as soon as the </a:t>
            </a:r>
            <a:r>
              <a:rPr lang="en-US" sz="1600" dirty="0" err="1">
                <a:solidFill>
                  <a:schemeClr val="tx1"/>
                </a:solidFill>
              </a:rPr>
              <a:t>NeuroDOT</a:t>
            </a:r>
            <a:r>
              <a:rPr lang="en-US" sz="1600" dirty="0">
                <a:solidFill>
                  <a:schemeClr val="tx1"/>
                </a:solidFill>
              </a:rPr>
              <a:t> 2 directory is added to the MATLAB search path.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User Manual Index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A hyperlinked index of all components of the toolbox.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Pipeline Scripts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Pre-assembled scripts for each pipeline.</a:t>
            </a:r>
          </a:p>
        </p:txBody>
      </p:sp>
    </p:spTree>
    <p:extLst>
      <p:ext uri="{BB962C8B-B14F-4D97-AF65-F5344CB8AC3E}">
        <p14:creationId xmlns:p14="http://schemas.microsoft.com/office/powerpoint/2010/main" val="227950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That’s It (For 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further questions or more information, please consult the NeuroDOT Documentation, or submit your feedback on this Google form: </a:t>
            </a:r>
            <a:r>
              <a:rPr lang="en-US" sz="2000" dirty="0">
                <a:hlinkClick r:id="rId2"/>
              </a:rPr>
              <a:t>https://forms.gle/iEYfEZhfj99FVEs29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NeuroDOT Support: </a:t>
            </a:r>
            <a:r>
              <a:rPr lang="en-US" sz="2000" dirty="0">
                <a:hlinkClick r:id="rId3"/>
              </a:rPr>
              <a:t>neurodot-support@wustl.edu</a:t>
            </a:r>
            <a:r>
              <a:rPr lang="en-US" sz="200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625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Quick Start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Hello! Welcome to NeuroDOT.</a:t>
            </a:r>
          </a:p>
          <a:p>
            <a:r>
              <a:rPr lang="en-US" dirty="0"/>
              <a:t>NeuroDOT is optimized for use in MATLAB 2020b on Windows and Unix. If you do not have MATLAB, contact your IT department or go to </a:t>
            </a:r>
            <a:r>
              <a:rPr lang="en-US" dirty="0">
                <a:hlinkClick r:id="rId2"/>
              </a:rPr>
              <a:t>www.mathworks.com</a:t>
            </a:r>
            <a:r>
              <a:rPr lang="en-US" dirty="0"/>
              <a:t> for more information on MATLAB. Your results may vary with other versions or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167873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install the toolbox, open MATLAB, and copy this code to the command line, replacing </a:t>
            </a:r>
            <a:r>
              <a:rPr lang="en-US">
                <a:solidFill>
                  <a:srgbClr val="FFC000"/>
                </a:solidFill>
              </a:rPr>
              <a:t>the orange text</a:t>
            </a:r>
            <a:r>
              <a:rPr lang="en-US"/>
              <a:t> with the directory you extracted the toolbox to:</a:t>
            </a:r>
            <a:br>
              <a:rPr lang="en-US"/>
            </a:br>
            <a:br>
              <a:rPr lang="en-US"/>
            </a:br>
            <a:r>
              <a:rPr lang="en-US">
                <a:solidFill>
                  <a:srgbClr val="00B0F0"/>
                </a:solidFill>
              </a:rPr>
              <a:t>installpath = '</a:t>
            </a:r>
            <a:r>
              <a:rPr lang="en-US">
                <a:solidFill>
                  <a:srgbClr val="FFC000"/>
                </a:solidFill>
              </a:rPr>
              <a:t>[directory you extracted to]</a:t>
            </a:r>
            <a:r>
              <a:rPr lang="en-US">
                <a:solidFill>
                  <a:srgbClr val="00B0F0"/>
                </a:solidFill>
              </a:rPr>
              <a:t>';</a:t>
            </a:r>
            <a:br>
              <a:rPr lang="en-US"/>
            </a:br>
            <a:r>
              <a:rPr lang="en-US">
                <a:solidFill>
                  <a:srgbClr val="00B0F0"/>
                </a:solidFill>
              </a:rPr>
              <a:t>addpath(genpath(installpath))</a:t>
            </a:r>
          </a:p>
          <a:p>
            <a:endParaRPr lang="en-US"/>
          </a:p>
          <a:p>
            <a:r>
              <a:rPr lang="en-US"/>
              <a:t>This will add the toolbox to your MATLAB search path.</a:t>
            </a:r>
          </a:p>
        </p:txBody>
      </p:sp>
    </p:spTree>
    <p:extLst>
      <p:ext uri="{BB962C8B-B14F-4D97-AF65-F5344CB8AC3E}">
        <p14:creationId xmlns:p14="http://schemas.microsoft.com/office/powerpoint/2010/main" val="144137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68" y="1488613"/>
            <a:ext cx="10625666" cy="3880773"/>
          </a:xfrm>
        </p:spPr>
        <p:txBody>
          <a:bodyPr/>
          <a:lstStyle/>
          <a:p>
            <a:r>
              <a:rPr lang="en-US" dirty="0"/>
              <a:t>Alternatively, you can go to the MATLAB console, "</a:t>
            </a:r>
            <a:r>
              <a:rPr lang="en-US" dirty="0">
                <a:solidFill>
                  <a:srgbClr val="00B050"/>
                </a:solidFill>
              </a:rPr>
              <a:t>Home</a:t>
            </a:r>
            <a:r>
              <a:rPr lang="en-US" dirty="0"/>
              <a:t>" tab, under "</a:t>
            </a:r>
            <a:r>
              <a:rPr lang="en-US" dirty="0">
                <a:solidFill>
                  <a:srgbClr val="00B050"/>
                </a:solidFill>
              </a:rPr>
              <a:t>Environment</a:t>
            </a:r>
            <a:r>
              <a:rPr lang="en-US" dirty="0"/>
              <a:t>", and click on the "</a:t>
            </a:r>
            <a:r>
              <a:rPr lang="en-US" dirty="0">
                <a:solidFill>
                  <a:srgbClr val="00B050"/>
                </a:solidFill>
              </a:rPr>
              <a:t>Set Path</a:t>
            </a:r>
            <a:r>
              <a:rPr lang="en-US" dirty="0"/>
              <a:t>" button. Then, click on the "</a:t>
            </a:r>
            <a:r>
              <a:rPr lang="en-US" dirty="0">
                <a:solidFill>
                  <a:srgbClr val="00B050"/>
                </a:solidFill>
              </a:rPr>
              <a:t>Add with Subfolders…</a:t>
            </a:r>
            <a:r>
              <a:rPr lang="en-US" dirty="0"/>
              <a:t>" button and use the file window to navigate to </a:t>
            </a:r>
            <a:r>
              <a:rPr lang="en-US" dirty="0">
                <a:solidFill>
                  <a:srgbClr val="FFC000"/>
                </a:solidFill>
              </a:rPr>
              <a:t>the directory you extracted the toolbox to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C4E898-8E5F-C38B-9C21-74E57B0A4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70" y="2757536"/>
            <a:ext cx="5449060" cy="381053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453589" y="3511112"/>
            <a:ext cx="1419968" cy="2413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A179-CF44-26A3-268F-D8432672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for greater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974E-846F-9696-CED0-66EDB8601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2300"/>
            <a:ext cx="10918036" cy="460013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NeuroDOT leverages the use of several commonly used neuroimaging toolboxes. The following toolboxes must be installed and added to your Matlab path for the tutorials and associated pipelines shown below:</a:t>
            </a:r>
          </a:p>
          <a:p>
            <a:r>
              <a:rPr lang="en-US" dirty="0"/>
              <a:t>NIRFASTer: </a:t>
            </a:r>
            <a:r>
              <a:rPr lang="en-US" dirty="0">
                <a:hlinkClick r:id="rId3"/>
              </a:rPr>
              <a:t>https://github.com/nirfaster/NIRFASTer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Mesh generation and light modeling</a:t>
            </a:r>
          </a:p>
          <a:p>
            <a:pPr lvl="2"/>
            <a:r>
              <a:rPr lang="en-US" dirty="0"/>
              <a:t>Light Modeling tutorials</a:t>
            </a:r>
          </a:p>
          <a:p>
            <a:r>
              <a:rPr lang="en-US" dirty="0"/>
              <a:t>GIFTI: </a:t>
            </a:r>
            <a:r>
              <a:rPr lang="en-US" dirty="0">
                <a:hlinkClick r:id="rId4"/>
              </a:rPr>
              <a:t>https://github.com/gllmflndn/gifti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Mesh generation and loading</a:t>
            </a:r>
          </a:p>
          <a:p>
            <a:pPr lvl="2"/>
            <a:r>
              <a:rPr lang="en-US" dirty="0"/>
              <a:t>Light Modeling tutorials</a:t>
            </a:r>
          </a:p>
          <a:p>
            <a:r>
              <a:rPr lang="en-US" dirty="0"/>
              <a:t>SNIRF: </a:t>
            </a:r>
            <a:r>
              <a:rPr lang="en-US" dirty="0">
                <a:hlinkClick r:id="rId5"/>
              </a:rPr>
              <a:t>https://github.com/fNIRS/snirf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Necessary for loading data In the SNIRF format</a:t>
            </a:r>
          </a:p>
          <a:p>
            <a:pPr lvl="2"/>
            <a:r>
              <a:rPr lang="en-US" dirty="0"/>
              <a:t>Tutorial_for_Loading_Raw_Data</a:t>
            </a:r>
          </a:p>
          <a:p>
            <a:r>
              <a:rPr lang="en-US" dirty="0"/>
              <a:t>MCX &amp; MMC: </a:t>
            </a:r>
            <a:r>
              <a:rPr lang="en-US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https://mcx.space/wiki/index.cgi?Get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en-US" dirty="0"/>
              <a:t>Monte Carlo simulation </a:t>
            </a:r>
          </a:p>
          <a:p>
            <a:r>
              <a:rPr lang="en-US" dirty="0"/>
              <a:t>FreeSurfer: </a:t>
            </a:r>
            <a:r>
              <a:rPr lang="en-US" dirty="0">
                <a:hlinkClick r:id="rId7"/>
              </a:rPr>
              <a:t>https://surfer.nmr.mgh.harvard.edu/fswiki/rel7downloads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Pipeline and tutorial for participant-specific head modeling (coming soon!)</a:t>
            </a:r>
          </a:p>
          <a:p>
            <a:r>
              <a:rPr lang="en-US" dirty="0"/>
              <a:t>Connectome Workbench: </a:t>
            </a:r>
            <a:r>
              <a:rPr lang="en-US" dirty="0">
                <a:hlinkClick r:id="rId8"/>
              </a:rPr>
              <a:t>https://humanconnectome.org/software/get-connectome-workbench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Pipeline and tutorial for participant-specific head modeling (coming soon!)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1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774766" cy="3880773"/>
          </a:xfrm>
        </p:spPr>
        <p:txBody>
          <a:bodyPr numCol="1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Besides this presentation, there are 4 types of documentation included in the toolbox.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Manuals and Tutorials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Appendices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Sample Results 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Help Files</a:t>
            </a:r>
          </a:p>
        </p:txBody>
      </p:sp>
    </p:spTree>
    <p:extLst>
      <p:ext uri="{BB962C8B-B14F-4D97-AF65-F5344CB8AC3E}">
        <p14:creationId xmlns:p14="http://schemas.microsoft.com/office/powerpoint/2010/main" val="251170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Manuals and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063" y="960877"/>
            <a:ext cx="10616477" cy="5157821"/>
          </a:xfrm>
        </p:spPr>
        <p:txBody>
          <a:bodyPr numCol="1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These will introduce you to the basics of the toolbox and core concepts in DOT imaging.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NeuroDOT</a:t>
            </a:r>
            <a:r>
              <a:rPr lang="en-US" sz="1800" dirty="0">
                <a:solidFill>
                  <a:schemeClr val="tx1"/>
                </a:solidFill>
              </a:rPr>
              <a:t> User Manual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Introduces the user to the toolbox and contains an exhaustive, centralized reference to all components.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NeuroDOT</a:t>
            </a:r>
            <a:r>
              <a:rPr lang="en-US" sz="1800" dirty="0">
                <a:solidFill>
                  <a:schemeClr val="tx1"/>
                </a:solidFill>
              </a:rPr>
              <a:t> Tutorial - Overview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Details all components of the toolbox and explains their relationships within the experimental paradigm.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NeuroDOT</a:t>
            </a:r>
            <a:r>
              <a:rPr lang="en-US" sz="1800" dirty="0">
                <a:solidFill>
                  <a:schemeClr val="tx1"/>
                </a:solidFill>
              </a:rPr>
              <a:t> Tutorial - DOT Processing Pipeline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Takes the user step-by-step through the entire DOT processing pipeline.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NeuroDOT</a:t>
            </a:r>
            <a:r>
              <a:rPr lang="en-US" sz="1800" dirty="0">
                <a:solidFill>
                  <a:schemeClr val="tx1"/>
                </a:solidFill>
              </a:rPr>
              <a:t> Tutorials for generating a light model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These tutorials walk the user step-by-step through the processes required to create a light model.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Successful completion of these will unlock the ability to fully process the Sample Data distributed with the toolbox.</a:t>
            </a:r>
          </a:p>
        </p:txBody>
      </p:sp>
    </p:spTree>
    <p:extLst>
      <p:ext uri="{BB962C8B-B14F-4D97-AF65-F5344CB8AC3E}">
        <p14:creationId xmlns:p14="http://schemas.microsoft.com/office/powerpoint/2010/main" val="62348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Appendices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705" y="1518564"/>
            <a:ext cx="8596668" cy="5076789"/>
          </a:xfrm>
        </p:spPr>
        <p:txBody>
          <a:bodyPr numCol="1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Appendices - These explore specific topics and features of the toolbox in deeper detail.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NeuroDOT Appendix - File IO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Reviews the file </a:t>
            </a:r>
            <a:r>
              <a:rPr lang="en-US" sz="1600" dirty="0" err="1">
                <a:solidFill>
                  <a:schemeClr val="tx1"/>
                </a:solidFill>
              </a:rPr>
              <a:t>compatilibity</a:t>
            </a:r>
            <a:r>
              <a:rPr lang="en-US" sz="1600" dirty="0">
                <a:solidFill>
                  <a:schemeClr val="tx1"/>
                </a:solidFill>
              </a:rPr>
              <a:t> and saving/loading capabilities of the toolbox.</a:t>
            </a:r>
          </a:p>
        </p:txBody>
      </p:sp>
    </p:spTree>
    <p:extLst>
      <p:ext uri="{BB962C8B-B14F-4D97-AF65-F5344CB8AC3E}">
        <p14:creationId xmlns:p14="http://schemas.microsoft.com/office/powerpoint/2010/main" val="253151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Sample Results Appendices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285738" cy="3880773"/>
          </a:xfrm>
        </p:spPr>
        <p:txBody>
          <a:bodyPr numCol="1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Sample Results Appendices - These provide visualizations for new users who have completed the Processing Pipeline tutorial to be able to compare their own results on the other samples provided with the toolbox.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NeuroDOT Appendix - CCW Sample Results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NeuroDOT Appendix - CW Sample Results</a:t>
            </a:r>
          </a:p>
        </p:txBody>
      </p:sp>
    </p:spTree>
    <p:extLst>
      <p:ext uri="{BB962C8B-B14F-4D97-AF65-F5344CB8AC3E}">
        <p14:creationId xmlns:p14="http://schemas.microsoft.com/office/powerpoint/2010/main" val="33128472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61934</TotalTime>
  <Words>720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NeuroDOT</vt:lpstr>
      <vt:lpstr>Quick Start Guide</vt:lpstr>
      <vt:lpstr>Installation</vt:lpstr>
      <vt:lpstr>Installation</vt:lpstr>
      <vt:lpstr>Dependencies for greater functionality</vt:lpstr>
      <vt:lpstr>Overview of Documentation</vt:lpstr>
      <vt:lpstr>Manuals and Tutorials</vt:lpstr>
      <vt:lpstr>Appendices</vt:lpstr>
      <vt:lpstr>Sample Results Appendices</vt:lpstr>
      <vt:lpstr>Help Files</vt:lpstr>
      <vt:lpstr>That’s It (For Now)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ORLUser</dc:creator>
  <cp:lastModifiedBy>Emma Speh</cp:lastModifiedBy>
  <cp:revision>1231</cp:revision>
  <dcterms:created xsi:type="dcterms:W3CDTF">2016-10-13T23:27:35Z</dcterms:created>
  <dcterms:modified xsi:type="dcterms:W3CDTF">2024-03-06T15:43:23Z</dcterms:modified>
</cp:coreProperties>
</file>