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50" r:id="rId1"/>
    <p:sldMasterId id="2147483657" r:id="rId2"/>
    <p:sldMasterId id="2147483659" r:id="rId3"/>
    <p:sldMasterId id="2147483662" r:id="rId4"/>
    <p:sldMasterId id="2147483674" r:id="rId5"/>
    <p:sldMasterId id="2147483676" r:id="rId6"/>
  </p:sldMasterIdLst>
  <p:notesMasterIdLst>
    <p:notesMasterId r:id="rId18"/>
  </p:notesMasterIdLst>
  <p:handoutMasterIdLst>
    <p:handoutMasterId r:id="rId19"/>
  </p:handoutMasterIdLst>
  <p:sldIdLst>
    <p:sldId id="344" r:id="rId7"/>
    <p:sldId id="345" r:id="rId8"/>
    <p:sldId id="346" r:id="rId9"/>
    <p:sldId id="348" r:id="rId10"/>
    <p:sldId id="349" r:id="rId11"/>
    <p:sldId id="350" r:id="rId12"/>
    <p:sldId id="351" r:id="rId13"/>
    <p:sldId id="370" r:id="rId14"/>
    <p:sldId id="353" r:id="rId15"/>
    <p:sldId id="359" r:id="rId16"/>
    <p:sldId id="40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8">
          <p15:clr>
            <a:srgbClr val="A4A3A4"/>
          </p15:clr>
        </p15:guide>
        <p15:guide id="2" pos="5616" userDrawn="1">
          <p15:clr>
            <a:srgbClr val="A4A3A4"/>
          </p15:clr>
        </p15:guide>
        <p15:guide id="3" pos="5731">
          <p15:clr>
            <a:srgbClr val="A4A3A4"/>
          </p15:clr>
        </p15:guide>
        <p15:guide id="4" orient="horz" pos="2415">
          <p15:clr>
            <a:srgbClr val="A4A3A4"/>
          </p15:clr>
        </p15:guide>
        <p15:guide id="5" orient="horz" pos="408" userDrawn="1">
          <p15:clr>
            <a:srgbClr val="A4A3A4"/>
          </p15:clr>
        </p15:guide>
        <p15:guide id="6" orient="horz" pos="2822">
          <p15:clr>
            <a:srgbClr val="A4A3A4"/>
          </p15:clr>
        </p15:guide>
        <p15:guide id="7" pos="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0"/>
    <a:srgbClr val="0083E6"/>
    <a:srgbClr val="8F600B"/>
    <a:srgbClr val="F0AE38"/>
    <a:srgbClr val="C0504D"/>
    <a:srgbClr val="333399"/>
    <a:srgbClr val="B4CFFC"/>
    <a:srgbClr val="B6D6FC"/>
    <a:srgbClr val="E3F0FE"/>
    <a:srgbClr val="1E9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7" autoAdjust="0"/>
    <p:restoredTop sz="86443" autoAdjust="0"/>
  </p:normalViewPr>
  <p:slideViewPr>
    <p:cSldViewPr snapToGrid="0" snapToObjects="1" showGuides="1">
      <p:cViewPr>
        <p:scale>
          <a:sx n="70" d="100"/>
          <a:sy n="70" d="100"/>
        </p:scale>
        <p:origin x="2136" y="96"/>
      </p:cViewPr>
      <p:guideLst>
        <p:guide orient="horz" pos="4298"/>
        <p:guide pos="5616"/>
        <p:guide pos="5731"/>
        <p:guide orient="horz" pos="2415"/>
        <p:guide orient="horz" pos="408"/>
        <p:guide orient="horz" pos="2822"/>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AED787-B5FC-244B-9B6F-4A480A5609BC}" type="datetimeFigureOut">
              <a:rPr lang="en-US" smtClean="0"/>
              <a:pPr/>
              <a:t>11/19/2018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55A4DA-CB6B-D043-8375-311F45E01637}" type="slidenum">
              <a:rPr lang="en-US" smtClean="0"/>
              <a:pPr/>
              <a:t>‹#›</a:t>
            </a:fld>
            <a:endParaRPr lang="en-US" dirty="0"/>
          </a:p>
        </p:txBody>
      </p:sp>
    </p:spTree>
    <p:extLst>
      <p:ext uri="{BB962C8B-B14F-4D97-AF65-F5344CB8AC3E}">
        <p14:creationId xmlns:p14="http://schemas.microsoft.com/office/powerpoint/2010/main" val="3593341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31CF6E-A7CC-034C-AA3C-9F1A6DDD080D}" type="datetimeFigureOut">
              <a:rPr lang="en-US" smtClean="0"/>
              <a:pPr/>
              <a:t>11/19/2018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67CBD4-C074-5945-B4D9-C20F0CA68938}" type="slidenum">
              <a:rPr lang="en-US" smtClean="0"/>
              <a:pPr/>
              <a:t>‹#›</a:t>
            </a:fld>
            <a:endParaRPr lang="en-US" dirty="0"/>
          </a:p>
        </p:txBody>
      </p:sp>
    </p:spTree>
    <p:extLst>
      <p:ext uri="{BB962C8B-B14F-4D97-AF65-F5344CB8AC3E}">
        <p14:creationId xmlns:p14="http://schemas.microsoft.com/office/powerpoint/2010/main" val="42048219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In recent years, neural networks composed of multiple layers, which are often termed as Deep Learning, have emerged as a powerful machine learning approach.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 feedforward neural network is an artificial neural network where processing of information is piped through the network from input layers to output layers.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In contrast, a recurrent neural network (RNN) is an artificial neural network where connections between units form cyclic paths.</a:t>
            </a:r>
          </a:p>
          <a:p>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pPr/>
              <a:t>0</a:t>
            </a:fld>
            <a:endParaRPr lang="en-US"/>
          </a:p>
        </p:txBody>
      </p:sp>
    </p:spTree>
    <p:extLst>
      <p:ext uri="{BB962C8B-B14F-4D97-AF65-F5344CB8AC3E}">
        <p14:creationId xmlns:p14="http://schemas.microsoft.com/office/powerpoint/2010/main" val="742174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RNNs are called recurrent …</a:t>
            </a:r>
          </a:p>
          <a:p>
            <a:r>
              <a:rPr lang="en-US" sz="1200" kern="1200" dirty="0">
                <a:solidFill>
                  <a:schemeClr val="tx1"/>
                </a:solidFill>
                <a:latin typeface="+mn-lt"/>
                <a:ea typeface="+mn-ea"/>
                <a:cs typeface="+mn-cs"/>
              </a:rPr>
              <a:t>We can consider RNNs as …</a:t>
            </a:r>
          </a:p>
          <a:p>
            <a:r>
              <a:rPr lang="en-US" sz="1200" kern="1200" dirty="0">
                <a:solidFill>
                  <a:schemeClr val="tx1"/>
                </a:solidFill>
                <a:latin typeface="+mn-lt"/>
                <a:ea typeface="+mn-ea"/>
                <a:cs typeface="+mn-cs"/>
              </a:rPr>
              <a:t>RNNs are very …</a:t>
            </a:r>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pPr/>
              <a:t>1</a:t>
            </a:fld>
            <a:endParaRPr lang="en-US"/>
          </a:p>
        </p:txBody>
      </p:sp>
    </p:spTree>
    <p:extLst>
      <p:ext uri="{BB962C8B-B14F-4D97-AF65-F5344CB8AC3E}">
        <p14:creationId xmlns:p14="http://schemas.microsoft.com/office/powerpoint/2010/main" val="28093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Common choices for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𝑓</m:t>
                    </m:r>
                  </m:oMath>
                </a14:m>
                <a:r>
                  <a:rPr lang="en-US" sz="1200" kern="1200" dirty="0">
                    <a:solidFill>
                      <a:schemeClr val="tx1"/>
                    </a:solidFill>
                    <a:effectLst/>
                    <a:latin typeface="+mn-lt"/>
                    <a:ea typeface="+mn-ea"/>
                    <a:cs typeface="+mn-cs"/>
                  </a:rPr>
                  <a:t> are </a:t>
                </a:r>
                <a:r>
                  <a:rPr lang="en-US" sz="1200" kern="1200" dirty="0" err="1">
                    <a:solidFill>
                      <a:schemeClr val="tx1"/>
                    </a:solidFill>
                    <a:effectLst/>
                    <a:latin typeface="+mn-lt"/>
                    <a:ea typeface="+mn-ea"/>
                    <a:cs typeface="+mn-cs"/>
                  </a:rPr>
                  <a:t>tanh</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ReLUs</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𝑆</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a:solidFill>
                      <a:schemeClr val="tx1"/>
                    </a:solidFill>
                    <a:effectLst/>
                    <a:latin typeface="+mn-lt"/>
                    <a:ea typeface="+mn-ea"/>
                    <a:cs typeface="+mn-cs"/>
                  </a:rPr>
                  <a:t> which is required to initialize the first hidden state is typically set to all zeroes.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output of the network is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𝑦</m:t>
                    </m:r>
                  </m:oMath>
                </a14:m>
                <a:r>
                  <a:rPr lang="en-US" sz="1200" kern="1200" dirty="0">
                    <a:solidFill>
                      <a:schemeClr val="tx1"/>
                    </a:solidFill>
                    <a:effectLst/>
                    <a:latin typeface="+mn-lt"/>
                    <a:ea typeface="+mn-ea"/>
                    <a:cs typeface="+mn-cs"/>
                  </a:rPr>
                  <a:t> which is calculated by a nonlinear function of matrix multiplication of V and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𝑆</m:t>
                        </m:r>
                      </m:e>
                      <m:sub>
                        <m:r>
                          <a:rPr lang="en-US" sz="1200" i="1" kern="1200">
                            <a:solidFill>
                              <a:schemeClr val="tx1"/>
                            </a:solidFill>
                            <a:effectLst/>
                            <a:latin typeface="Cambria Math" panose="02040503050406030204" pitchFamily="18" charset="0"/>
                            <a:ea typeface="+mn-ea"/>
                            <a:cs typeface="+mn-cs"/>
                          </a:rPr>
                          <m:t>𝑡</m:t>
                        </m:r>
                      </m:sub>
                    </m:sSub>
                  </m:oMath>
                </a14:m>
                <a:r>
                  <a:rPr lang="en-US" sz="1200" kern="1200" dirty="0">
                    <a:solidFill>
                      <a:schemeClr val="tx1"/>
                    </a:solidFill>
                    <a:effectLst/>
                    <a:latin typeface="+mn-lt"/>
                    <a:ea typeface="+mn-ea"/>
                    <a:cs typeface="+mn-cs"/>
                  </a:rPr>
                  <a:t>. g, is the activation function for the output layer.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Unlike feed forward neural networks, which have different parameters at each layer, a RNN shares the same parameters (U, V, W in Eq. 2.1 and Eq. 2.2) across all steps.</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RNN depicted in this slide makes predictions by matrix multiplications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these equations </a:t>
                </a:r>
                <a:r>
                  <a:rPr lang="en-US" sz="1200" i="0" kern="1200" dirty="0">
                    <a:solidFill>
                      <a:schemeClr val="tx1"/>
                    </a:solidFill>
                    <a:effectLst/>
                    <a:latin typeface="+mn-lt"/>
                    <a:ea typeface="+mn-ea"/>
                    <a:cs typeface="+mn-cs"/>
                  </a:rPr>
                  <a:t>𝑥_𝑡  </a:t>
                </a:r>
                <a:r>
                  <a:rPr lang="en-US" sz="1200" kern="1200" dirty="0">
                    <a:solidFill>
                      <a:schemeClr val="tx1"/>
                    </a:solidFill>
                    <a:effectLst/>
                    <a:latin typeface="+mn-lt"/>
                    <a:ea typeface="+mn-ea"/>
                    <a:cs typeface="+mn-cs"/>
                  </a:rPr>
                  <a:t>is the input at time step 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𝑆</a:t>
                </a:r>
                <a:r>
                  <a:rPr lang="en-US" sz="1200" i="0" kern="1200" dirty="0">
                    <a:solidFill>
                      <a:schemeClr val="tx1"/>
                    </a:solidFill>
                    <a:effectLst/>
                    <a:latin typeface="+mn-lt"/>
                    <a:ea typeface="+mn-ea"/>
                    <a:cs typeface="+mn-cs"/>
                  </a:rPr>
                  <a:t>_𝑡</a:t>
                </a:r>
                <a:r>
                  <a:rPr lang="en-US" sz="1200" kern="1200" dirty="0">
                    <a:solidFill>
                      <a:schemeClr val="tx1"/>
                    </a:solidFill>
                    <a:effectLst/>
                    <a:latin typeface="+mn-lt"/>
                    <a:ea typeface="+mn-ea"/>
                    <a:cs typeface="+mn-cs"/>
                  </a:rPr>
                  <a:t> is the hidden state at time step t which is in fact the memory of the network and it is calculated based on the input at the current step and the previous hidden state.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𝑓</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is a activation function which transforms the inputs of the layer into its outputs and allows us to fit nonlinear hypotheses. Common choices for </a:t>
                </a:r>
                <a:r>
                  <a:rPr lang="en-US" sz="1200" i="0" kern="1200" dirty="0">
                    <a:solidFill>
                      <a:schemeClr val="tx1"/>
                    </a:solidFill>
                    <a:effectLst/>
                    <a:latin typeface="+mn-lt"/>
                    <a:ea typeface="+mn-ea"/>
                    <a:cs typeface="+mn-cs"/>
                  </a:rPr>
                  <a:t>𝑓</a:t>
                </a:r>
                <a:r>
                  <a:rPr lang="en-US" sz="1200" kern="1200" dirty="0">
                    <a:solidFill>
                      <a:schemeClr val="tx1"/>
                    </a:solidFill>
                    <a:effectLst/>
                    <a:latin typeface="+mn-lt"/>
                    <a:ea typeface="+mn-ea"/>
                    <a:cs typeface="+mn-cs"/>
                  </a:rPr>
                  <a:t> are </a:t>
                </a:r>
                <a:r>
                  <a:rPr lang="en-US" sz="1200" kern="1200" dirty="0" err="1">
                    <a:solidFill>
                      <a:schemeClr val="tx1"/>
                    </a:solidFill>
                    <a:effectLst/>
                    <a:latin typeface="+mn-lt"/>
                    <a:ea typeface="+mn-ea"/>
                    <a:cs typeface="+mn-cs"/>
                  </a:rPr>
                  <a:t>tanh</a:t>
                </a:r>
                <a:r>
                  <a:rPr lang="en-US" sz="1200" kern="1200" dirty="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rectified linear unit (</a:t>
                </a:r>
                <a:r>
                  <a:rPr lang="en-US" sz="1200" kern="1200" dirty="0" err="1" smtClean="0">
                    <a:solidFill>
                      <a:schemeClr val="tx1"/>
                    </a:solidFill>
                    <a:effectLst/>
                    <a:latin typeface="+mn-lt"/>
                    <a:ea typeface="+mn-ea"/>
                    <a:cs typeface="+mn-cs"/>
                  </a:rPr>
                  <a:t>ReLU</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𝑆</a:t>
                </a:r>
                <a:r>
                  <a:rPr lang="en-US" sz="1200" i="0" kern="1200" dirty="0">
                    <a:solidFill>
                      <a:schemeClr val="tx1"/>
                    </a:solidFill>
                    <a:effectLst/>
                    <a:latin typeface="+mn-lt"/>
                    <a:ea typeface="+mn-ea"/>
                    <a:cs typeface="+mn-cs"/>
                  </a:rPr>
                  <a:t>_(−1)</a:t>
                </a:r>
                <a:r>
                  <a:rPr lang="en-US" sz="1200" kern="1200" dirty="0">
                    <a:solidFill>
                      <a:schemeClr val="tx1"/>
                    </a:solidFill>
                    <a:effectLst/>
                    <a:latin typeface="+mn-lt"/>
                    <a:ea typeface="+mn-ea"/>
                    <a:cs typeface="+mn-cs"/>
                  </a:rPr>
                  <a:t> which is required to initialize the first hidden state is typically set to all zeroes. The output of the network is </a:t>
                </a:r>
                <a:r>
                  <a:rPr lang="en-US" sz="1200" i="0" kern="1200" dirty="0">
                    <a:solidFill>
                      <a:schemeClr val="tx1"/>
                    </a:solidFill>
                    <a:effectLst/>
                    <a:latin typeface="+mn-lt"/>
                    <a:ea typeface="+mn-ea"/>
                    <a:cs typeface="+mn-cs"/>
                  </a:rPr>
                  <a:t>𝑦</a:t>
                </a:r>
                <a:r>
                  <a:rPr lang="en-US" sz="1200" kern="1200" dirty="0">
                    <a:solidFill>
                      <a:schemeClr val="tx1"/>
                    </a:solidFill>
                    <a:effectLst/>
                    <a:latin typeface="+mn-lt"/>
                    <a:ea typeface="+mn-ea"/>
                    <a:cs typeface="+mn-cs"/>
                  </a:rPr>
                  <a:t> which is calculated by a nonlinear function of matrix multiplication of V and </a:t>
                </a:r>
                <a:r>
                  <a:rPr lang="en-US" sz="1200" i="0" kern="1200" dirty="0">
                    <a:solidFill>
                      <a:schemeClr val="tx1"/>
                    </a:solidFill>
                    <a:effectLst/>
                    <a:latin typeface="+mn-lt"/>
                    <a:ea typeface="+mn-ea"/>
                    <a:cs typeface="+mn-cs"/>
                  </a:rPr>
                  <a:t>𝑆_𝑡</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t>
                </a:r>
                <a:r>
                  <a:rPr lang="en-US" sz="1200" kern="1200" dirty="0">
                    <a:solidFill>
                      <a:schemeClr val="tx1"/>
                    </a:solidFill>
                    <a:effectLst/>
                    <a:latin typeface="+mn-lt"/>
                    <a:ea typeface="+mn-ea"/>
                    <a:cs typeface="+mn-cs"/>
                  </a:rPr>
                  <a:t>fact this nonlinear function, g, is the activation function for the output layer and usually it is the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function. It is simply a way to convert raw scores to probabilities.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Unlike </a:t>
                </a:r>
                <a:r>
                  <a:rPr lang="en-US" sz="1200" kern="1200" dirty="0">
                    <a:solidFill>
                      <a:schemeClr val="tx1"/>
                    </a:solidFill>
                    <a:effectLst/>
                    <a:latin typeface="+mn-lt"/>
                    <a:ea typeface="+mn-ea"/>
                    <a:cs typeface="+mn-cs"/>
                  </a:rPr>
                  <a:t>feed forward neural networks, which have different parameters at each layer, a RNN shares the same parameters (U, V, W in Eq. 2.1 and Eq. 2.2) across all steps</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DF1ACD00-77F6-4941-B4B0-B7C9C01A2CBF}" type="slidenum">
              <a:rPr lang="en-US" smtClean="0"/>
              <a:pPr/>
              <a:t>2</a:t>
            </a:fld>
            <a:endParaRPr lang="en-US"/>
          </a:p>
        </p:txBody>
      </p:sp>
    </p:spTree>
    <p:extLst>
      <p:ext uri="{BB962C8B-B14F-4D97-AF65-F5344CB8AC3E}">
        <p14:creationId xmlns:p14="http://schemas.microsoft.com/office/powerpoint/2010/main" val="3889032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backpropagation</a:t>
            </a:r>
            <a:r>
              <a:rPr lang="en-US" sz="1200" kern="1200" dirty="0">
                <a:solidFill>
                  <a:schemeClr val="tx1"/>
                </a:solidFill>
                <a:effectLst/>
                <a:latin typeface="+mn-lt"/>
                <a:ea typeface="+mn-ea"/>
                <a:cs typeface="+mn-cs"/>
              </a:rPr>
              <a:t> algorithm can be extended to BPTT by unfolding RNN in time and stacking identical copies of the RNN.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the parameters that are supposed to be learnt (U, V and W) are shared by all time steps in the network, the gradient at each output depends not only on the calculations of the current time step, but also the previous time steps.</a:t>
            </a:r>
          </a:p>
          <a:p>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pPr/>
              <a:t>3</a:t>
            </a:fld>
            <a:endParaRPr lang="en-US"/>
          </a:p>
        </p:txBody>
      </p:sp>
    </p:spTree>
    <p:extLst>
      <p:ext uri="{BB962C8B-B14F-4D97-AF65-F5344CB8AC3E}">
        <p14:creationId xmlns:p14="http://schemas.microsoft.com/office/powerpoint/2010/main" val="1661268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RNNs are powerful structures, they are hard to train.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of the main reason is “vanishing gradient problem” which explored in depth by </a:t>
            </a:r>
            <a:r>
              <a:rPr lang="en-US" sz="1200" kern="1200" dirty="0" err="1">
                <a:solidFill>
                  <a:schemeClr val="tx1"/>
                </a:solidFill>
                <a:effectLst/>
                <a:latin typeface="+mn-lt"/>
                <a:ea typeface="+mn-ea"/>
                <a:cs typeface="+mn-cs"/>
              </a:rPr>
              <a:t>Bengio</a:t>
            </a:r>
            <a:r>
              <a:rPr lang="en-US" sz="1200" kern="1200" baseline="0" dirty="0">
                <a:solidFill>
                  <a:schemeClr val="tx1"/>
                </a:solidFill>
                <a:effectLst/>
                <a:latin typeface="+mn-lt"/>
                <a:ea typeface="+mn-ea"/>
                <a:cs typeface="+mn-cs"/>
              </a:rPr>
              <a:t> and it refers to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They found that in theory RNNs can make use of information in arbitrarily long sequences, but in practice they are limited to looking back only a few steps. </a:t>
            </a:r>
          </a:p>
          <a:p>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pPr/>
              <a:t>4</a:t>
            </a:fld>
            <a:endParaRPr lang="en-US"/>
          </a:p>
        </p:txBody>
      </p:sp>
    </p:spTree>
    <p:extLst>
      <p:ext uri="{BB962C8B-B14F-4D97-AF65-F5344CB8AC3E}">
        <p14:creationId xmlns:p14="http://schemas.microsoft.com/office/powerpoint/2010/main" val="3057901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Long Short Term Memory networks are a special kind …</a:t>
            </a:r>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pPr/>
              <a:t>5</a:t>
            </a:fld>
            <a:endParaRPr lang="en-US"/>
          </a:p>
        </p:txBody>
      </p:sp>
    </p:spTree>
    <p:extLst>
      <p:ext uri="{BB962C8B-B14F-4D97-AF65-F5344CB8AC3E}">
        <p14:creationId xmlns:p14="http://schemas.microsoft.com/office/powerpoint/2010/main" val="3024395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7CBD4-C074-5945-B4D9-C20F0CA68938}" type="slidenum">
              <a:rPr lang="en-US" smtClean="0"/>
              <a:pPr/>
              <a:t>8</a:t>
            </a:fld>
            <a:endParaRPr lang="en-US" dirty="0"/>
          </a:p>
        </p:txBody>
      </p:sp>
    </p:spTree>
    <p:extLst>
      <p:ext uri="{BB962C8B-B14F-4D97-AF65-F5344CB8AC3E}">
        <p14:creationId xmlns:p14="http://schemas.microsoft.com/office/powerpoint/2010/main" val="2060576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greatest disadvantageous of RNN and LSTM structures that were introduced in part 1 and 2, is that they are processing information just based on the previous context. </a:t>
            </a:r>
          </a:p>
          <a:p>
            <a:r>
              <a:rPr lang="en-US" dirty="0"/>
              <a:t>In a lot of application including speech recognition, we prefer another structure called bidirectional LSTM (BLSTM) which can …</a:t>
            </a:r>
          </a:p>
          <a:p>
            <a:r>
              <a:rPr lang="en-US" dirty="0"/>
              <a:t>BLSTMs contain two separate hidden layers, one of them processes the input sequence forwards, while the other processes it backwards. Both hidden layers are connected to the same output layer, providing it with access to the past and future context of every point in the sequence. </a:t>
            </a:r>
          </a:p>
          <a:p>
            <a:endParaRPr lang="en-US" dirty="0"/>
          </a:p>
        </p:txBody>
      </p:sp>
      <p:sp>
        <p:nvSpPr>
          <p:cNvPr id="4" name="Slide Number Placeholder 3"/>
          <p:cNvSpPr>
            <a:spLocks noGrp="1"/>
          </p:cNvSpPr>
          <p:nvPr>
            <p:ph type="sldNum" sz="quarter" idx="10"/>
          </p:nvPr>
        </p:nvSpPr>
        <p:spPr/>
        <p:txBody>
          <a:bodyPr/>
          <a:lstStyle/>
          <a:p>
            <a:fld id="{DF1ACD00-77F6-4941-B4B0-B7C9C01A2CBF}" type="slidenum">
              <a:rPr lang="en-US" smtClean="0"/>
              <a:pPr/>
              <a:t>9</a:t>
            </a:fld>
            <a:endParaRPr lang="en-US"/>
          </a:p>
        </p:txBody>
      </p:sp>
    </p:spTree>
    <p:extLst>
      <p:ext uri="{BB962C8B-B14F-4D97-AF65-F5344CB8AC3E}">
        <p14:creationId xmlns:p14="http://schemas.microsoft.com/office/powerpoint/2010/main" val="3937515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5A67CBD4-C074-5945-B4D9-C20F0CA68938}" type="slidenum">
              <a:rPr lang="en-US" smtClean="0"/>
              <a:pPr/>
              <a:t>10</a:t>
            </a:fld>
            <a:endParaRPr lang="en-US" dirty="0"/>
          </a:p>
        </p:txBody>
      </p:sp>
    </p:spTree>
    <p:extLst>
      <p:ext uri="{BB962C8B-B14F-4D97-AF65-F5344CB8AC3E}">
        <p14:creationId xmlns:p14="http://schemas.microsoft.com/office/powerpoint/2010/main" val="1644816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Slide Number Placeholder 14"/>
          <p:cNvSpPr>
            <a:spLocks noGrp="1"/>
          </p:cNvSpPr>
          <p:nvPr>
            <p:ph type="sldNum" sz="quarter" idx="4"/>
          </p:nvPr>
        </p:nvSpPr>
        <p:spPr>
          <a:xfrm>
            <a:off x="8719644" y="6547620"/>
            <a:ext cx="446252" cy="365125"/>
          </a:xfrm>
          <a:prstGeom prst="rect">
            <a:avLst/>
          </a:prstGeom>
        </p:spPr>
        <p:txBody>
          <a:bodyPr vert="horz" wrap="none" lIns="0" tIns="0" rIns="0" bIns="0" rtlCol="0" anchor="ctr"/>
          <a:lstStyle>
            <a:lvl1pPr algn="ctr">
              <a:defRPr sz="1000" b="1">
                <a:solidFill>
                  <a:schemeClr val="tx1"/>
                </a:solidFill>
                <a:latin typeface="Arial"/>
                <a:cs typeface="Arial"/>
              </a:defRPr>
            </a:lvl1pPr>
          </a:lstStyle>
          <a:p>
            <a:fld id="{01273EB3-0C8F-EF4B-B631-4F6FC052770E}" type="slidenum">
              <a:rPr lang="en-US" smtClean="0"/>
              <a:pPr/>
              <a:t>‹#›</a:t>
            </a:fld>
            <a:endParaRPr lang="en-US" dirty="0"/>
          </a:p>
        </p:txBody>
      </p:sp>
      <p:sp>
        <p:nvSpPr>
          <p:cNvPr id="15" name="Title Placeholder 17"/>
          <p:cNvSpPr>
            <a:spLocks noGrp="1"/>
          </p:cNvSpPr>
          <p:nvPr>
            <p:ph type="title"/>
          </p:nvPr>
        </p:nvSpPr>
        <p:spPr>
          <a:xfrm>
            <a:off x="0" y="920"/>
            <a:ext cx="9144000" cy="393234"/>
          </a:xfrm>
          <a:prstGeom prst="rect">
            <a:avLst/>
          </a:prstGeom>
        </p:spPr>
        <p:txBody>
          <a:bodyPr vert="horz" lIns="91440" tIns="45720" rIns="91440" bIns="45720" rtlCol="0" anchor="ctr">
            <a:normAutofit/>
          </a:bodyPr>
          <a:lstStyle>
            <a:lvl1pPr>
              <a:defRPr b="1"/>
            </a:lvl1pPr>
          </a:lstStyle>
          <a:p>
            <a:r>
              <a:rPr lang="en-US" dirty="0"/>
              <a:t>Click to edit Master title style</a:t>
            </a:r>
          </a:p>
        </p:txBody>
      </p:sp>
    </p:spTree>
    <p:extLst>
      <p:ext uri="{BB962C8B-B14F-4D97-AF65-F5344CB8AC3E}">
        <p14:creationId xmlns:p14="http://schemas.microsoft.com/office/powerpoint/2010/main" val="1743416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264EB936-38C4-114A-9699-E529124D075D}"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215891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BD337FB4-2DFB-D14D-A96F-FBAA0F6BFA0B}"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610156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209672B3-9736-4C43-B4F3-B9F21DE16C3E}"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18847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00262F03-9801-694E-9E3D-850D23F01900}"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2698737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64D6AAA5-58E0-764E-B473-F60A4B574690}"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3718101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76DC6A0C-0D40-114E-883B-8154B8FB7550}"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3092815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6E844F14-7E7C-E448-BC29-0766BE54777F}"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2338187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22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Slide Number Placeholder 14"/>
          <p:cNvSpPr>
            <a:spLocks noGrp="1"/>
          </p:cNvSpPr>
          <p:nvPr>
            <p:ph type="sldNum" sz="quarter" idx="4"/>
          </p:nvPr>
        </p:nvSpPr>
        <p:spPr>
          <a:xfrm>
            <a:off x="8719644" y="6547620"/>
            <a:ext cx="446252" cy="365125"/>
          </a:xfrm>
          <a:prstGeom prst="rect">
            <a:avLst/>
          </a:prstGeom>
        </p:spPr>
        <p:txBody>
          <a:bodyPr vert="horz" wrap="none" lIns="0" tIns="0" rIns="0" bIns="0" rtlCol="0" anchor="ctr"/>
          <a:lstStyle>
            <a:lvl1pPr algn="ctr">
              <a:defRPr sz="1000" b="1">
                <a:solidFill>
                  <a:schemeClr val="tx1"/>
                </a:solidFill>
                <a:latin typeface="Arial"/>
                <a:cs typeface="Arial"/>
              </a:defRPr>
            </a:lvl1pPr>
          </a:lstStyle>
          <a:p>
            <a:fld id="{01273EB3-0C8F-EF4B-B631-4F6FC052770E}" type="slidenum">
              <a:rPr lang="en-US" smtClean="0">
                <a:solidFill>
                  <a:prstClr val="black"/>
                </a:solidFill>
              </a:rPr>
              <a:pPr/>
              <a:t>‹#›</a:t>
            </a:fld>
            <a:endParaRPr lang="en-US" dirty="0">
              <a:solidFill>
                <a:prstClr val="black"/>
              </a:solidFill>
            </a:endParaRPr>
          </a:p>
        </p:txBody>
      </p:sp>
      <p:sp>
        <p:nvSpPr>
          <p:cNvPr id="15" name="Title Placeholder 17"/>
          <p:cNvSpPr>
            <a:spLocks noGrp="1"/>
          </p:cNvSpPr>
          <p:nvPr>
            <p:ph type="title"/>
          </p:nvPr>
        </p:nvSpPr>
        <p:spPr>
          <a:xfrm>
            <a:off x="0" y="920"/>
            <a:ext cx="9144000" cy="393234"/>
          </a:xfrm>
          <a:prstGeom prst="rect">
            <a:avLst/>
          </a:prstGeom>
        </p:spPr>
        <p:txBody>
          <a:bodyPr vert="horz" lIns="91440" tIns="45720" rIns="91440" bIns="45720" rtlCol="0" anchor="ctr">
            <a:normAutofit/>
          </a:bodyPr>
          <a:lstStyle>
            <a:lvl1pPr>
              <a:defRPr b="1"/>
            </a:lvl1pPr>
          </a:lstStyle>
          <a:p>
            <a:r>
              <a:rPr lang="en-US" dirty="0"/>
              <a:t>Click to edit Master title style</a:t>
            </a:r>
          </a:p>
        </p:txBody>
      </p:sp>
    </p:spTree>
    <p:extLst>
      <p:ext uri="{BB962C8B-B14F-4D97-AF65-F5344CB8AC3E}">
        <p14:creationId xmlns:p14="http://schemas.microsoft.com/office/powerpoint/2010/main" val="2677551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822960" y="1845734"/>
            <a:ext cx="7543800" cy="40233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CAEBE13E-4B7E-4445-AA1D-E25F39BAB5ED}" type="datetimeFigureOut">
              <a:rPr lang="en-US" smtClean="0"/>
              <a:pPr/>
              <a:t>11/19/2018</a:t>
            </a:fld>
            <a:endParaRPr lang="en-US" dirty="0"/>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A10A36D-0FF4-4F0B-BDFE-FB879F3DD541}" type="slidenum">
              <a:rPr lang="en-US" smtClean="0"/>
              <a:pPr/>
              <a:t>‹#›</a:t>
            </a:fld>
            <a:endParaRPr lang="en-US"/>
          </a:p>
        </p:txBody>
      </p:sp>
    </p:spTree>
    <p:extLst>
      <p:ext uri="{BB962C8B-B14F-4D97-AF65-F5344CB8AC3E}">
        <p14:creationId xmlns:p14="http://schemas.microsoft.com/office/powerpoint/2010/main" val="2330418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28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64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Slide Number Placeholder 14"/>
          <p:cNvSpPr>
            <a:spLocks noGrp="1"/>
          </p:cNvSpPr>
          <p:nvPr>
            <p:ph type="sldNum" sz="quarter" idx="4"/>
          </p:nvPr>
        </p:nvSpPr>
        <p:spPr>
          <a:xfrm>
            <a:off x="8719644" y="6547620"/>
            <a:ext cx="446252" cy="365125"/>
          </a:xfrm>
          <a:prstGeom prst="rect">
            <a:avLst/>
          </a:prstGeom>
        </p:spPr>
        <p:txBody>
          <a:bodyPr vert="horz" wrap="none" lIns="0" tIns="0" rIns="0" bIns="0" rtlCol="0" anchor="ctr"/>
          <a:lstStyle>
            <a:lvl1pPr algn="ctr">
              <a:defRPr sz="1000" b="1">
                <a:solidFill>
                  <a:schemeClr val="tx1"/>
                </a:solidFill>
                <a:latin typeface="Arial"/>
                <a:cs typeface="Arial"/>
              </a:defRPr>
            </a:lvl1pPr>
          </a:lstStyle>
          <a:p>
            <a:fld id="{01273EB3-0C8F-EF4B-B631-4F6FC052770E}" type="slidenum">
              <a:rPr lang="en-US" smtClean="0">
                <a:solidFill>
                  <a:prstClr val="black"/>
                </a:solidFill>
              </a:rPr>
              <a:pPr/>
              <a:t>‹#›</a:t>
            </a:fld>
            <a:endParaRPr lang="en-US" dirty="0">
              <a:solidFill>
                <a:prstClr val="black"/>
              </a:solidFill>
            </a:endParaRPr>
          </a:p>
        </p:txBody>
      </p:sp>
      <p:sp>
        <p:nvSpPr>
          <p:cNvPr id="15" name="Title Placeholder 17"/>
          <p:cNvSpPr>
            <a:spLocks noGrp="1"/>
          </p:cNvSpPr>
          <p:nvPr>
            <p:ph type="title"/>
          </p:nvPr>
        </p:nvSpPr>
        <p:spPr>
          <a:xfrm>
            <a:off x="0" y="920"/>
            <a:ext cx="9144000" cy="393234"/>
          </a:xfrm>
          <a:prstGeom prst="rect">
            <a:avLst/>
          </a:prstGeom>
        </p:spPr>
        <p:txBody>
          <a:bodyPr vert="horz" lIns="91440" tIns="45720" rIns="91440" bIns="45720" rtlCol="0" anchor="ctr">
            <a:normAutofit/>
          </a:bodyPr>
          <a:lstStyle>
            <a:lvl1pPr>
              <a:defRPr b="1"/>
            </a:lvl1pPr>
          </a:lstStyle>
          <a:p>
            <a:r>
              <a:rPr lang="en-US" dirty="0"/>
              <a:t>Click to edit Master title style</a:t>
            </a:r>
          </a:p>
        </p:txBody>
      </p:sp>
    </p:spTree>
    <p:extLst>
      <p:ext uri="{BB962C8B-B14F-4D97-AF65-F5344CB8AC3E}">
        <p14:creationId xmlns:p14="http://schemas.microsoft.com/office/powerpoint/2010/main" val="74998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05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399D9360-4773-444E-B9E0-EF7DCFBF0044}"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1370200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91C3C1D7-C644-4242-AEA9-AEB58743D7DC}"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396867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7374E6AE-95CA-4746-8240-C2B492A51F44}"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17329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endParaRPr lang="en-US">
              <a:latin typeface="Arial"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914400">
              <a:defRPr sz="2400" b="0">
                <a:solidFill>
                  <a:prstClr val="black"/>
                </a:solidFill>
                <a:ea typeface="+mn-ea"/>
                <a:cs typeface="+mn-cs"/>
              </a:defRPr>
            </a:lvl1pPr>
          </a:lstStyle>
          <a:p>
            <a:pPr fontAlgn="base">
              <a:spcBef>
                <a:spcPct val="0"/>
              </a:spcBef>
              <a:spcAft>
                <a:spcPct val="0"/>
              </a:spcAft>
              <a:defRPr/>
            </a:pPr>
            <a:fld id="{607B0C41-0016-7747-9673-0149E547F4EA}" type="slidenum">
              <a:rPr lang="en-US">
                <a:latin typeface="Arial" charset="0"/>
              </a:rPr>
              <a:pPr fontAlgn="base">
                <a:spcBef>
                  <a:spcPct val="0"/>
                </a:spcBef>
                <a:spcAft>
                  <a:spcPct val="0"/>
                </a:spcAft>
                <a:defRPr/>
              </a:pPr>
              <a:t>‹#›</a:t>
            </a:fld>
            <a:endParaRPr lang="en-US">
              <a:latin typeface="Arial" charset="0"/>
            </a:endParaRPr>
          </a:p>
        </p:txBody>
      </p:sp>
    </p:spTree>
    <p:extLst>
      <p:ext uri="{BB962C8B-B14F-4D97-AF65-F5344CB8AC3E}">
        <p14:creationId xmlns:p14="http://schemas.microsoft.com/office/powerpoint/2010/main" val="11252974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ocument 6"/>
          <p:cNvSpPr/>
          <p:nvPr userDrawn="1"/>
        </p:nvSpPr>
        <p:spPr>
          <a:xfrm>
            <a:off x="0" y="0"/>
            <a:ext cx="9155545" cy="533400"/>
          </a:xfrm>
          <a:prstGeom prst="flowChartDocument">
            <a:avLst/>
          </a:prstGeom>
          <a:gradFill flip="none" rotWithShape="1">
            <a:gsLst>
              <a:gs pos="0">
                <a:srgbClr val="1E90FF"/>
              </a:gs>
              <a:gs pos="100000">
                <a:srgbClr val="FFFFFF"/>
              </a:gs>
            </a:gsLst>
            <a:lin ang="3300000" scaled="0"/>
            <a:tileRect/>
          </a:gra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333399"/>
              </a:solidFill>
            </a:endParaRPr>
          </a:p>
        </p:txBody>
      </p:sp>
      <p:sp>
        <p:nvSpPr>
          <p:cNvPr id="11" name="Rectangle 10"/>
          <p:cNvSpPr/>
          <p:nvPr userDrawn="1"/>
        </p:nvSpPr>
        <p:spPr bwMode="auto">
          <a:xfrm>
            <a:off x="8697748" y="6624263"/>
            <a:ext cx="457200" cy="241558"/>
          </a:xfrm>
          <a:prstGeom prst="rect">
            <a:avLst/>
          </a:prstGeom>
          <a:solidFill>
            <a:srgbClr val="1E90F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effectLst/>
              <a:uLnTx/>
              <a:uFillTx/>
            </a:endParaRPr>
          </a:p>
        </p:txBody>
      </p:sp>
      <p:sp>
        <p:nvSpPr>
          <p:cNvPr id="13" name="TextBox 12"/>
          <p:cNvSpPr txBox="1"/>
          <p:nvPr userDrawn="1"/>
        </p:nvSpPr>
        <p:spPr bwMode="auto">
          <a:xfrm>
            <a:off x="39093" y="6626795"/>
            <a:ext cx="9115855" cy="238527"/>
          </a:xfrm>
          <a:prstGeom prst="rect">
            <a:avLst/>
          </a:prstGeom>
          <a:noFill/>
          <a:ln w="12700" cap="sq" algn="ctr">
            <a:noFill/>
            <a:miter lim="800000"/>
            <a:headEnd/>
            <a:tailEnd/>
          </a:ln>
          <a:effectLst/>
        </p:spPr>
        <p:txBody>
          <a:bodyPr wrap="square" rtlCol="0">
            <a:noAutofit/>
          </a:bodyPr>
          <a:lstStyle/>
          <a:p>
            <a:pPr marL="285750" marR="0" indent="0" algn="l" defTabSz="457200" rtl="0" eaLnBrk="1" fontAlgn="auto" latinLnBrk="0" hangingPunct="1">
              <a:lnSpc>
                <a:spcPct val="95000"/>
              </a:lnSpc>
              <a:spcBef>
                <a:spcPts val="1200"/>
              </a:spcBef>
              <a:spcAft>
                <a:spcPts val="0"/>
              </a:spcAft>
              <a:buClrTx/>
              <a:buSzTx/>
              <a:buFontTx/>
              <a:buNone/>
              <a:tabLst>
                <a:tab pos="8513763" algn="r"/>
              </a:tabLst>
              <a:defRPr/>
            </a:pPr>
            <a:r>
              <a:rPr lang="en-US" sz="1000" b="1" cap="none" baseline="0" dirty="0">
                <a:latin typeface="Times New Roman" panose="02020603050405020304" pitchFamily="18" charset="0"/>
                <a:cs typeface="Times New Roman" panose="02020603050405020304" pitchFamily="18" charset="0"/>
              </a:rPr>
              <a:t>S. Lopez: TUH EEG Corpus</a:t>
            </a:r>
            <a:r>
              <a:rPr lang="en-US" sz="1000" b="0" cap="all" dirty="0">
                <a:latin typeface="Times New Roman" panose="02020603050405020304" pitchFamily="18" charset="0"/>
                <a:cs typeface="Times New Roman" panose="02020603050405020304" pitchFamily="18" charset="0"/>
              </a:rPr>
              <a:t>	</a:t>
            </a:r>
            <a:r>
              <a:rPr lang="en-US" sz="1000" b="1" cap="none" dirty="0">
                <a:solidFill>
                  <a:schemeClr val="tx2">
                    <a:lumMod val="50000"/>
                  </a:schemeClr>
                </a:solidFill>
                <a:latin typeface="+mn-lt"/>
                <a:cs typeface="+mn-cs"/>
              </a:rPr>
              <a:t>December</a:t>
            </a:r>
            <a:r>
              <a:rPr lang="en-US" sz="1000" b="1" cap="none" baseline="0" dirty="0">
                <a:solidFill>
                  <a:schemeClr val="tx2">
                    <a:lumMod val="50000"/>
                  </a:schemeClr>
                </a:solidFill>
                <a:latin typeface="+mn-lt"/>
                <a:cs typeface="+mn-cs"/>
              </a:rPr>
              <a:t> 13, 2014</a:t>
            </a:r>
            <a:endParaRPr lang="en-US" sz="1000" b="1" dirty="0">
              <a:solidFill>
                <a:schemeClr val="tx2">
                  <a:lumMod val="50000"/>
                </a:schemeClr>
              </a:solidFill>
            </a:endParaRPr>
          </a:p>
        </p:txBody>
      </p:sp>
      <p:cxnSp>
        <p:nvCxnSpPr>
          <p:cNvPr id="10" name="Straight Connector 9"/>
          <p:cNvCxnSpPr/>
          <p:nvPr userDrawn="1"/>
        </p:nvCxnSpPr>
        <p:spPr bwMode="auto">
          <a:xfrm>
            <a:off x="392405" y="6629400"/>
            <a:ext cx="8751595" cy="0"/>
          </a:xfrm>
          <a:prstGeom prst="line">
            <a:avLst/>
          </a:prstGeom>
          <a:solidFill>
            <a:schemeClr val="accent2"/>
          </a:solidFill>
          <a:ln w="19050" cap="sq" cmpd="sng" algn="ctr">
            <a:solidFill>
              <a:srgbClr val="1E90FF"/>
            </a:solidFill>
            <a:prstDash val="solid"/>
            <a:round/>
            <a:headEnd type="none" w="med" len="med"/>
            <a:tailEnd type="none" w="med" len="med"/>
          </a:ln>
          <a:effectLst/>
        </p:spPr>
      </p:cxnSp>
      <p:sp>
        <p:nvSpPr>
          <p:cNvPr id="16" name="TextBox 15"/>
          <p:cNvSpPr txBox="1"/>
          <p:nvPr userDrawn="1"/>
        </p:nvSpPr>
        <p:spPr>
          <a:xfrm>
            <a:off x="8741540" y="6657110"/>
            <a:ext cx="364736" cy="153888"/>
          </a:xfrm>
          <a:prstGeom prst="rect">
            <a:avLst/>
          </a:prstGeom>
          <a:noFill/>
        </p:spPr>
        <p:txBody>
          <a:bodyPr wrap="square" lIns="0" tIns="0" rIns="0" bIns="0" rtlCol="0" anchor="ctr" anchorCtr="1">
            <a:spAutoFit/>
          </a:bodyPr>
          <a:lstStyle/>
          <a:p>
            <a:fld id="{7004E5E3-C477-F742-9645-5285663234E5}" type="slidenum">
              <a:rPr lang="en-US" sz="1000" b="1" i="0" smtClean="0">
                <a:latin typeface="Arial"/>
                <a:cs typeface="Arial"/>
              </a:rPr>
              <a:pPr/>
              <a:t>‹#›</a:t>
            </a:fld>
            <a:endParaRPr lang="en-US" sz="1000" b="1" i="0" dirty="0">
              <a:latin typeface="Arial"/>
              <a:cs typeface="Arial"/>
            </a:endParaRPr>
          </a:p>
        </p:txBody>
      </p:sp>
      <p:sp>
        <p:nvSpPr>
          <p:cNvPr id="18" name="Title Placeholder 17"/>
          <p:cNvSpPr>
            <a:spLocks noGrp="1"/>
          </p:cNvSpPr>
          <p:nvPr>
            <p:ph type="title"/>
          </p:nvPr>
        </p:nvSpPr>
        <p:spPr>
          <a:xfrm>
            <a:off x="-1" y="0"/>
            <a:ext cx="9155545" cy="328461"/>
          </a:xfrm>
          <a:prstGeom prst="rect">
            <a:avLst/>
          </a:prstGeom>
        </p:spPr>
        <p:txBody>
          <a:bodyPr vert="horz" wrap="none" lIns="91440" tIns="0" rIns="0" bIns="0" rtlCol="0" anchor="ctr" anchorCtr="0">
            <a:normAutofit/>
          </a:bodyPr>
          <a:lstStyle/>
          <a:p>
            <a:endParaRPr lang="en-US" dirty="0"/>
          </a:p>
        </p:txBody>
      </p:sp>
      <p:pic>
        <p:nvPicPr>
          <p:cNvPr id="9" name="Picture 8"/>
          <p:cNvPicPr>
            <a:picLocks noChangeAspect="1"/>
          </p:cNvPicPr>
          <p:nvPr userDrawn="1"/>
        </p:nvPicPr>
        <p:blipFill>
          <a:blip r:embed="rId4"/>
          <a:stretch>
            <a:fillRect/>
          </a:stretch>
        </p:blipFill>
        <p:spPr>
          <a:xfrm>
            <a:off x="39093" y="6594644"/>
            <a:ext cx="320040" cy="220717"/>
          </a:xfrm>
          <a:prstGeom prst="rect">
            <a:avLst/>
          </a:prstGeom>
        </p:spPr>
      </p:pic>
    </p:spTree>
    <p:extLst>
      <p:ext uri="{BB962C8B-B14F-4D97-AF65-F5344CB8AC3E}">
        <p14:creationId xmlns:p14="http://schemas.microsoft.com/office/powerpoint/2010/main" val="1521350337"/>
      </p:ext>
    </p:extLst>
  </p:cSld>
  <p:clrMap bg1="lt1" tx1="dk1" bg2="lt2" tx2="dk2" accent1="accent1" accent2="accent2" accent3="accent3" accent4="accent4" accent5="accent5" accent6="accent6" hlink="hlink" folHlink="folHlink"/>
  <p:sldLayoutIdLst>
    <p:sldLayoutId id="2147483651" r:id="rId1"/>
    <p:sldLayoutId id="2147483654" r:id="rId2"/>
  </p:sldLayoutIdLst>
  <p:hf sldNum="0" hdr="0" ftr="0"/>
  <p:txStyles>
    <p:titleStyle>
      <a:lvl1pPr algn="l" defTabSz="457200" rtl="0" eaLnBrk="1" latinLnBrk="0" hangingPunct="1">
        <a:spcBef>
          <a:spcPct val="0"/>
        </a:spcBef>
        <a:buNone/>
        <a:defRPr sz="2400" b="1" kern="1200" baseline="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gradFill flip="none" rotWithShape="1">
            <a:gsLst>
              <a:gs pos="0">
                <a:srgbClr val="B6D6FC"/>
              </a:gs>
              <a:gs pos="100000">
                <a:srgbClr val="FFFFFF"/>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Placeholder 1"/>
          <p:cNvSpPr>
            <a:spLocks noGrp="1"/>
          </p:cNvSpPr>
          <p:nvPr>
            <p:ph type="title"/>
          </p:nvPr>
        </p:nvSpPr>
        <p:spPr>
          <a:xfrm>
            <a:off x="457200" y="1665124"/>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7" name="Document 6"/>
          <p:cNvSpPr/>
          <p:nvPr userDrawn="1"/>
        </p:nvSpPr>
        <p:spPr>
          <a:xfrm flipV="1">
            <a:off x="-11545" y="4335690"/>
            <a:ext cx="9155545" cy="2522310"/>
          </a:xfrm>
          <a:prstGeom prst="flowChartDocument">
            <a:avLst/>
          </a:prstGeom>
          <a:gradFill flip="none" rotWithShape="1">
            <a:gsLst>
              <a:gs pos="0">
                <a:srgbClr val="1E90FF"/>
              </a:gs>
              <a:gs pos="100000">
                <a:srgbClr val="FFFFFF"/>
              </a:gs>
            </a:gsLst>
            <a:lin ang="3300000" scaled="0"/>
            <a:tileRect/>
          </a:gra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333399"/>
              </a:solidFill>
              <a:latin typeface="Calibri"/>
            </a:endParaRPr>
          </a:p>
        </p:txBody>
      </p:sp>
    </p:spTree>
    <p:extLst>
      <p:ext uri="{BB962C8B-B14F-4D97-AF65-F5344CB8AC3E}">
        <p14:creationId xmlns:p14="http://schemas.microsoft.com/office/powerpoint/2010/main" val="2250359067"/>
      </p:ext>
    </p:extLst>
  </p:cSld>
  <p:clrMap bg1="lt1" tx1="dk1" bg2="lt2" tx2="dk2" accent1="accent1" accent2="accent2" accent3="accent3" accent4="accent4" accent5="accent5" accent6="accent6" hlink="hlink" folHlink="folHlink"/>
  <p:sldLayoutIdLst>
    <p:sldLayoutId id="2147483658"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ocument 6"/>
          <p:cNvSpPr/>
          <p:nvPr userDrawn="1"/>
        </p:nvSpPr>
        <p:spPr>
          <a:xfrm>
            <a:off x="0" y="0"/>
            <a:ext cx="9155545" cy="533400"/>
          </a:xfrm>
          <a:prstGeom prst="flowChartDocument">
            <a:avLst/>
          </a:prstGeom>
          <a:gradFill flip="none" rotWithShape="1">
            <a:gsLst>
              <a:gs pos="0">
                <a:srgbClr val="1E90FF"/>
              </a:gs>
              <a:gs pos="100000">
                <a:srgbClr val="FFFFFF"/>
              </a:gs>
            </a:gsLst>
            <a:lin ang="3300000" scaled="0"/>
            <a:tileRect/>
          </a:gra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333399"/>
              </a:solidFill>
              <a:latin typeface="Calibri"/>
            </a:endParaRPr>
          </a:p>
        </p:txBody>
      </p:sp>
      <p:sp>
        <p:nvSpPr>
          <p:cNvPr id="11" name="Rectangle 10"/>
          <p:cNvSpPr/>
          <p:nvPr userDrawn="1"/>
        </p:nvSpPr>
        <p:spPr bwMode="auto">
          <a:xfrm>
            <a:off x="8697748" y="6624263"/>
            <a:ext cx="457200" cy="241558"/>
          </a:xfrm>
          <a:prstGeom prst="rect">
            <a:avLst/>
          </a:prstGeom>
          <a:solidFill>
            <a:srgbClr val="1E90F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a:defRPr/>
            </a:pPr>
            <a:endParaRPr lang="en-US" sz="1000" kern="0" dirty="0">
              <a:solidFill>
                <a:prstClr val="black"/>
              </a:solidFill>
              <a:latin typeface="Calibri"/>
            </a:endParaRPr>
          </a:p>
        </p:txBody>
      </p:sp>
      <p:sp>
        <p:nvSpPr>
          <p:cNvPr id="13" name="TextBox 12"/>
          <p:cNvSpPr txBox="1"/>
          <p:nvPr userDrawn="1"/>
        </p:nvSpPr>
        <p:spPr bwMode="auto">
          <a:xfrm>
            <a:off x="39093" y="6626795"/>
            <a:ext cx="9115855" cy="238527"/>
          </a:xfrm>
          <a:prstGeom prst="rect">
            <a:avLst/>
          </a:prstGeom>
          <a:noFill/>
          <a:ln w="12700" cap="sq" algn="ctr">
            <a:noFill/>
            <a:miter lim="800000"/>
            <a:headEnd/>
            <a:tailEnd/>
          </a:ln>
          <a:effectLst/>
        </p:spPr>
        <p:txBody>
          <a:bodyPr wrap="square" rtlCol="0">
            <a:noAutofit/>
          </a:bodyPr>
          <a:lstStyle/>
          <a:p>
            <a:pPr marL="285750">
              <a:lnSpc>
                <a:spcPct val="95000"/>
              </a:lnSpc>
              <a:spcBef>
                <a:spcPts val="1200"/>
              </a:spcBef>
              <a:tabLst>
                <a:tab pos="8513763" algn="r"/>
              </a:tabLst>
              <a:defRPr/>
            </a:pPr>
            <a:r>
              <a:rPr lang="en-US" sz="1000" b="1" dirty="0">
                <a:solidFill>
                  <a:prstClr val="black"/>
                </a:solidFill>
                <a:latin typeface="Times New Roman" panose="02020603050405020304" pitchFamily="18" charset="0"/>
                <a:cs typeface="Times New Roman" panose="02020603050405020304" pitchFamily="18" charset="0"/>
              </a:rPr>
              <a:t>S. Lopez: TUH EEG Corpus</a:t>
            </a:r>
            <a:r>
              <a:rPr lang="en-US" sz="1000" cap="all" dirty="0">
                <a:solidFill>
                  <a:prstClr val="black"/>
                </a:solidFill>
                <a:latin typeface="Times New Roman" panose="02020603050405020304" pitchFamily="18" charset="0"/>
                <a:cs typeface="Times New Roman" panose="02020603050405020304" pitchFamily="18" charset="0"/>
              </a:rPr>
              <a:t>	</a:t>
            </a:r>
            <a:r>
              <a:rPr lang="en-US" sz="1000" b="1" dirty="0">
                <a:solidFill>
                  <a:srgbClr val="1F497D">
                    <a:lumMod val="50000"/>
                  </a:srgbClr>
                </a:solidFill>
                <a:latin typeface="Calibri"/>
              </a:rPr>
              <a:t>December 13, 2014</a:t>
            </a:r>
          </a:p>
        </p:txBody>
      </p:sp>
      <p:cxnSp>
        <p:nvCxnSpPr>
          <p:cNvPr id="10" name="Straight Connector 9"/>
          <p:cNvCxnSpPr/>
          <p:nvPr userDrawn="1"/>
        </p:nvCxnSpPr>
        <p:spPr bwMode="auto">
          <a:xfrm>
            <a:off x="392405" y="6629400"/>
            <a:ext cx="8751595" cy="0"/>
          </a:xfrm>
          <a:prstGeom prst="line">
            <a:avLst/>
          </a:prstGeom>
          <a:solidFill>
            <a:schemeClr val="accent2"/>
          </a:solidFill>
          <a:ln w="19050" cap="sq" cmpd="sng" algn="ctr">
            <a:solidFill>
              <a:srgbClr val="1E90FF"/>
            </a:solidFill>
            <a:prstDash val="solid"/>
            <a:round/>
            <a:headEnd type="none" w="med" len="med"/>
            <a:tailEnd type="none" w="med" len="med"/>
          </a:ln>
          <a:effectLst/>
        </p:spPr>
      </p:cxnSp>
      <p:sp>
        <p:nvSpPr>
          <p:cNvPr id="16" name="TextBox 15"/>
          <p:cNvSpPr txBox="1"/>
          <p:nvPr userDrawn="1"/>
        </p:nvSpPr>
        <p:spPr>
          <a:xfrm>
            <a:off x="8741540" y="6657110"/>
            <a:ext cx="364736" cy="153888"/>
          </a:xfrm>
          <a:prstGeom prst="rect">
            <a:avLst/>
          </a:prstGeom>
          <a:noFill/>
        </p:spPr>
        <p:txBody>
          <a:bodyPr wrap="square" lIns="0" tIns="0" rIns="0" bIns="0" rtlCol="0" anchor="ctr" anchorCtr="1">
            <a:spAutoFit/>
          </a:bodyPr>
          <a:lstStyle/>
          <a:p>
            <a:fld id="{7004E5E3-C477-F742-9645-5285663234E5}" type="slidenum">
              <a:rPr lang="en-US" sz="1000" b="1" smtClean="0">
                <a:solidFill>
                  <a:prstClr val="black"/>
                </a:solidFill>
                <a:latin typeface="Arial"/>
                <a:cs typeface="Arial"/>
              </a:rPr>
              <a:pPr/>
              <a:t>‹#›</a:t>
            </a:fld>
            <a:endParaRPr lang="en-US" sz="1000" b="1" dirty="0">
              <a:solidFill>
                <a:prstClr val="black"/>
              </a:solidFill>
              <a:latin typeface="Arial"/>
              <a:cs typeface="Arial"/>
            </a:endParaRPr>
          </a:p>
        </p:txBody>
      </p:sp>
      <p:sp>
        <p:nvSpPr>
          <p:cNvPr id="18" name="Title Placeholder 17"/>
          <p:cNvSpPr>
            <a:spLocks noGrp="1"/>
          </p:cNvSpPr>
          <p:nvPr>
            <p:ph type="title"/>
          </p:nvPr>
        </p:nvSpPr>
        <p:spPr>
          <a:xfrm>
            <a:off x="-1" y="0"/>
            <a:ext cx="9155545" cy="328461"/>
          </a:xfrm>
          <a:prstGeom prst="rect">
            <a:avLst/>
          </a:prstGeom>
        </p:spPr>
        <p:txBody>
          <a:bodyPr vert="horz" wrap="none" lIns="91440" tIns="0" rIns="0" bIns="0" rtlCol="0" anchor="ctr" anchorCtr="0">
            <a:normAutofit/>
          </a:bodyPr>
          <a:lstStyle/>
          <a:p>
            <a:endParaRPr lang="en-US" dirty="0"/>
          </a:p>
        </p:txBody>
      </p:sp>
      <p:pic>
        <p:nvPicPr>
          <p:cNvPr id="9" name="Picture 8"/>
          <p:cNvPicPr>
            <a:picLocks noChangeAspect="1"/>
          </p:cNvPicPr>
          <p:nvPr userDrawn="1"/>
        </p:nvPicPr>
        <p:blipFill>
          <a:blip r:embed="rId4"/>
          <a:stretch>
            <a:fillRect/>
          </a:stretch>
        </p:blipFill>
        <p:spPr>
          <a:xfrm>
            <a:off x="39093" y="6594644"/>
            <a:ext cx="320040" cy="220717"/>
          </a:xfrm>
          <a:prstGeom prst="rect">
            <a:avLst/>
          </a:prstGeom>
        </p:spPr>
      </p:pic>
    </p:spTree>
    <p:extLst>
      <p:ext uri="{BB962C8B-B14F-4D97-AF65-F5344CB8AC3E}">
        <p14:creationId xmlns:p14="http://schemas.microsoft.com/office/powerpoint/2010/main" val="1609013424"/>
      </p:ext>
    </p:extLst>
  </p:cSld>
  <p:clrMap bg1="lt1" tx1="dk1" bg2="lt2" tx2="dk2" accent1="accent1" accent2="accent2" accent3="accent3" accent4="accent4" accent5="accent5" accent6="accent6" hlink="hlink" folHlink="folHlink"/>
  <p:sldLayoutIdLst>
    <p:sldLayoutId id="2147483660" r:id="rId1"/>
    <p:sldLayoutId id="2147483661" r:id="rId2"/>
  </p:sldLayoutIdLst>
  <p:hf sldNum="0" hdr="0" ftr="0"/>
  <p:txStyles>
    <p:titleStyle>
      <a:lvl1pPr algn="l" defTabSz="457200" rtl="0" eaLnBrk="1" latinLnBrk="0" hangingPunct="1">
        <a:spcBef>
          <a:spcPct val="0"/>
        </a:spcBef>
        <a:buNone/>
        <a:defRPr sz="2400" b="1" kern="1200" baseline="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795255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gradFill flip="none" rotWithShape="1">
            <a:gsLst>
              <a:gs pos="0">
                <a:srgbClr val="FFACAF">
                  <a:alpha val="50000"/>
                </a:srgbClr>
              </a:gs>
              <a:gs pos="100000">
                <a:srgbClr val="FFFFFF"/>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Placeholder 1"/>
          <p:cNvSpPr>
            <a:spLocks noGrp="1"/>
          </p:cNvSpPr>
          <p:nvPr>
            <p:ph type="title"/>
          </p:nvPr>
        </p:nvSpPr>
        <p:spPr>
          <a:xfrm>
            <a:off x="457200" y="1665124"/>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7" name="Document 6"/>
          <p:cNvSpPr/>
          <p:nvPr userDrawn="1"/>
        </p:nvSpPr>
        <p:spPr>
          <a:xfrm flipV="1">
            <a:off x="-11545" y="4335690"/>
            <a:ext cx="9155545" cy="2522310"/>
          </a:xfrm>
          <a:prstGeom prst="flowChartDocument">
            <a:avLst/>
          </a:prstGeom>
          <a:gradFill flip="none" rotWithShape="1">
            <a:gsLst>
              <a:gs pos="0">
                <a:srgbClr val="FF6C76"/>
              </a:gs>
              <a:gs pos="100000">
                <a:srgbClr val="FFFFFF"/>
              </a:gs>
            </a:gsLst>
            <a:lin ang="3300000" scaled="0"/>
            <a:tileRect/>
          </a:gra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333399"/>
              </a:solidFill>
              <a:latin typeface="Calibri"/>
            </a:endParaRPr>
          </a:p>
        </p:txBody>
      </p:sp>
    </p:spTree>
    <p:extLst>
      <p:ext uri="{BB962C8B-B14F-4D97-AF65-F5344CB8AC3E}">
        <p14:creationId xmlns:p14="http://schemas.microsoft.com/office/powerpoint/2010/main" val="2433974970"/>
      </p:ext>
    </p:extLst>
  </p:cSld>
  <p:clrMap bg1="lt1" tx1="dk1" bg2="lt2" tx2="dk2" accent1="accent1" accent2="accent2" accent3="accent3" accent4="accent4" accent5="accent5" accent6="accent6" hlink="hlink" folHlink="folHlink"/>
  <p:sldLayoutIdLst>
    <p:sldLayoutId id="2147483675"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ocument 6"/>
          <p:cNvSpPr/>
          <p:nvPr userDrawn="1"/>
        </p:nvSpPr>
        <p:spPr>
          <a:xfrm>
            <a:off x="0" y="0"/>
            <a:ext cx="9155545" cy="533400"/>
          </a:xfrm>
          <a:prstGeom prst="flowChartDocument">
            <a:avLst/>
          </a:prstGeom>
          <a:gradFill flip="none" rotWithShape="1">
            <a:gsLst>
              <a:gs pos="0">
                <a:srgbClr val="FFACAF"/>
              </a:gs>
              <a:gs pos="100000">
                <a:srgbClr val="FFFFFF"/>
              </a:gs>
            </a:gsLst>
            <a:lin ang="3300000" scaled="0"/>
            <a:tileRect/>
          </a:gra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333399"/>
              </a:solidFill>
              <a:latin typeface="Calibri"/>
            </a:endParaRPr>
          </a:p>
        </p:txBody>
      </p:sp>
      <p:sp>
        <p:nvSpPr>
          <p:cNvPr id="11" name="Rectangle 10"/>
          <p:cNvSpPr/>
          <p:nvPr userDrawn="1"/>
        </p:nvSpPr>
        <p:spPr bwMode="auto">
          <a:xfrm>
            <a:off x="8697748" y="6624263"/>
            <a:ext cx="457200" cy="241558"/>
          </a:xfrm>
          <a:prstGeom prst="rect">
            <a:avLst/>
          </a:prstGeom>
          <a:solidFill>
            <a:srgbClr val="FFACA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a:defRPr/>
            </a:pPr>
            <a:endParaRPr lang="en-US" sz="1000" kern="0" dirty="0">
              <a:solidFill>
                <a:prstClr val="black"/>
              </a:solidFill>
              <a:latin typeface="Calibri"/>
            </a:endParaRPr>
          </a:p>
        </p:txBody>
      </p:sp>
      <p:sp>
        <p:nvSpPr>
          <p:cNvPr id="13" name="TextBox 12"/>
          <p:cNvSpPr txBox="1"/>
          <p:nvPr userDrawn="1"/>
        </p:nvSpPr>
        <p:spPr bwMode="auto">
          <a:xfrm>
            <a:off x="39093" y="6612962"/>
            <a:ext cx="9115855" cy="238527"/>
          </a:xfrm>
          <a:prstGeom prst="rect">
            <a:avLst/>
          </a:prstGeom>
          <a:noFill/>
          <a:ln w="12700" cap="sq" algn="ctr">
            <a:noFill/>
            <a:miter lim="800000"/>
            <a:headEnd/>
            <a:tailEnd/>
          </a:ln>
          <a:effectLst/>
        </p:spPr>
        <p:txBody>
          <a:bodyPr wrap="square" rtlCol="0">
            <a:spAutoFit/>
          </a:bodyPr>
          <a:lstStyle/>
          <a:p>
            <a:pPr marL="285750">
              <a:lnSpc>
                <a:spcPct val="95000"/>
              </a:lnSpc>
              <a:spcBef>
                <a:spcPts val="1200"/>
              </a:spcBef>
              <a:tabLst>
                <a:tab pos="8513763" algn="r"/>
              </a:tabLst>
            </a:pPr>
            <a:r>
              <a:rPr lang="en-US" sz="1000" b="1" cap="none" baseline="0" dirty="0">
                <a:latin typeface="Times New Roman" panose="02020603050405020304" pitchFamily="18" charset="0"/>
                <a:cs typeface="Times New Roman" panose="02020603050405020304" pitchFamily="18" charset="0"/>
              </a:rPr>
              <a:t>M. Golmohammadi: A Tutorial on implementation of LSTM networks using </a:t>
            </a:r>
            <a:r>
              <a:rPr lang="en-US" sz="1000" b="1" cap="none" baseline="0" dirty="0" err="1">
                <a:latin typeface="Times New Roman" panose="02020603050405020304" pitchFamily="18" charset="0"/>
                <a:cs typeface="Times New Roman" panose="02020603050405020304" pitchFamily="18" charset="0"/>
              </a:rPr>
              <a:t>Theano</a:t>
            </a:r>
            <a:r>
              <a:rPr lang="en-US" sz="1000" b="1" dirty="0">
                <a:solidFill>
                  <a:srgbClr val="1F497D">
                    <a:lumMod val="50000"/>
                  </a:srgbClr>
                </a:solidFill>
                <a:latin typeface="Calibri"/>
              </a:rPr>
              <a:t>	December 2016</a:t>
            </a:r>
            <a:endParaRPr lang="en-US" sz="1000" b="1" dirty="0">
              <a:solidFill>
                <a:srgbClr val="000000"/>
              </a:solidFill>
              <a:latin typeface="Calibri"/>
            </a:endParaRPr>
          </a:p>
        </p:txBody>
      </p:sp>
      <p:cxnSp>
        <p:nvCxnSpPr>
          <p:cNvPr id="10" name="Straight Connector 9"/>
          <p:cNvCxnSpPr/>
          <p:nvPr userDrawn="1"/>
        </p:nvCxnSpPr>
        <p:spPr bwMode="auto">
          <a:xfrm>
            <a:off x="392405" y="6629400"/>
            <a:ext cx="8751595" cy="0"/>
          </a:xfrm>
          <a:prstGeom prst="line">
            <a:avLst/>
          </a:prstGeom>
          <a:solidFill>
            <a:schemeClr val="accent2"/>
          </a:solidFill>
          <a:ln w="19050" cap="sq" cmpd="sng" algn="ctr">
            <a:solidFill>
              <a:srgbClr val="FFACAF"/>
            </a:solidFill>
            <a:prstDash val="solid"/>
            <a:round/>
            <a:headEnd type="none" w="med" len="med"/>
            <a:tailEnd type="none" w="med" len="med"/>
          </a:ln>
          <a:effectLst/>
        </p:spPr>
      </p:cxnSp>
      <p:sp>
        <p:nvSpPr>
          <p:cNvPr id="16" name="TextBox 15"/>
          <p:cNvSpPr txBox="1"/>
          <p:nvPr userDrawn="1"/>
        </p:nvSpPr>
        <p:spPr>
          <a:xfrm>
            <a:off x="8741540" y="6657110"/>
            <a:ext cx="364736" cy="153888"/>
          </a:xfrm>
          <a:prstGeom prst="rect">
            <a:avLst/>
          </a:prstGeom>
          <a:noFill/>
        </p:spPr>
        <p:txBody>
          <a:bodyPr wrap="square" lIns="0" tIns="0" rIns="0" bIns="0" rtlCol="0" anchor="ctr" anchorCtr="1">
            <a:spAutoFit/>
          </a:bodyPr>
          <a:lstStyle/>
          <a:p>
            <a:fld id="{7004E5E3-C477-F742-9645-5285663234E5}" type="slidenum">
              <a:rPr lang="en-US" sz="1000" b="1" smtClean="0">
                <a:solidFill>
                  <a:srgbClr val="000000"/>
                </a:solidFill>
                <a:latin typeface="Arial"/>
                <a:cs typeface="Arial"/>
              </a:rPr>
              <a:pPr/>
              <a:t>‹#›</a:t>
            </a:fld>
            <a:endParaRPr lang="en-US" sz="1000" b="1" dirty="0">
              <a:solidFill>
                <a:srgbClr val="000000"/>
              </a:solidFill>
              <a:latin typeface="Arial"/>
              <a:cs typeface="Arial"/>
            </a:endParaRPr>
          </a:p>
        </p:txBody>
      </p:sp>
      <p:sp>
        <p:nvSpPr>
          <p:cNvPr id="18" name="Title Placeholder 17"/>
          <p:cNvSpPr>
            <a:spLocks noGrp="1"/>
          </p:cNvSpPr>
          <p:nvPr>
            <p:ph type="title"/>
          </p:nvPr>
        </p:nvSpPr>
        <p:spPr>
          <a:xfrm>
            <a:off x="-1" y="0"/>
            <a:ext cx="9155545" cy="328461"/>
          </a:xfrm>
          <a:prstGeom prst="rect">
            <a:avLst/>
          </a:prstGeom>
        </p:spPr>
        <p:txBody>
          <a:bodyPr vert="horz" wrap="none" lIns="91440" tIns="0" rIns="0" bIns="0" rtlCol="0" anchor="ctr" anchorCtr="0">
            <a:normAutofit/>
          </a:bodyPr>
          <a:lstStyle/>
          <a:p>
            <a:endParaRPr lang="en-US" dirty="0"/>
          </a:p>
        </p:txBody>
      </p:sp>
      <p:pic>
        <p:nvPicPr>
          <p:cNvPr id="9" name="Picture 8"/>
          <p:cNvPicPr>
            <a:picLocks noChangeAspect="1"/>
          </p:cNvPicPr>
          <p:nvPr userDrawn="1"/>
        </p:nvPicPr>
        <p:blipFill>
          <a:blip r:embed="rId4"/>
          <a:stretch>
            <a:fillRect/>
          </a:stretch>
        </p:blipFill>
        <p:spPr>
          <a:xfrm>
            <a:off x="39093" y="6594644"/>
            <a:ext cx="320040" cy="220717"/>
          </a:xfrm>
          <a:prstGeom prst="rect">
            <a:avLst/>
          </a:prstGeom>
        </p:spPr>
      </p:pic>
    </p:spTree>
    <p:extLst>
      <p:ext uri="{BB962C8B-B14F-4D97-AF65-F5344CB8AC3E}">
        <p14:creationId xmlns:p14="http://schemas.microsoft.com/office/powerpoint/2010/main" val="285398639"/>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457200" rtl="0" eaLnBrk="1" latinLnBrk="0" hangingPunct="1">
        <a:spcBef>
          <a:spcPct val="0"/>
        </a:spcBef>
        <a:buNone/>
        <a:defRPr sz="2400" b="1" kern="1200" baseline="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4.gif"/></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Neural Networks</a:t>
            </a:r>
          </a:p>
        </p:txBody>
      </p:sp>
      <p:sp>
        <p:nvSpPr>
          <p:cNvPr id="3" name="Content Placeholder 2"/>
          <p:cNvSpPr>
            <a:spLocks noGrp="1"/>
          </p:cNvSpPr>
          <p:nvPr>
            <p:ph idx="1"/>
          </p:nvPr>
        </p:nvSpPr>
        <p:spPr>
          <a:xfrm>
            <a:off x="228600" y="800100"/>
            <a:ext cx="8686800" cy="425144"/>
          </a:xfrm>
        </p:spPr>
        <p:txBody>
          <a:bodyPr lIns="0" tIns="0" rIns="0" bIns="0"/>
          <a:lstStyle/>
          <a:p>
            <a:pPr>
              <a:spcBef>
                <a:spcPts val="0"/>
              </a:spcBef>
              <a:spcAft>
                <a:spcPts val="1200"/>
              </a:spcAft>
              <a:buFont typeface="Arial" panose="020B0604020202020204" pitchFamily="34" charset="0"/>
              <a:buChar char="•"/>
            </a:pPr>
            <a:r>
              <a:rPr lang="en-US" sz="2400" b="1" dirty="0">
                <a:latin typeface="Arial" panose="020B0604020202020204" pitchFamily="34" charset="0"/>
                <a:cs typeface="Arial" panose="020B0604020202020204" pitchFamily="34" charset="0"/>
              </a:rPr>
              <a:t>Generally there are two kinds of neural networks:</a:t>
            </a:r>
          </a:p>
        </p:txBody>
      </p:sp>
      <p:pic>
        <p:nvPicPr>
          <p:cNvPr id="2052" name="Picture 4" descr="http://blog.josephwilk.net/images/blog/2012/10/recurrent_neural_networ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56089"/>
            <a:ext cx="2402633" cy="235137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2974911" y="4750316"/>
            <a:ext cx="5940489" cy="1392790"/>
          </a:xfrm>
          <a:prstGeom prst="rect">
            <a:avLst/>
          </a:prstGeom>
        </p:spPr>
        <p:txBody>
          <a:bodyPr/>
          <a:lstStyle>
            <a:defPPr>
              <a:defRPr lang="en-US"/>
            </a:defPPr>
            <a:lvl1pPr marL="342900" indent="-342900">
              <a:spcBef>
                <a:spcPct val="20000"/>
              </a:spcBef>
              <a:buFont typeface="Arial"/>
              <a:buChar char="•"/>
              <a:defRPr sz="3200"/>
            </a:lvl1pPr>
            <a:lvl2pPr marL="349250" lvl="1" indent="-331788">
              <a:spcBef>
                <a:spcPts val="0"/>
              </a:spcBef>
              <a:spcAft>
                <a:spcPts val="1200"/>
              </a:spcAft>
              <a:buFont typeface="Wingdings" panose="05000000000000000000" pitchFamily="2" charset="2"/>
              <a:buChar char="Ø"/>
              <a:defRPr sz="2400" b="1">
                <a:latin typeface="Arial" panose="020B0604020202020204" pitchFamily="34" charset="0"/>
                <a:cs typeface="Arial" panose="020B0604020202020204" pitchFamily="34" charset="0"/>
              </a:defRPr>
            </a:lvl2pPr>
            <a:lvl3pPr marL="642938" lvl="2" indent="-293688">
              <a:spcBef>
                <a:spcPts val="0"/>
              </a:spcBef>
              <a:spcAft>
                <a:spcPts val="1200"/>
              </a:spcAft>
              <a:buFont typeface="Wingdings" panose="05000000000000000000" pitchFamily="2" charset="2"/>
              <a:buChar char="ü"/>
              <a:defRPr sz="2400" b="1">
                <a:latin typeface="Arial" panose="020B0604020202020204" pitchFamily="34" charset="0"/>
                <a:cs typeface="Arial" panose="020B0604020202020204" pitchFamily="34" charset="0"/>
              </a:defRPr>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lvl="1"/>
            <a:r>
              <a:rPr lang="en-US" dirty="0"/>
              <a:t>Recurrent Neural Network:</a:t>
            </a:r>
          </a:p>
          <a:p>
            <a:pPr lvl="2"/>
            <a:r>
              <a:rPr lang="en-US" dirty="0"/>
              <a:t>connections between units form cyclic paths</a:t>
            </a:r>
          </a:p>
        </p:txBody>
      </p:sp>
      <p:grpSp>
        <p:nvGrpSpPr>
          <p:cNvPr id="4" name="Group 3"/>
          <p:cNvGrpSpPr/>
          <p:nvPr/>
        </p:nvGrpSpPr>
        <p:grpSpPr>
          <a:xfrm>
            <a:off x="468744" y="1475365"/>
            <a:ext cx="8003452" cy="2633112"/>
            <a:chOff x="468744" y="1475365"/>
            <a:chExt cx="8003452" cy="2633112"/>
          </a:xfrm>
        </p:grpSpPr>
        <p:pic>
          <p:nvPicPr>
            <p:cNvPr id="2056" name="Picture 8" descr="http://blog.josephwilk.net/images/blog/2012/10/neural_network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1686" y="1475365"/>
              <a:ext cx="2690510" cy="263311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468744" y="2064706"/>
              <a:ext cx="5092301" cy="136893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9250" lvl="1" indent="-331788">
                <a:spcBef>
                  <a:spcPts val="0"/>
                </a:spcBef>
                <a:spcAft>
                  <a:spcPts val="1200"/>
                </a:spcAft>
                <a:buFont typeface="Wingdings" panose="05000000000000000000" pitchFamily="2" charset="2"/>
                <a:buChar char="Ø"/>
              </a:pPr>
              <a:r>
                <a:rPr lang="en-US" sz="2400" b="1" dirty="0" err="1">
                  <a:latin typeface="Arial" panose="020B0604020202020204" pitchFamily="34" charset="0"/>
                  <a:cs typeface="Arial" panose="020B0604020202020204" pitchFamily="34" charset="0"/>
                </a:rPr>
                <a:t>Feedforward</a:t>
              </a:r>
              <a:r>
                <a:rPr lang="en-US" sz="2400" b="1" dirty="0">
                  <a:latin typeface="Arial" panose="020B0604020202020204" pitchFamily="34" charset="0"/>
                  <a:cs typeface="Arial" panose="020B0604020202020204" pitchFamily="34" charset="0"/>
                </a:rPr>
                <a:t> Neural Networks:</a:t>
              </a:r>
            </a:p>
            <a:p>
              <a:pPr marL="642938" lvl="2" indent="-293688">
                <a:spcBef>
                  <a:spcPts val="0"/>
                </a:spcBef>
                <a:spcAft>
                  <a:spcPts val="1200"/>
                </a:spcAft>
                <a:buFont typeface="Wingdings" panose="05000000000000000000" pitchFamily="2" charset="2"/>
                <a:buChar char="ü"/>
              </a:pPr>
              <a:r>
                <a:rPr lang="en-US" b="1" dirty="0">
                  <a:latin typeface="Arial" panose="020B0604020202020204" pitchFamily="34" charset="0"/>
                  <a:cs typeface="Arial" panose="020B0604020202020204" pitchFamily="34" charset="0"/>
                </a:rPr>
                <a:t>connections between the</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units do not form a cycle</a:t>
              </a:r>
            </a:p>
          </p:txBody>
        </p:sp>
      </p:grpSp>
      <p:cxnSp>
        <p:nvCxnSpPr>
          <p:cNvPr id="5" name="Straight Connector 4"/>
          <p:cNvCxnSpPr/>
          <p:nvPr/>
        </p:nvCxnSpPr>
        <p:spPr>
          <a:xfrm flipV="1">
            <a:off x="1769583" y="3989706"/>
            <a:ext cx="419491" cy="255320"/>
          </a:xfrm>
          <a:prstGeom prst="line">
            <a:avLst/>
          </a:prstGeom>
          <a:ln w="76200" cap="sq">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5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Deep </a:t>
            </a:r>
            <a:r>
              <a:rPr lang="en-US" dirty="0" err="1"/>
              <a:t>Bidirectionsal</a:t>
            </a:r>
            <a:r>
              <a:rPr lang="en-US" dirty="0"/>
              <a:t> LSTMs (DBLSTM)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8600" y="647699"/>
                <a:ext cx="8686800" cy="5678455"/>
              </a:xfrm>
            </p:spPr>
            <p:txBody>
              <a:bodyPr lIns="0" tIns="0" rIns="0" bIns="0"/>
              <a:lstStyle/>
              <a:p>
                <a:pPr marL="182563" indent="-182563">
                  <a:spcBef>
                    <a:spcPts val="0"/>
                  </a:spcBef>
                  <a:spcAft>
                    <a:spcPts val="1200"/>
                  </a:spcAft>
                  <a:buFont typeface="Arial" charset="0"/>
                </a:pPr>
                <a:r>
                  <a:rPr lang="en-US" sz="2000" b="1" dirty="0">
                    <a:latin typeface="Arial" panose="020B0604020202020204" pitchFamily="34" charset="0"/>
                    <a:cs typeface="Arial" panose="020B0604020202020204" pitchFamily="34" charset="0"/>
                  </a:rPr>
                  <a:t>By stacking multiple LSTM layers on top of each other, DBLSTMs could also benefit from depth in space. </a:t>
                </a:r>
              </a:p>
              <a:p>
                <a:pPr marL="182563" indent="-182563">
                  <a:spcBef>
                    <a:spcPts val="0"/>
                  </a:spcBef>
                  <a:spcAft>
                    <a:spcPts val="1200"/>
                  </a:spcAft>
                  <a:buFont typeface="Arial" charset="0"/>
                </a:pPr>
                <a:endParaRPr lang="en-US" sz="2000" b="1" dirty="0">
                  <a:latin typeface="Arial" panose="020B0604020202020204" pitchFamily="34" charset="0"/>
                  <a:cs typeface="Arial" panose="020B0604020202020204" pitchFamily="34" charset="0"/>
                </a:endParaRPr>
              </a:p>
              <a:p>
                <a:pPr marL="182563" indent="-182563">
                  <a:spcBef>
                    <a:spcPts val="0"/>
                  </a:spcBef>
                  <a:spcAft>
                    <a:spcPts val="1200"/>
                  </a:spcAft>
                  <a:buFont typeface="Arial" charset="0"/>
                </a:pPr>
                <a:r>
                  <a:rPr lang="en-US" sz="2000" b="1" dirty="0">
                    <a:latin typeface="Arial" panose="020B0604020202020204" pitchFamily="34" charset="0"/>
                    <a:cs typeface="Arial" panose="020B0604020202020204" pitchFamily="34" charset="0"/>
                  </a:rPr>
                  <a:t>Bidirectional LSTM: process information in both directions with two separate hidden layers, which are then fed forwards to the same output layer, providing it with access to the past and future context of every point in the sequence. </a:t>
                </a:r>
              </a:p>
              <a:p>
                <a:pPr marL="182563" indent="-182563">
                  <a:spcBef>
                    <a:spcPts val="0"/>
                  </a:spcBef>
                  <a:spcAft>
                    <a:spcPts val="1200"/>
                  </a:spcAft>
                  <a:buFont typeface="Arial" charset="0"/>
                </a:pPr>
                <a:endParaRPr lang="en-US" sz="2000" b="1" dirty="0">
                  <a:latin typeface="Arial" panose="020B0604020202020204" pitchFamily="34" charset="0"/>
                  <a:cs typeface="Arial" panose="020B0604020202020204" pitchFamily="34" charset="0"/>
                </a:endParaRPr>
              </a:p>
              <a:p>
                <a:pPr marL="182563" indent="-182563">
                  <a:spcBef>
                    <a:spcPts val="0"/>
                  </a:spcBef>
                  <a:spcAft>
                    <a:spcPts val="1200"/>
                  </a:spcAft>
                  <a:buFont typeface="Arial" charset="0"/>
                </a:pPr>
                <a:r>
                  <a:rPr lang="en-US" sz="2000" b="1" dirty="0">
                    <a:latin typeface="Arial" panose="020B0604020202020204" pitchFamily="34" charset="0"/>
                    <a:cs typeface="Arial" panose="020B0604020202020204" pitchFamily="34" charset="0"/>
                  </a:rPr>
                  <a:t>DBLSTMs equations: repeat the equations of LSTM for every layer, and replace each hidden state, </a:t>
                </a:r>
                <a14:m>
                  <m:oMath xmlns:m="http://schemas.openxmlformats.org/officeDocument/2006/math">
                    <m:sSubSup>
                      <m:sSubSupPr>
                        <m:ctrlPr>
                          <a:rPr lang="en-US" sz="2000" b="1" i="1">
                            <a:latin typeface="Cambria Math" panose="02040503050406030204" pitchFamily="18" charset="0"/>
                            <a:cs typeface="Arial" panose="020B0604020202020204" pitchFamily="34" charset="0"/>
                          </a:rPr>
                        </m:ctrlPr>
                      </m:sSubSupPr>
                      <m:e>
                        <m:r>
                          <a:rPr lang="en-US" sz="2000" b="1">
                            <a:latin typeface="Cambria Math" charset="0"/>
                            <a:cs typeface="Arial" panose="020B0604020202020204" pitchFamily="34" charset="0"/>
                          </a:rPr>
                          <m:t>𝑐</m:t>
                        </m:r>
                      </m:e>
                      <m:sub>
                        <m:r>
                          <a:rPr lang="en-US" sz="2000" b="1">
                            <a:latin typeface="Cambria Math" charset="0"/>
                            <a:cs typeface="Arial" panose="020B0604020202020204" pitchFamily="34" charset="0"/>
                          </a:rPr>
                          <m:t>𝑡</m:t>
                        </m:r>
                      </m:sub>
                      <m:sup>
                        <m:r>
                          <a:rPr lang="en-US" sz="2000" b="1">
                            <a:latin typeface="Cambria Math" charset="0"/>
                            <a:cs typeface="Arial" panose="020B0604020202020204" pitchFamily="34" charset="0"/>
                          </a:rPr>
                          <m:t>𝑙</m:t>
                        </m:r>
                      </m:sup>
                    </m:sSubSup>
                  </m:oMath>
                </a14:m>
                <a:r>
                  <a:rPr lang="en-US" sz="2000" b="1" dirty="0">
                    <a:latin typeface="Arial" panose="020B0604020202020204" pitchFamily="34" charset="0"/>
                    <a:cs typeface="Arial" panose="020B0604020202020204" pitchFamily="34" charset="0"/>
                  </a:rPr>
                  <a:t>, in every layer with the forward and backward states, </a:t>
                </a:r>
                <a14:m>
                  <m:oMath xmlns:m="http://schemas.openxmlformats.org/officeDocument/2006/math">
                    <m:sSubSup>
                      <m:sSubSupPr>
                        <m:ctrlPr>
                          <a:rPr lang="en-US" sz="2000" b="1" i="1">
                            <a:latin typeface="Cambria Math" panose="02040503050406030204" pitchFamily="18" charset="0"/>
                            <a:cs typeface="Arial" panose="020B0604020202020204" pitchFamily="34" charset="0"/>
                          </a:rPr>
                        </m:ctrlPr>
                      </m:sSubSupPr>
                      <m:e>
                        <m:acc>
                          <m:accPr>
                            <m:chr m:val="⃗"/>
                            <m:ctrlPr>
                              <a:rPr lang="en-US" sz="2000" b="1" i="1">
                                <a:latin typeface="Cambria Math" panose="02040503050406030204" pitchFamily="18" charset="0"/>
                                <a:cs typeface="Arial" panose="020B0604020202020204" pitchFamily="34" charset="0"/>
                              </a:rPr>
                            </m:ctrlPr>
                          </m:accPr>
                          <m:e>
                            <m:r>
                              <a:rPr lang="en-US" sz="2000" b="1">
                                <a:latin typeface="Cambria Math" charset="0"/>
                                <a:cs typeface="Arial" panose="020B0604020202020204" pitchFamily="34" charset="0"/>
                              </a:rPr>
                              <m:t>𝑐</m:t>
                            </m:r>
                          </m:e>
                        </m:acc>
                      </m:e>
                      <m:sub>
                        <m:r>
                          <a:rPr lang="en-US" sz="2000" b="1">
                            <a:latin typeface="Cambria Math" charset="0"/>
                            <a:cs typeface="Arial" panose="020B0604020202020204" pitchFamily="34" charset="0"/>
                          </a:rPr>
                          <m:t>𝑡</m:t>
                        </m:r>
                      </m:sub>
                      <m:sup>
                        <m:r>
                          <a:rPr lang="en-US" sz="2000" b="1">
                            <a:latin typeface="Cambria Math" charset="0"/>
                            <a:cs typeface="Arial" panose="020B0604020202020204" pitchFamily="34" charset="0"/>
                          </a:rPr>
                          <m:t>𝑙</m:t>
                        </m:r>
                      </m:sup>
                    </m:sSubSup>
                    <m:r>
                      <a:rPr lang="en-US" sz="2000" b="1">
                        <a:latin typeface="Cambria Math" charset="0"/>
                        <a:cs typeface="Arial" panose="020B0604020202020204" pitchFamily="34" charset="0"/>
                      </a:rPr>
                      <m:t> </m:t>
                    </m:r>
                  </m:oMath>
                </a14:m>
                <a:r>
                  <a:rPr lang="en-US" sz="2000" b="1" dirty="0">
                    <a:latin typeface="Arial" panose="020B0604020202020204" pitchFamily="34" charset="0"/>
                    <a:cs typeface="Arial" panose="020B0604020202020204" pitchFamily="34" charset="0"/>
                  </a:rPr>
                  <a:t>and </a:t>
                </a:r>
                <a14:m>
                  <m:oMath xmlns:m="http://schemas.openxmlformats.org/officeDocument/2006/math">
                    <m:sSubSup>
                      <m:sSubSupPr>
                        <m:ctrlPr>
                          <a:rPr lang="en-US" sz="2000" b="1" i="1">
                            <a:latin typeface="Cambria Math" panose="02040503050406030204" pitchFamily="18" charset="0"/>
                            <a:cs typeface="Arial" panose="020B0604020202020204" pitchFamily="34" charset="0"/>
                          </a:rPr>
                        </m:ctrlPr>
                      </m:sSubSupPr>
                      <m:e>
                        <m:acc>
                          <m:accPr>
                            <m:chr m:val="⃖"/>
                            <m:ctrlPr>
                              <a:rPr lang="en-US" sz="2000" b="1" i="1">
                                <a:latin typeface="Cambria Math" panose="02040503050406030204" pitchFamily="18" charset="0"/>
                                <a:cs typeface="Arial" panose="020B0604020202020204" pitchFamily="34" charset="0"/>
                              </a:rPr>
                            </m:ctrlPr>
                          </m:accPr>
                          <m:e>
                            <m:r>
                              <a:rPr lang="en-US" sz="2000" b="1">
                                <a:latin typeface="Cambria Math" charset="0"/>
                                <a:cs typeface="Arial" panose="020B0604020202020204" pitchFamily="34" charset="0"/>
                              </a:rPr>
                              <m:t>𝑐</m:t>
                            </m:r>
                          </m:e>
                        </m:acc>
                      </m:e>
                      <m:sub>
                        <m:r>
                          <a:rPr lang="en-US" sz="2000" b="1">
                            <a:latin typeface="Cambria Math" charset="0"/>
                            <a:cs typeface="Arial" panose="020B0604020202020204" pitchFamily="34" charset="0"/>
                          </a:rPr>
                          <m:t>𝑡</m:t>
                        </m:r>
                      </m:sub>
                      <m:sup>
                        <m:r>
                          <a:rPr lang="en-US" sz="2000" b="1">
                            <a:latin typeface="Cambria Math" charset="0"/>
                            <a:cs typeface="Arial" panose="020B0604020202020204" pitchFamily="34" charset="0"/>
                          </a:rPr>
                          <m:t>𝑙</m:t>
                        </m:r>
                      </m:sup>
                    </m:sSubSup>
                    <m:r>
                      <a:rPr lang="en-US" sz="2000" b="1">
                        <a:latin typeface="Cambria Math" charset="0"/>
                        <a:cs typeface="Arial" panose="020B0604020202020204" pitchFamily="34" charset="0"/>
                      </a:rPr>
                      <m:t> , </m:t>
                    </m:r>
                  </m:oMath>
                </a14:m>
                <a:r>
                  <a:rPr lang="en-US" sz="2000" b="1" dirty="0">
                    <a:latin typeface="Arial" panose="020B0604020202020204" pitchFamily="34" charset="0"/>
                    <a:cs typeface="Arial" panose="020B0604020202020204" pitchFamily="34" charset="0"/>
                  </a:rPr>
                  <a:t>in a way that every hidden layer receives input from both the forward and backward layers at the level below.</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647699"/>
                <a:ext cx="8686800" cy="5678455"/>
              </a:xfrm>
              <a:blipFill>
                <a:blip r:embed="rId3"/>
                <a:stretch>
                  <a:fillRect l="-1684" t="-1288" r="-1333"/>
                </a:stretch>
              </a:blipFill>
            </p:spPr>
            <p:txBody>
              <a:bodyPr/>
              <a:lstStyle/>
              <a:p>
                <a:r>
                  <a:rPr lang="en-US">
                    <a:noFill/>
                  </a:rPr>
                  <a:t> </a:t>
                </a:r>
              </a:p>
            </p:txBody>
          </p:sp>
        </mc:Fallback>
      </mc:AlternateContent>
    </p:spTree>
    <p:extLst>
      <p:ext uri="{BB962C8B-B14F-4D97-AF65-F5344CB8AC3E}">
        <p14:creationId xmlns:p14="http://schemas.microsoft.com/office/powerpoint/2010/main" val="707385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An overview of gradient descent optimization algorithms</a:t>
            </a:r>
          </a:p>
        </p:txBody>
      </p:sp>
      <p:sp>
        <p:nvSpPr>
          <p:cNvPr id="3" name="Content Placeholder 2"/>
          <p:cNvSpPr>
            <a:spLocks noGrp="1"/>
          </p:cNvSpPr>
          <p:nvPr>
            <p:ph idx="1"/>
          </p:nvPr>
        </p:nvSpPr>
        <p:spPr>
          <a:xfrm>
            <a:off x="228600" y="647700"/>
            <a:ext cx="8686800" cy="5603810"/>
          </a:xfrm>
        </p:spPr>
        <p:txBody>
          <a:bodyPr lIns="0" tIns="0" rIns="0" bIns="0"/>
          <a:lstStyle/>
          <a:p>
            <a:pPr marL="0" indent="0">
              <a:spcAft>
                <a:spcPts val="1200"/>
              </a:spcAft>
              <a:buNone/>
            </a:pPr>
            <a:r>
              <a:rPr lang="en-US" sz="1800" dirty="0">
                <a:latin typeface="Arial" panose="020B0604020202020204" pitchFamily="34" charset="0"/>
                <a:cs typeface="Arial" panose="020B0604020202020204" pitchFamily="34" charset="0"/>
              </a:rPr>
              <a:t> 1) SGD</a:t>
            </a:r>
            <a:br>
              <a:rPr lang="en-US" sz="1800" dirty="0">
                <a:latin typeface="Arial" panose="020B0604020202020204" pitchFamily="34" charset="0"/>
                <a:cs typeface="Arial" panose="020B0604020202020204" pitchFamily="34" charset="0"/>
              </a:rPr>
            </a:br>
            <a:r>
              <a:rPr lang="en-US" sz="1800" dirty="0" err="1">
                <a:latin typeface="Arial" panose="020B0604020202020204" pitchFamily="34" charset="0"/>
                <a:cs typeface="Arial" panose="020B0604020202020204" pitchFamily="34" charset="0"/>
              </a:rPr>
              <a:t>Reference:http</a:t>
            </a:r>
            <a:r>
              <a:rPr lang="en-US" sz="1800" dirty="0">
                <a:latin typeface="Arial" panose="020B0604020202020204" pitchFamily="34" charset="0"/>
                <a:cs typeface="Arial" panose="020B0604020202020204" pitchFamily="34" charset="0"/>
              </a:rPr>
              <a:t>://ufldl.stanford.edu/tutorial/supervised/</a:t>
            </a:r>
            <a:r>
              <a:rPr lang="en-US" sz="1800" dirty="0" err="1">
                <a:latin typeface="Arial" panose="020B0604020202020204" pitchFamily="34" charset="0"/>
                <a:cs typeface="Arial" panose="020B0604020202020204" pitchFamily="34" charset="0"/>
              </a:rPr>
              <a:t>OptimizationStochasticGradientDescent</a:t>
            </a:r>
            <a:r>
              <a:rPr lang="en-US" sz="1800" dirty="0">
                <a:latin typeface="Arial" panose="020B0604020202020204" pitchFamily="34" charset="0"/>
                <a:cs typeface="Arial" panose="020B0604020202020204" pitchFamily="34" charset="0"/>
              </a:rPr>
              <a:t>/</a:t>
            </a:r>
          </a:p>
          <a:p>
            <a:pPr marL="0" indent="0">
              <a:spcAft>
                <a:spcPts val="1200"/>
              </a:spcAft>
              <a:buNone/>
            </a:pPr>
            <a:r>
              <a:rPr lang="en-US" sz="1800" dirty="0">
                <a:latin typeface="Arial" panose="020B0604020202020204" pitchFamily="34" charset="0"/>
                <a:cs typeface="Arial" panose="020B0604020202020204" pitchFamily="34" charset="0"/>
              </a:rPr>
              <a:t> 2) </a:t>
            </a:r>
            <a:r>
              <a:rPr lang="en-US" sz="1800" dirty="0" err="1">
                <a:latin typeface="Arial" panose="020B0604020202020204" pitchFamily="34" charset="0"/>
                <a:cs typeface="Arial" panose="020B0604020202020204" pitchFamily="34" charset="0"/>
              </a:rPr>
              <a:t>RMSprop</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Reference:http</a:t>
            </a:r>
            <a:r>
              <a:rPr lang="en-US" sz="1800" dirty="0">
                <a:latin typeface="Arial" panose="020B0604020202020204" pitchFamily="34" charset="0"/>
                <a:cs typeface="Arial" panose="020B0604020202020204" pitchFamily="34" charset="0"/>
              </a:rPr>
              <a:t>://www.cs.toronto.edu/~tijmen/csc321/slides/lecture_slides_lec6.pdf)</a:t>
            </a:r>
          </a:p>
          <a:p>
            <a:pPr marL="0" indent="0">
              <a:spcAft>
                <a:spcPts val="1200"/>
              </a:spcAft>
              <a:buNone/>
            </a:pPr>
            <a:r>
              <a:rPr lang="en-US" sz="1800" dirty="0">
                <a:latin typeface="Arial" panose="020B0604020202020204" pitchFamily="34" charset="0"/>
                <a:cs typeface="Arial" panose="020B0604020202020204" pitchFamily="34" charset="0"/>
              </a:rPr>
              <a:t> 3) </a:t>
            </a:r>
            <a:r>
              <a:rPr lang="en-US" sz="1800" dirty="0" err="1">
                <a:latin typeface="Arial" panose="020B0604020202020204" pitchFamily="34" charset="0"/>
                <a:cs typeface="Arial" panose="020B0604020202020204" pitchFamily="34" charset="0"/>
              </a:rPr>
              <a:t>Adagrad</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Reference: http://jmlr.org/papers/v12/duchi11a.html</a:t>
            </a:r>
          </a:p>
          <a:p>
            <a:pPr marL="0" indent="0">
              <a:spcAft>
                <a:spcPts val="1200"/>
              </a:spcAft>
              <a:buNone/>
            </a:pPr>
            <a:r>
              <a:rPr lang="en-US" sz="1800" dirty="0">
                <a:latin typeface="Arial" panose="020B0604020202020204" pitchFamily="34" charset="0"/>
                <a:cs typeface="Arial" panose="020B0604020202020204" pitchFamily="34" charset="0"/>
              </a:rPr>
              <a:t> 4) </a:t>
            </a:r>
            <a:r>
              <a:rPr lang="en-US" sz="1800" dirty="0" err="1">
                <a:latin typeface="Arial" panose="020B0604020202020204" pitchFamily="34" charset="0"/>
                <a:cs typeface="Arial" panose="020B0604020202020204" pitchFamily="34" charset="0"/>
              </a:rPr>
              <a:t>Adadelta</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Reference: https://arxiv.org/abs/1212.5701</a:t>
            </a:r>
          </a:p>
          <a:p>
            <a:pPr marL="0" indent="0">
              <a:spcAft>
                <a:spcPts val="1200"/>
              </a:spcAft>
              <a:buNone/>
            </a:pPr>
            <a:r>
              <a:rPr lang="en-US" sz="1800" dirty="0">
                <a:latin typeface="Arial" panose="020B0604020202020204" pitchFamily="34" charset="0"/>
                <a:cs typeface="Arial" panose="020B0604020202020204" pitchFamily="34" charset="0"/>
              </a:rPr>
              <a:t> 5) Adam</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Reference: http://arxiv.org/abs/1412.6980v8</a:t>
            </a:r>
          </a:p>
          <a:p>
            <a:pPr marL="0" indent="0">
              <a:spcAft>
                <a:spcPts val="1200"/>
              </a:spcAft>
              <a:buNone/>
            </a:pPr>
            <a:r>
              <a:rPr lang="en-US" sz="1800" dirty="0">
                <a:latin typeface="Arial" panose="020B0604020202020204" pitchFamily="34" charset="0"/>
                <a:cs typeface="Arial" panose="020B0604020202020204" pitchFamily="34" charset="0"/>
              </a:rPr>
              <a:t> 6) </a:t>
            </a:r>
            <a:r>
              <a:rPr lang="en-US" sz="1800" dirty="0" err="1">
                <a:latin typeface="Arial" panose="020B0604020202020204" pitchFamily="34" charset="0"/>
                <a:cs typeface="Arial" panose="020B0604020202020204" pitchFamily="34" charset="0"/>
              </a:rPr>
              <a:t>Adamax</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Reference: https://arxiv.org/abs/1412.6980v8</a:t>
            </a:r>
          </a:p>
          <a:p>
            <a:pPr marL="0" indent="0">
              <a:spcAft>
                <a:spcPts val="1200"/>
              </a:spcAft>
              <a:buNone/>
            </a:pPr>
            <a:r>
              <a:rPr lang="en-US" sz="1800" dirty="0">
                <a:latin typeface="Arial" panose="020B0604020202020204" pitchFamily="34" charset="0"/>
                <a:cs typeface="Arial" panose="020B0604020202020204" pitchFamily="34" charset="0"/>
              </a:rPr>
              <a:t> 7) </a:t>
            </a:r>
            <a:r>
              <a:rPr lang="en-US" sz="1800" dirty="0" err="1">
                <a:latin typeface="Arial" panose="020B0604020202020204" pitchFamily="34" charset="0"/>
                <a:cs typeface="Arial" panose="020B0604020202020204" pitchFamily="34" charset="0"/>
              </a:rPr>
              <a:t>Nadam</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Reference: http://cs229.stanford.edu/proj2015/054_report.pdf</a:t>
            </a:r>
          </a:p>
        </p:txBody>
      </p:sp>
    </p:spTree>
    <p:extLst>
      <p:ext uri="{BB962C8B-B14F-4D97-AF65-F5344CB8AC3E}">
        <p14:creationId xmlns:p14="http://schemas.microsoft.com/office/powerpoint/2010/main" val="209581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Recurrent Neural Network (RNN)</a:t>
            </a:r>
          </a:p>
        </p:txBody>
      </p:sp>
      <p:pic>
        <p:nvPicPr>
          <p:cNvPr id="2052" name="Picture 4" descr="http://blog.josephwilk.net/images/blog/2012/10/recurrent_neural_networ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027" y="3434634"/>
            <a:ext cx="1828739" cy="178972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a:spLocks noGrp="1"/>
          </p:cNvSpPr>
          <p:nvPr>
            <p:ph idx="1"/>
          </p:nvPr>
        </p:nvSpPr>
        <p:spPr>
          <a:xfrm>
            <a:off x="228599" y="647700"/>
            <a:ext cx="6358813" cy="6175375"/>
          </a:xfrm>
        </p:spPr>
        <p:txBody>
          <a:bodyPr lIns="0" tIns="0" rIns="0" bIns="0"/>
          <a:lstStyle/>
          <a:p>
            <a:pPr marL="182563" indent="-182563">
              <a:spcBef>
                <a:spcPts val="0"/>
              </a:spcBef>
              <a:spcAft>
                <a:spcPts val="1200"/>
              </a:spcAft>
              <a:buFont typeface="Arial" panose="020B0604020202020204" pitchFamily="34" charset="0"/>
            </a:pPr>
            <a:r>
              <a:rPr lang="en-US" sz="2400" b="1" dirty="0">
                <a:latin typeface="Arial" panose="020B0604020202020204" pitchFamily="34" charset="0"/>
                <a:cs typeface="Arial" panose="020B0604020202020204" pitchFamily="34" charset="0"/>
              </a:rPr>
              <a:t>Recurrent since they receive inputs, update the hidden states depending on the previous computations, and make predictions for every element of a sequence.</a:t>
            </a:r>
          </a:p>
          <a:p>
            <a:pPr marL="182563" indent="-182563">
              <a:spcBef>
                <a:spcPts val="0"/>
              </a:spcBef>
              <a:spcAft>
                <a:spcPts val="1200"/>
              </a:spcAft>
              <a:buFont typeface="Arial" panose="020B0604020202020204" pitchFamily="34" charset="0"/>
            </a:pPr>
            <a:r>
              <a:rPr lang="en-US" sz="2400" b="1" dirty="0">
                <a:latin typeface="Arial" panose="020B0604020202020204" pitchFamily="34" charset="0"/>
                <a:cs typeface="Arial" panose="020B0604020202020204" pitchFamily="34" charset="0"/>
              </a:rPr>
              <a:t>RNNs are a neural network with memory.</a:t>
            </a:r>
          </a:p>
          <a:p>
            <a:pPr marL="182563" indent="-182563">
              <a:spcBef>
                <a:spcPts val="0"/>
              </a:spcBef>
              <a:spcAft>
                <a:spcPts val="1200"/>
              </a:spcAft>
              <a:buFont typeface="Arial" panose="020B0604020202020204" pitchFamily="34" charset="0"/>
            </a:pPr>
            <a:r>
              <a:rPr lang="en-US" sz="2400" b="1" dirty="0">
                <a:latin typeface="Arial" panose="020B0604020202020204" pitchFamily="34" charset="0"/>
                <a:cs typeface="Arial" panose="020B0604020202020204" pitchFamily="34" charset="0"/>
              </a:rPr>
              <a:t>RNNs are very powerful dynamic system for sequential tasks such as speech recognition or handwritten recognition since they maintain a state vector that implicitly contains information about the history of all the past elements of a sequence.</a:t>
            </a:r>
          </a:p>
        </p:txBody>
      </p:sp>
      <p:pic>
        <p:nvPicPr>
          <p:cNvPr id="11" name="Picture 2" descr="https://draftin.com/images/34568?token=osHGQ5vZmlKI8wvUQDodyNnTzHvIIucFK6U0Z1ynSkEKrMZy1FEdoBrizZ7fujKpEWiYaC1-1fm8lMLh7GKKVu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395" y="647700"/>
            <a:ext cx="1956005" cy="155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2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Unrolling an RNN for Sequential Modeling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666361"/>
                <a:ext cx="8686800" cy="7190014"/>
              </a:xfrm>
            </p:spPr>
            <p:txBody>
              <a:bodyPr lIns="0" tIns="0" rIns="0" bIns="0"/>
              <a:lstStyle/>
              <a:p>
                <a:pPr marL="0" indent="0">
                  <a:spcBef>
                    <a:spcPts val="0"/>
                  </a:spcBef>
                  <a:spcAft>
                    <a:spcPts val="15800"/>
                  </a:spcAft>
                  <a:buNone/>
                </a:pPr>
                <a:r>
                  <a:rPr lang="en-US" sz="1800" b="1" dirty="0">
                    <a:latin typeface="Arial" panose="020B0604020202020204" pitchFamily="34" charset="0"/>
                    <a:cs typeface="Arial" panose="020B0604020202020204" pitchFamily="34" charset="0"/>
                  </a:rPr>
                  <a:t>An unrolled RNN (in time) can be considered as a deep neural network (DNN) with indefinitely many layers:</a:t>
                </a:r>
              </a:p>
              <a:p>
                <a:pPr marL="349250" indent="-220663">
                  <a:spcBef>
                    <a:spcPts val="0"/>
                  </a:spcBef>
                  <a:spcAft>
                    <a:spcPts val="600"/>
                  </a:spcAft>
                  <a:buFont typeface="Arial" panose="020B0604020202020204" pitchFamily="34" charset="0"/>
                </a:pPr>
                <a14:m>
                  <m:oMath xmlns:m="http://schemas.openxmlformats.org/officeDocument/2006/math">
                    <m:sSub>
                      <m:sSubPr>
                        <m:ctrlPr>
                          <a:rPr lang="en-US" sz="1800" b="1" i="1">
                            <a:latin typeface="Cambria Math" panose="02040503050406030204" pitchFamily="18" charset="0"/>
                            <a:cs typeface="Arial" panose="020B0604020202020204" pitchFamily="34" charset="0"/>
                          </a:rPr>
                        </m:ctrlPr>
                      </m:sSubPr>
                      <m:e>
                        <m:r>
                          <a:rPr lang="en-US" sz="1800" b="1" i="1">
                            <a:latin typeface="Cambria Math" charset="0"/>
                            <a:cs typeface="Arial" panose="020B0604020202020204" pitchFamily="34" charset="0"/>
                          </a:rPr>
                          <m:t>𝒙</m:t>
                        </m:r>
                      </m:e>
                      <m:sub>
                        <m:r>
                          <a:rPr lang="en-US" sz="1800" b="1" i="1">
                            <a:latin typeface="Cambria Math" charset="0"/>
                            <a:cs typeface="Arial" panose="020B0604020202020204" pitchFamily="34" charset="0"/>
                          </a:rPr>
                          <m:t>𝒕</m:t>
                        </m:r>
                      </m:sub>
                    </m:sSub>
                  </m:oMath>
                </a14:m>
                <a:r>
                  <a:rPr lang="en-US" sz="1800" b="1" dirty="0">
                    <a:latin typeface="Arial" panose="020B0604020202020204" pitchFamily="34" charset="0"/>
                    <a:cs typeface="Arial" panose="020B0604020202020204" pitchFamily="34" charset="0"/>
                  </a:rPr>
                  <a:t>: input at time </a:t>
                </a:r>
                <a14:m>
                  <m:oMath xmlns:m="http://schemas.openxmlformats.org/officeDocument/2006/math">
                    <m:r>
                      <a:rPr lang="en-US" sz="1800" b="1" i="1" smtClean="0">
                        <a:latin typeface="Cambria Math" charset="0"/>
                        <a:cs typeface="Arial" panose="020B0604020202020204" pitchFamily="34" charset="0"/>
                      </a:rPr>
                      <m:t>𝒕</m:t>
                    </m:r>
                  </m:oMath>
                </a14:m>
                <a:endParaRPr lang="en-US" sz="1800" b="1" i="1" dirty="0">
                  <a:latin typeface="Cambria Math" charset="0"/>
                  <a:cs typeface="Arial" panose="020B0604020202020204" pitchFamily="34" charset="0"/>
                </a:endParaRPr>
              </a:p>
              <a:p>
                <a:pPr marL="349250" indent="-220663">
                  <a:spcBef>
                    <a:spcPts val="0"/>
                  </a:spcBef>
                  <a:spcAft>
                    <a:spcPts val="600"/>
                  </a:spcAft>
                  <a:buFont typeface="Arial" panose="020B0604020202020204" pitchFamily="34" charset="0"/>
                  <a:buChar char="•"/>
                </a:pPr>
                <a14:m>
                  <m:oMath xmlns:m="http://schemas.openxmlformats.org/officeDocument/2006/math">
                    <m:sSub>
                      <m:sSubPr>
                        <m:ctrlPr>
                          <a:rPr lang="en-US" sz="1800" b="1" i="1">
                            <a:latin typeface="Cambria Math" panose="02040503050406030204" pitchFamily="18" charset="0"/>
                            <a:cs typeface="Arial" panose="020B0604020202020204" pitchFamily="34" charset="0"/>
                          </a:rPr>
                        </m:ctrlPr>
                      </m:sSubPr>
                      <m:e>
                        <m:r>
                          <a:rPr lang="en-US" sz="1800" b="1" i="1">
                            <a:latin typeface="Cambria Math" charset="0"/>
                            <a:cs typeface="Arial" panose="020B0604020202020204" pitchFamily="34" charset="0"/>
                          </a:rPr>
                          <m:t>𝒔</m:t>
                        </m:r>
                      </m:e>
                      <m:sub>
                        <m:r>
                          <a:rPr lang="en-US" sz="1800" b="1" i="1">
                            <a:latin typeface="Cambria Math" charset="0"/>
                            <a:cs typeface="Arial" panose="020B0604020202020204" pitchFamily="34" charset="0"/>
                          </a:rPr>
                          <m:t>𝒕</m:t>
                        </m:r>
                      </m:sub>
                    </m:sSub>
                  </m:oMath>
                </a14:m>
                <a:r>
                  <a:rPr lang="en-US" sz="1800" b="1" dirty="0">
                    <a:latin typeface="Arial" panose="020B0604020202020204" pitchFamily="34" charset="0"/>
                    <a:cs typeface="Arial" panose="020B0604020202020204" pitchFamily="34" charset="0"/>
                  </a:rPr>
                  <a:t>: hidden state at time </a:t>
                </a:r>
                <a14:m>
                  <m:oMath xmlns:m="http://schemas.openxmlformats.org/officeDocument/2006/math">
                    <m:r>
                      <a:rPr lang="en-US" sz="1800" b="1" i="1">
                        <a:latin typeface="Cambria Math" charset="0"/>
                        <a:cs typeface="Arial" panose="020B0604020202020204" pitchFamily="34" charset="0"/>
                      </a:rPr>
                      <m:t>𝒕</m:t>
                    </m:r>
                  </m:oMath>
                </a14:m>
                <a:r>
                  <a:rPr lang="en-US" sz="1800" b="1" dirty="0">
                    <a:latin typeface="Arial" panose="020B0604020202020204" pitchFamily="34" charset="0"/>
                    <a:cs typeface="Arial" panose="020B0604020202020204" pitchFamily="34" charset="0"/>
                  </a:rPr>
                  <a:t> (memory of the network).</a:t>
                </a:r>
              </a:p>
              <a:p>
                <a:pPr marL="349250" indent="-220663">
                  <a:spcBef>
                    <a:spcPts val="0"/>
                  </a:spcBef>
                  <a:spcAft>
                    <a:spcPts val="600"/>
                  </a:spcAft>
                  <a:buFont typeface="Arial" panose="020B0604020202020204" pitchFamily="34" charset="0"/>
                  <a:buChar char="•"/>
                </a:pPr>
                <a14:m>
                  <m:oMath xmlns:m="http://schemas.openxmlformats.org/officeDocument/2006/math">
                    <m:r>
                      <a:rPr lang="en-US" sz="1800" b="1" i="1">
                        <a:latin typeface="Cambria Math" charset="0"/>
                        <a:cs typeface="Arial" panose="020B0604020202020204" pitchFamily="34" charset="0"/>
                      </a:rPr>
                      <m:t>𝒇</m:t>
                    </m:r>
                  </m:oMath>
                </a14:m>
                <a:r>
                  <a:rPr lang="en-US" sz="1800" b="1" dirty="0">
                    <a:latin typeface="Arial" panose="020B0604020202020204" pitchFamily="34" charset="0"/>
                    <a:cs typeface="Arial" panose="020B0604020202020204" pitchFamily="34" charset="0"/>
                  </a:rPr>
                  <a:t>: is an activation function (</a:t>
                </a:r>
                <a:r>
                  <a:rPr lang="en-US" sz="1800" b="1" dirty="0" err="1">
                    <a:latin typeface="Arial" panose="020B0604020202020204" pitchFamily="34" charset="0"/>
                    <a:cs typeface="Arial" panose="020B0604020202020204" pitchFamily="34" charset="0"/>
                  </a:rPr>
                  <a:t>e.g</a:t>
                </a:r>
                <a:r>
                  <a:rPr lang="en-US" sz="1800" b="1" dirty="0">
                    <a:latin typeface="Arial" panose="020B0604020202020204" pitchFamily="34" charset="0"/>
                    <a:cs typeface="Arial" panose="020B0604020202020204" pitchFamily="34" charset="0"/>
                  </a:rPr>
                  <a:t>, </a:t>
                </a:r>
                <a14:m>
                  <m:oMath xmlns:m="http://schemas.openxmlformats.org/officeDocument/2006/math">
                    <m:r>
                      <a:rPr lang="en-US" sz="1800" b="1" i="1">
                        <a:latin typeface="Cambria Math" charset="0"/>
                        <a:cs typeface="Arial" panose="020B0604020202020204" pitchFamily="34" charset="0"/>
                      </a:rPr>
                      <m:t>𝒕</m:t>
                    </m:r>
                    <m:r>
                      <a:rPr lang="en-US" sz="1800" b="1" i="1" smtClean="0">
                        <a:latin typeface="Cambria Math" charset="0"/>
                        <a:cs typeface="Arial" panose="020B0604020202020204" pitchFamily="34" charset="0"/>
                      </a:rPr>
                      <m:t>𝒂𝒏𝒉</m:t>
                    </m:r>
                    <m:r>
                      <a:rPr lang="en-US" sz="1800" b="1" i="1" smtClean="0">
                        <a:latin typeface="Cambria Math" charset="0"/>
                        <a:cs typeface="Arial" panose="020B0604020202020204" pitchFamily="34" charset="0"/>
                      </a:rPr>
                      <m:t>()</m:t>
                    </m:r>
                  </m:oMath>
                </a14:m>
                <a:r>
                  <a:rPr lang="en-US" sz="1800" b="1" i="1" dirty="0">
                    <a:latin typeface="Cambria Math" charset="0"/>
                    <a:cs typeface="Arial" panose="020B0604020202020204" pitchFamily="34" charset="0"/>
                  </a:rPr>
                  <a:t> </a:t>
                </a:r>
                <a:r>
                  <a:rPr lang="en-US" sz="1800" b="1" dirty="0">
                    <a:latin typeface="Arial" panose="020B0604020202020204" pitchFamily="34" charset="0"/>
                    <a:cs typeface="Arial" panose="020B0604020202020204" pitchFamily="34" charset="0"/>
                  </a:rPr>
                  <a:t>and </a:t>
                </a:r>
                <a:r>
                  <a:rPr lang="en-US" sz="1800" b="1" dirty="0" err="1">
                    <a:latin typeface="Arial" panose="020B0604020202020204" pitchFamily="34" charset="0"/>
                    <a:cs typeface="Arial" panose="020B0604020202020204" pitchFamily="34" charset="0"/>
                  </a:rPr>
                  <a:t>ReLUs</a:t>
                </a:r>
                <a:r>
                  <a:rPr lang="en-US" sz="1800" b="1" dirty="0">
                    <a:latin typeface="Arial" panose="020B0604020202020204" pitchFamily="34" charset="0"/>
                    <a:cs typeface="Arial" panose="020B0604020202020204" pitchFamily="34" charset="0"/>
                  </a:rPr>
                  <a:t>). </a:t>
                </a:r>
              </a:p>
              <a:p>
                <a:pPr marL="349250" indent="-220663">
                  <a:spcBef>
                    <a:spcPts val="0"/>
                  </a:spcBef>
                  <a:spcAft>
                    <a:spcPts val="600"/>
                  </a:spcAft>
                  <a:buFont typeface="Arial" panose="020B0604020202020204" pitchFamily="34" charset="0"/>
                </a:pPr>
                <a:r>
                  <a:rPr lang="en-US" sz="1800" b="1" i="1" dirty="0">
                    <a:cs typeface="Arial" panose="020B0604020202020204" pitchFamily="34" charset="0"/>
                  </a:rPr>
                  <a:t>U, V, W</a:t>
                </a:r>
                <a:r>
                  <a:rPr lang="en-US" sz="1800" b="1" dirty="0">
                    <a:latin typeface="Arial" panose="020B0604020202020204" pitchFamily="34" charset="0"/>
                    <a:cs typeface="Arial" panose="020B0604020202020204" pitchFamily="34" charset="0"/>
                  </a:rPr>
                  <a:t>: network parameters (unlike a </a:t>
                </a:r>
                <a:r>
                  <a:rPr lang="en-US" sz="1800" b="1" dirty="0" err="1">
                    <a:latin typeface="Arial" panose="020B0604020202020204" pitchFamily="34" charset="0"/>
                    <a:cs typeface="Arial" panose="020B0604020202020204" pitchFamily="34" charset="0"/>
                  </a:rPr>
                  <a:t>feedforward</a:t>
                </a:r>
                <a:r>
                  <a:rPr lang="en-US" sz="1800" b="1" dirty="0">
                    <a:latin typeface="Arial" panose="020B0604020202020204" pitchFamily="34" charset="0"/>
                    <a:cs typeface="Arial" panose="020B0604020202020204" pitchFamily="34" charset="0"/>
                  </a:rPr>
                  <a:t> neural network, an RNN shares the same parameters across all time steps).</a:t>
                </a:r>
              </a:p>
              <a:p>
                <a:pPr marL="349250" indent="-220663">
                  <a:spcBef>
                    <a:spcPts val="0"/>
                  </a:spcBef>
                  <a:spcAft>
                    <a:spcPts val="600"/>
                  </a:spcAft>
                  <a:buFont typeface="Arial" panose="020B0604020202020204" pitchFamily="34" charset="0"/>
                </a:pPr>
                <a:r>
                  <a:rPr lang="en-US" sz="1800" b="1" i="1" dirty="0">
                    <a:cs typeface="Arial" panose="020B0604020202020204" pitchFamily="34" charset="0"/>
                  </a:rPr>
                  <a:t>g</a:t>
                </a:r>
                <a:r>
                  <a:rPr lang="en-US" sz="1800" b="1" dirty="0">
                    <a:latin typeface="Arial" panose="020B0604020202020204" pitchFamily="34" charset="0"/>
                    <a:cs typeface="Arial" panose="020B0604020202020204" pitchFamily="34" charset="0"/>
                  </a:rPr>
                  <a:t>: activation function for the output layer (typically a </a:t>
                </a:r>
                <a:r>
                  <a:rPr lang="en-US" sz="1800" b="1" dirty="0" err="1">
                    <a:latin typeface="Arial" panose="020B0604020202020204" pitchFamily="34" charset="0"/>
                    <a:cs typeface="Arial" panose="020B0604020202020204" pitchFamily="34" charset="0"/>
                  </a:rPr>
                  <a:t>softmax</a:t>
                </a:r>
                <a:r>
                  <a:rPr lang="en-US" sz="1800" b="1" dirty="0">
                    <a:latin typeface="Arial" panose="020B0604020202020204" pitchFamily="34" charset="0"/>
                    <a:cs typeface="Arial" panose="020B0604020202020204" pitchFamily="34" charset="0"/>
                  </a:rPr>
                  <a:t> function).</a:t>
                </a:r>
              </a:p>
              <a:p>
                <a:pPr marL="349250" indent="-220663">
                  <a:spcBef>
                    <a:spcPts val="0"/>
                  </a:spcBef>
                  <a:spcAft>
                    <a:spcPts val="600"/>
                  </a:spcAft>
                  <a:buFont typeface="Arial" panose="020B0604020202020204" pitchFamily="34" charset="0"/>
                  <a:buChar char="•"/>
                </a:pPr>
                <a:r>
                  <a:rPr lang="en-US" sz="1800" b="1" i="1" dirty="0">
                    <a:cs typeface="Arial" panose="020B0604020202020204" pitchFamily="34" charset="0"/>
                  </a:rPr>
                  <a:t>y</a:t>
                </a:r>
                <a:r>
                  <a:rPr lang="en-US" sz="1800" b="1" dirty="0">
                    <a:latin typeface="Arial" panose="020B0604020202020204" pitchFamily="34" charset="0"/>
                    <a:cs typeface="Arial" panose="020B0604020202020204" pitchFamily="34" charset="0"/>
                  </a:rPr>
                  <a:t>: the output of the network at time </a:t>
                </a:r>
                <a14:m>
                  <m:oMath xmlns:m="http://schemas.openxmlformats.org/officeDocument/2006/math">
                    <m:r>
                      <a:rPr lang="en-US" sz="1800" b="1" i="1">
                        <a:latin typeface="Cambria Math" charset="0"/>
                        <a:cs typeface="Arial" panose="020B0604020202020204" pitchFamily="34" charset="0"/>
                      </a:rPr>
                      <m:t>𝒕</m:t>
                    </m:r>
                  </m:oMath>
                </a14:m>
                <a:endParaRPr lang="en-US" sz="1800" b="1"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666361"/>
                <a:ext cx="8686800" cy="7190014"/>
              </a:xfrm>
              <a:blipFill rotWithShape="0">
                <a:blip r:embed="rId3"/>
                <a:stretch>
                  <a:fillRect l="-1684" t="-1102"/>
                </a:stretch>
              </a:blipFill>
            </p:spPr>
            <p:txBody>
              <a:bodyPr/>
              <a:lstStyle/>
              <a:p>
                <a:r>
                  <a:rPr lang="en-US">
                    <a:noFill/>
                  </a:rPr>
                  <a:t> </a:t>
                </a:r>
              </a:p>
            </p:txBody>
          </p:sp>
        </mc:Fallback>
      </mc:AlternateContent>
      <p:pic>
        <p:nvPicPr>
          <p:cNvPr id="4" name="Picture 3" descr="rnn.jpg"/>
          <p:cNvPicPr>
            <a:picLocks noChangeAspect="1"/>
          </p:cNvPicPr>
          <p:nvPr/>
        </p:nvPicPr>
        <p:blipFill>
          <a:blip r:embed="rId4" cstate="print"/>
          <a:stretch>
            <a:fillRect/>
          </a:stretch>
        </p:blipFill>
        <p:spPr>
          <a:xfrm>
            <a:off x="3794748" y="1308394"/>
            <a:ext cx="4888283" cy="1693089"/>
          </a:xfrm>
          <a:prstGeom prst="rect">
            <a:avLst/>
          </a:prstGeom>
        </p:spPr>
      </p:pic>
      <mc:AlternateContent xmlns:mc="http://schemas.openxmlformats.org/markup-compatibility/2006" xmlns:a14="http://schemas.microsoft.com/office/drawing/2010/main">
        <mc:Choice Requires="a14">
          <p:sp>
            <p:nvSpPr>
              <p:cNvPr id="6" name="Rectangle 5"/>
              <p:cNvSpPr>
                <a:spLocks noChangeAspect="1"/>
              </p:cNvSpPr>
              <p:nvPr/>
            </p:nvSpPr>
            <p:spPr>
              <a:xfrm>
                <a:off x="257550" y="1604868"/>
                <a:ext cx="30543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𝑡</m:t>
                          </m:r>
                        </m:sub>
                      </m:sSub>
                      <m:r>
                        <a:rPr lang="en-US" sz="2400">
                          <a:latin typeface="Cambria Math" panose="02040503050406030204" pitchFamily="18" charset="0"/>
                        </a:rPr>
                        <m:t>=</m:t>
                      </m:r>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𝑈</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r>
                            <a:rPr lang="en-US" sz="2400">
                              <a:latin typeface="Cambria Math" panose="02040503050406030204" pitchFamily="18" charset="0"/>
                            </a:rPr>
                            <m:t>+</m:t>
                          </m:r>
                          <m:r>
                            <a:rPr lang="en-US" sz="2400" i="1">
                              <a:latin typeface="Cambria Math" panose="02040503050406030204" pitchFamily="18" charset="0"/>
                            </a:rPr>
                            <m:t>𝑊</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𝑡</m:t>
                              </m:r>
                              <m:r>
                                <a:rPr lang="en-US" sz="2400">
                                  <a:latin typeface="Cambria Math" panose="02040503050406030204" pitchFamily="18" charset="0"/>
                                </a:rPr>
                                <m:t>−1</m:t>
                              </m:r>
                            </m:sub>
                          </m:sSub>
                        </m:e>
                      </m: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57550" y="1604868"/>
                <a:ext cx="3054362" cy="461665"/>
              </a:xfrm>
              <a:prstGeom prst="rect">
                <a:avLst/>
              </a:prstGeom>
              <a:blipFill rotWithShape="0">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25946" y="2154939"/>
                <a:ext cx="1734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sz="2400" i="1">
                              <a:latin typeface="Cambria Math" panose="02040503050406030204" pitchFamily="18" charset="0"/>
                            </a:rPr>
                          </m:ctrlPr>
                        </m:dPr>
                        <m:e>
                          <m:r>
                            <a:rPr lang="en-US" sz="2400" i="1">
                              <a:latin typeface="Cambria Math" panose="02040503050406030204" pitchFamily="18" charset="0"/>
                            </a:rPr>
                            <m:t>𝑦</m:t>
                          </m:r>
                          <m:r>
                            <a:rPr lang="en-US" sz="2400">
                              <a:latin typeface="Cambria Math" panose="02040503050406030204" pitchFamily="18" charset="0"/>
                            </a:rPr>
                            <m:t>=</m:t>
                          </m:r>
                          <m:r>
                            <a:rPr lang="en-US" sz="2400" i="1">
                              <a:latin typeface="Cambria Math" panose="02040503050406030204" pitchFamily="18" charset="0"/>
                            </a:rPr>
                            <m:t>𝑔</m:t>
                          </m:r>
                          <m:r>
                            <a:rPr lang="en-US" sz="2400">
                              <a:latin typeface="Cambria Math" panose="02040503050406030204" pitchFamily="18" charset="0"/>
                            </a:rPr>
                            <m:t>(</m:t>
                          </m:r>
                          <m:r>
                            <a:rPr lang="en-US" sz="2400" i="1">
                              <a:latin typeface="Cambria Math" panose="02040503050406030204" pitchFamily="18" charset="0"/>
                            </a:rPr>
                            <m:t>𝑉</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𝑡</m:t>
                              </m:r>
                            </m:sub>
                          </m:sSub>
                        </m:e>
                      </m:d>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325946" y="2154939"/>
                <a:ext cx="1734770" cy="461665"/>
              </a:xfrm>
              <a:prstGeom prst="rect">
                <a:avLst/>
              </a:prstGeom>
              <a:blipFill rotWithShape="0">
                <a:blip r:embed="rId6"/>
                <a:stretch>
                  <a:fillRect t="-132000" r="-38596" b="-197333"/>
                </a:stretch>
              </a:blipFill>
            </p:spPr>
            <p:txBody>
              <a:bodyPr/>
              <a:lstStyle/>
              <a:p>
                <a:r>
                  <a:rPr lang="en-US">
                    <a:noFill/>
                  </a:rPr>
                  <a:t> </a:t>
                </a:r>
              </a:p>
            </p:txBody>
          </p:sp>
        </mc:Fallback>
      </mc:AlternateContent>
      <p:sp>
        <p:nvSpPr>
          <p:cNvPr id="8" name="Content Placeholder 2"/>
          <p:cNvSpPr txBox="1">
            <a:spLocks/>
          </p:cNvSpPr>
          <p:nvPr/>
        </p:nvSpPr>
        <p:spPr>
          <a:xfrm>
            <a:off x="822960" y="3766370"/>
            <a:ext cx="7296027" cy="1817978"/>
          </a:xfrm>
          <a:prstGeom prst="rect">
            <a:avLst/>
          </a:prstGeom>
        </p:spPr>
        <p:txBody>
          <a:bodyPr vert="horz" lIns="0" tIns="34290" rIns="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14313" indent="-214313">
              <a:buFont typeface="Wingdings" panose="05000000000000000000" pitchFamily="2" charset="2"/>
              <a:buChar char="Ø"/>
            </a:pPr>
            <a:endParaRPr lang="en-US" sz="1800" dirty="0">
              <a:solidFill>
                <a:schemeClr val="tx1"/>
              </a:solidFill>
            </a:endParaRPr>
          </a:p>
        </p:txBody>
      </p:sp>
    </p:spTree>
    <p:extLst>
      <p:ext uri="{BB962C8B-B14F-4D97-AF65-F5344CB8AC3E}">
        <p14:creationId xmlns:p14="http://schemas.microsoft.com/office/powerpoint/2010/main" val="316255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err="1"/>
              <a:t>Backpropagation</a:t>
            </a:r>
            <a:r>
              <a:rPr lang="en-US" dirty="0"/>
              <a:t> Through Time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8599" y="647700"/>
                <a:ext cx="8869363" cy="5641133"/>
              </a:xfrm>
            </p:spPr>
            <p:txBody>
              <a:bodyPr lIns="0" tIns="0" rIns="0" bIns="0"/>
              <a:lstStyle/>
              <a:p>
                <a:pPr marL="182563" indent="-182563">
                  <a:spcBef>
                    <a:spcPts val="0"/>
                  </a:spcBef>
                  <a:spcAft>
                    <a:spcPts val="1200"/>
                  </a:spcAft>
                  <a:buFont typeface="Arial" charset="0"/>
                  <a:buChar char="•"/>
                </a:pPr>
                <a:r>
                  <a:rPr lang="en-US" sz="2400" b="1" dirty="0">
                    <a:latin typeface="Arial" panose="020B0604020202020204" pitchFamily="34" charset="0"/>
                    <a:cs typeface="Arial" panose="020B0604020202020204" pitchFamily="34" charset="0"/>
                  </a:rPr>
                  <a:t>The </a:t>
                </a:r>
                <a:r>
                  <a:rPr lang="en-US" sz="2400" b="1" dirty="0" err="1">
                    <a:latin typeface="Arial" panose="020B0604020202020204" pitchFamily="34" charset="0"/>
                    <a:cs typeface="Arial" panose="020B0604020202020204" pitchFamily="34" charset="0"/>
                  </a:rPr>
                  <a:t>backpropagation</a:t>
                </a:r>
                <a:r>
                  <a:rPr lang="en-US" sz="2400" b="1" dirty="0">
                    <a:latin typeface="Arial" panose="020B0604020202020204" pitchFamily="34" charset="0"/>
                    <a:cs typeface="Arial" panose="020B0604020202020204" pitchFamily="34" charset="0"/>
                  </a:rPr>
                  <a:t> algorithm can be extended to BPTT by unfolding RNN in time and stacking identical copies of the RNN. </a:t>
                </a:r>
              </a:p>
              <a:p>
                <a:pPr marL="182563" indent="-182563">
                  <a:spcBef>
                    <a:spcPts val="0"/>
                  </a:spcBef>
                  <a:spcAft>
                    <a:spcPts val="1200"/>
                  </a:spcAft>
                  <a:buFont typeface="Arial" charset="0"/>
                  <a:buChar char="•"/>
                </a:pPr>
                <a:r>
                  <a:rPr lang="en-US" sz="2400" b="1" dirty="0">
                    <a:latin typeface="Arial" panose="020B0604020202020204" pitchFamily="34" charset="0"/>
                    <a:cs typeface="Arial" panose="020B0604020202020204" pitchFamily="34" charset="0"/>
                  </a:rPr>
                  <a:t>As the parameters that are supposed to be learned (</a:t>
                </a:r>
                <a:r>
                  <a:rPr lang="en-US" sz="2400" b="1" i="1" dirty="0">
                    <a:latin typeface="Arial" panose="020B0604020202020204" pitchFamily="34" charset="0"/>
                    <a:cs typeface="Arial" panose="020B0604020202020204" pitchFamily="34" charset="0"/>
                  </a:rPr>
                  <a:t>U</a:t>
                </a:r>
                <a:r>
                  <a:rPr lang="en-US" sz="2400" b="1" dirty="0">
                    <a:latin typeface="Arial" panose="020B0604020202020204" pitchFamily="34" charset="0"/>
                    <a:cs typeface="Arial" panose="020B0604020202020204" pitchFamily="34" charset="0"/>
                  </a:rPr>
                  <a:t>, </a:t>
                </a:r>
                <a:r>
                  <a:rPr lang="en-US" sz="2400" b="1" i="1" dirty="0">
                    <a:latin typeface="Arial" panose="020B0604020202020204" pitchFamily="34" charset="0"/>
                    <a:cs typeface="Arial" panose="020B0604020202020204" pitchFamily="34" charset="0"/>
                  </a:rPr>
                  <a:t>V</a:t>
                </a:r>
                <a:r>
                  <a:rPr lang="en-US" sz="2400" b="1" dirty="0">
                    <a:latin typeface="Arial" panose="020B0604020202020204" pitchFamily="34" charset="0"/>
                    <a:cs typeface="Arial" panose="020B0604020202020204" pitchFamily="34" charset="0"/>
                  </a:rPr>
                  <a:t> and </a:t>
                </a:r>
                <a:r>
                  <a:rPr lang="en-US" sz="2400" b="1" i="1" dirty="0">
                    <a:latin typeface="Arial" panose="020B0604020202020204" pitchFamily="34" charset="0"/>
                    <a:cs typeface="Arial" panose="020B0604020202020204" pitchFamily="34" charset="0"/>
                  </a:rPr>
                  <a:t>W</a:t>
                </a:r>
                <a:r>
                  <a:rPr lang="en-US" sz="2400" b="1" dirty="0">
                    <a:latin typeface="Arial" panose="020B0604020202020204" pitchFamily="34" charset="0"/>
                    <a:cs typeface="Arial" panose="020B0604020202020204" pitchFamily="34" charset="0"/>
                  </a:rPr>
                  <a:t>) are shared by all time steps in the network, the gradient at each output depends, not only on the calculations of the current time step, but also the previous time steps.</a:t>
                </a:r>
              </a:p>
              <a:p>
                <a:pPr marL="182563" indent="-182563">
                  <a:spcBef>
                    <a:spcPts val="0"/>
                  </a:spcBef>
                  <a:spcAft>
                    <a:spcPts val="600"/>
                  </a:spcAft>
                  <a:buFont typeface="Arial" charset="0"/>
                  <a:buChar char="•"/>
                </a:pPr>
                <a:r>
                  <a:rPr lang="en-US" sz="2400" b="1" dirty="0">
                    <a:latin typeface="Arial" panose="020B0604020202020204" pitchFamily="34" charset="0"/>
                    <a:cs typeface="Arial" panose="020B0604020202020204" pitchFamily="34" charset="0"/>
                  </a:rPr>
                  <a:t>In RNNs, a common choice for the loss function is the cross-entropy loss which is given by:</a:t>
                </a:r>
              </a:p>
              <a:p>
                <a:pPr marL="349250" lvl="1" indent="-166688">
                  <a:buFont typeface="Wingdings" charset="2"/>
                  <a:buChar char="§"/>
                </a:pPr>
                <a14:m>
                  <m:oMath xmlns:m="http://schemas.openxmlformats.org/officeDocument/2006/math">
                    <m:r>
                      <a:rPr lang="en-US" sz="1800" b="1" i="1">
                        <a:latin typeface="Cambria Math" charset="0"/>
                        <a:ea typeface="Arial" charset="0"/>
                        <a:cs typeface="Arial" charset="0"/>
                      </a:rPr>
                      <m:t>𝐋</m:t>
                    </m:r>
                    <m:d>
                      <m:dPr>
                        <m:ctrlPr>
                          <a:rPr lang="en-US" sz="1800" b="1" i="1">
                            <a:latin typeface="Cambria Math" panose="02040503050406030204" pitchFamily="18" charset="0"/>
                            <a:ea typeface="Arial" charset="0"/>
                            <a:cs typeface="Arial" charset="0"/>
                          </a:rPr>
                        </m:ctrlPr>
                      </m:dPr>
                      <m:e>
                        <m:sSub>
                          <m:sSubPr>
                            <m:ctrlPr>
                              <a:rPr lang="en-US" sz="1800" b="1" i="1">
                                <a:latin typeface="Cambria Math" panose="02040503050406030204" pitchFamily="18" charset="0"/>
                                <a:ea typeface="Arial" charset="0"/>
                                <a:cs typeface="Arial" charset="0"/>
                              </a:rPr>
                            </m:ctrlPr>
                          </m:sSubPr>
                          <m:e>
                            <m:r>
                              <a:rPr lang="en-US" sz="1800" b="1" i="1">
                                <a:latin typeface="Cambria Math" charset="0"/>
                                <a:ea typeface="Arial" charset="0"/>
                                <a:cs typeface="Arial" charset="0"/>
                              </a:rPr>
                              <m:t>𝐲</m:t>
                            </m:r>
                          </m:e>
                          <m:sub>
                            <m:r>
                              <a:rPr lang="en-US" sz="1800" b="1" i="1">
                                <a:latin typeface="Cambria Math" charset="0"/>
                                <a:ea typeface="Arial" charset="0"/>
                                <a:cs typeface="Arial" charset="0"/>
                              </a:rPr>
                              <m:t>𝐥</m:t>
                            </m:r>
                          </m:sub>
                        </m:sSub>
                        <m:r>
                          <a:rPr lang="en-US" sz="1800" b="1">
                            <a:latin typeface="Cambria Math" charset="0"/>
                            <a:ea typeface="Arial" charset="0"/>
                            <a:cs typeface="Arial" charset="0"/>
                          </a:rPr>
                          <m:t>,</m:t>
                        </m:r>
                        <m:r>
                          <a:rPr lang="en-US" sz="1800" b="1" i="1">
                            <a:latin typeface="Cambria Math" charset="0"/>
                            <a:ea typeface="Arial" charset="0"/>
                            <a:cs typeface="Arial" charset="0"/>
                          </a:rPr>
                          <m:t>𝐲</m:t>
                        </m:r>
                      </m:e>
                    </m:d>
                    <m:r>
                      <a:rPr lang="en-US" sz="1800" b="1">
                        <a:latin typeface="Cambria Math" charset="0"/>
                        <a:ea typeface="Arial" charset="0"/>
                        <a:cs typeface="Arial" charset="0"/>
                      </a:rPr>
                      <m:t>=−</m:t>
                    </m:r>
                    <m:f>
                      <m:fPr>
                        <m:ctrlPr>
                          <a:rPr lang="en-US" sz="1800" b="1" i="1">
                            <a:latin typeface="Cambria Math" panose="02040503050406030204" pitchFamily="18" charset="0"/>
                            <a:ea typeface="Arial" charset="0"/>
                            <a:cs typeface="Arial" charset="0"/>
                          </a:rPr>
                        </m:ctrlPr>
                      </m:fPr>
                      <m:num>
                        <m:r>
                          <a:rPr lang="en-US" sz="1800" b="1" i="1">
                            <a:latin typeface="Cambria Math" charset="0"/>
                            <a:ea typeface="Arial" charset="0"/>
                            <a:cs typeface="Arial" charset="0"/>
                          </a:rPr>
                          <m:t>𝟏</m:t>
                        </m:r>
                      </m:num>
                      <m:den>
                        <m:r>
                          <a:rPr lang="en-US" sz="1800" b="1" i="1">
                            <a:latin typeface="Cambria Math" charset="0"/>
                            <a:ea typeface="Arial" charset="0"/>
                            <a:cs typeface="Arial" charset="0"/>
                          </a:rPr>
                          <m:t>𝐍</m:t>
                        </m:r>
                      </m:den>
                    </m:f>
                    <m:nary>
                      <m:naryPr>
                        <m:chr m:val="∑"/>
                        <m:limLoc m:val="undOvr"/>
                        <m:supHide m:val="on"/>
                        <m:ctrlPr>
                          <a:rPr lang="en-US" sz="1800" b="1" i="1">
                            <a:latin typeface="Cambria Math" panose="02040503050406030204" pitchFamily="18" charset="0"/>
                            <a:ea typeface="Arial" charset="0"/>
                            <a:cs typeface="Arial" charset="0"/>
                          </a:rPr>
                        </m:ctrlPr>
                      </m:naryPr>
                      <m:sub>
                        <m:r>
                          <a:rPr lang="en-US" sz="1800" b="1" i="1">
                            <a:latin typeface="Cambria Math" charset="0"/>
                            <a:ea typeface="Arial" charset="0"/>
                            <a:cs typeface="Arial" charset="0"/>
                          </a:rPr>
                          <m:t>𝐧</m:t>
                        </m:r>
                        <m:r>
                          <a:rPr lang="en-US" sz="1800" b="1">
                            <a:latin typeface="Cambria Math" charset="0"/>
                            <a:ea typeface="Arial" charset="0"/>
                            <a:cs typeface="Arial" charset="0"/>
                          </a:rPr>
                          <m:t>∈</m:t>
                        </m:r>
                        <m:r>
                          <a:rPr lang="en-US" sz="1800" b="1" i="1">
                            <a:latin typeface="Cambria Math" charset="0"/>
                            <a:ea typeface="Arial" charset="0"/>
                            <a:cs typeface="Arial" charset="0"/>
                          </a:rPr>
                          <m:t>𝐍</m:t>
                        </m:r>
                      </m:sub>
                      <m:sup/>
                      <m:e>
                        <m:sSub>
                          <m:sSubPr>
                            <m:ctrlPr>
                              <a:rPr lang="en-US" sz="1800" b="1" i="1">
                                <a:latin typeface="Cambria Math" panose="02040503050406030204" pitchFamily="18" charset="0"/>
                                <a:ea typeface="Arial" charset="0"/>
                                <a:cs typeface="Arial" charset="0"/>
                              </a:rPr>
                            </m:ctrlPr>
                          </m:sSubPr>
                          <m:e>
                            <m:r>
                              <a:rPr lang="en-US" sz="1800" b="1" i="1">
                                <a:latin typeface="Cambria Math" charset="0"/>
                                <a:ea typeface="Arial" charset="0"/>
                                <a:cs typeface="Arial" charset="0"/>
                              </a:rPr>
                              <m:t>𝐲</m:t>
                            </m:r>
                          </m:e>
                          <m:sub>
                            <m:r>
                              <a:rPr lang="en-US" sz="1800" b="1" i="1">
                                <a:latin typeface="Cambria Math" charset="0"/>
                                <a:ea typeface="Arial" charset="0"/>
                                <a:cs typeface="Arial" charset="0"/>
                              </a:rPr>
                              <m:t>𝐥𝐧</m:t>
                            </m:r>
                          </m:sub>
                        </m:sSub>
                        <m:func>
                          <m:funcPr>
                            <m:ctrlPr>
                              <a:rPr lang="en-US" sz="1800" b="1" i="1">
                                <a:latin typeface="Cambria Math" panose="02040503050406030204" pitchFamily="18" charset="0"/>
                                <a:ea typeface="Arial" charset="0"/>
                                <a:cs typeface="Arial" charset="0"/>
                              </a:rPr>
                            </m:ctrlPr>
                          </m:funcPr>
                          <m:fName>
                            <m:r>
                              <a:rPr lang="en-US" sz="1800" b="1" i="1">
                                <a:latin typeface="Cambria Math" charset="0"/>
                                <a:ea typeface="Arial" charset="0"/>
                                <a:cs typeface="Arial" charset="0"/>
                              </a:rPr>
                              <m:t>𝐥𝐨𝐠</m:t>
                            </m:r>
                          </m:fName>
                          <m:e>
                            <m:sSub>
                              <m:sSubPr>
                                <m:ctrlPr>
                                  <a:rPr lang="en-US" sz="1800" b="1" i="1">
                                    <a:latin typeface="Cambria Math" panose="02040503050406030204" pitchFamily="18" charset="0"/>
                                    <a:ea typeface="Arial" charset="0"/>
                                    <a:cs typeface="Arial" charset="0"/>
                                  </a:rPr>
                                </m:ctrlPr>
                              </m:sSubPr>
                              <m:e>
                                <m:r>
                                  <a:rPr lang="en-US" sz="1800" b="1" i="1">
                                    <a:latin typeface="Cambria Math" charset="0"/>
                                    <a:ea typeface="Arial" charset="0"/>
                                    <a:cs typeface="Arial" charset="0"/>
                                  </a:rPr>
                                  <m:t>𝐲</m:t>
                                </m:r>
                              </m:e>
                              <m:sub>
                                <m:r>
                                  <a:rPr lang="en-US" sz="1800" b="1" i="1">
                                    <a:latin typeface="Cambria Math" charset="0"/>
                                    <a:ea typeface="Arial" charset="0"/>
                                    <a:cs typeface="Arial" charset="0"/>
                                  </a:rPr>
                                  <m:t>𝐧</m:t>
                                </m:r>
                              </m:sub>
                            </m:sSub>
                          </m:e>
                        </m:func>
                      </m:e>
                    </m:nary>
                    <m:r>
                      <a:rPr lang="en-US" sz="1800" b="1">
                        <a:latin typeface="Cambria Math" charset="0"/>
                        <a:ea typeface="Arial" charset="0"/>
                        <a:cs typeface="Arial" charset="0"/>
                      </a:rPr>
                      <m:t> </m:t>
                    </m:r>
                  </m:oMath>
                </a14:m>
                <a:endParaRPr lang="en-US" sz="1800" b="1" dirty="0">
                  <a:latin typeface="Arial" charset="0"/>
                  <a:ea typeface="Arial" charset="0"/>
                  <a:cs typeface="Arial" charset="0"/>
                </a:endParaRPr>
              </a:p>
              <a:p>
                <a:pPr marL="349250" lvl="1" indent="-166688">
                  <a:buFont typeface="Wingdings" charset="2"/>
                  <a:buChar char="§"/>
                </a:pPr>
                <a14:m>
                  <m:oMath xmlns:m="http://schemas.openxmlformats.org/officeDocument/2006/math">
                    <m:r>
                      <a:rPr lang="en-US" sz="1800" b="1" i="1">
                        <a:latin typeface="Cambria Math" charset="0"/>
                        <a:ea typeface="Arial" charset="0"/>
                        <a:cs typeface="Arial" charset="0"/>
                      </a:rPr>
                      <m:t>𝐍</m:t>
                    </m:r>
                    <m:r>
                      <a:rPr lang="en-US" sz="1800" b="1">
                        <a:latin typeface="Cambria Math" charset="0"/>
                        <a:ea typeface="Arial" charset="0"/>
                        <a:cs typeface="Arial" charset="0"/>
                      </a:rPr>
                      <m:t>:</m:t>
                    </m:r>
                    <m:r>
                      <a:rPr lang="en-US" sz="1800" b="1" i="0" smtClean="0">
                        <a:latin typeface="Cambria Math" charset="0"/>
                        <a:ea typeface="Arial" charset="0"/>
                        <a:cs typeface="Arial" charset="0"/>
                      </a:rPr>
                      <m:t> </m:t>
                    </m:r>
                  </m:oMath>
                </a14:m>
                <a:r>
                  <a:rPr lang="en-US" sz="1800" b="1" dirty="0">
                    <a:latin typeface="Arial" charset="0"/>
                    <a:ea typeface="Arial" charset="0"/>
                    <a:cs typeface="Arial" charset="0"/>
                  </a:rPr>
                  <a:t>the number of training examples</a:t>
                </a:r>
              </a:p>
              <a:p>
                <a:pPr marL="349250" lvl="1" indent="-166688">
                  <a:buFont typeface="Wingdings" charset="2"/>
                  <a:buChar char="§"/>
                </a:pPr>
                <a14:m>
                  <m:oMath xmlns:m="http://schemas.openxmlformats.org/officeDocument/2006/math">
                    <m:r>
                      <a:rPr lang="en-US" sz="1800" b="1" i="1">
                        <a:latin typeface="Cambria Math" charset="0"/>
                        <a:ea typeface="Arial" charset="0"/>
                        <a:cs typeface="Arial" charset="0"/>
                      </a:rPr>
                      <m:t>𝐲</m:t>
                    </m:r>
                    <m:r>
                      <a:rPr lang="en-US" sz="1800" b="1">
                        <a:latin typeface="Cambria Math" charset="0"/>
                        <a:ea typeface="Arial" charset="0"/>
                        <a:cs typeface="Arial" charset="0"/>
                      </a:rPr>
                      <m:t>:</m:t>
                    </m:r>
                  </m:oMath>
                </a14:m>
                <a:r>
                  <a:rPr lang="en-US" sz="1800" b="1" dirty="0">
                    <a:latin typeface="Arial" charset="0"/>
                    <a:ea typeface="Arial" charset="0"/>
                    <a:cs typeface="Arial" charset="0"/>
                  </a:rPr>
                  <a:t> the prediction of the network </a:t>
                </a:r>
              </a:p>
              <a:p>
                <a:pPr marL="349250" lvl="1" indent="-166688">
                  <a:buFont typeface="Wingdings" charset="2"/>
                  <a:buChar char="§"/>
                </a:pPr>
                <a14:m>
                  <m:oMath xmlns:m="http://schemas.openxmlformats.org/officeDocument/2006/math">
                    <m:sSub>
                      <m:sSubPr>
                        <m:ctrlPr>
                          <a:rPr lang="en-US" sz="1800" b="1" i="1">
                            <a:latin typeface="Cambria Math" panose="02040503050406030204" pitchFamily="18" charset="0"/>
                            <a:ea typeface="Arial" charset="0"/>
                            <a:cs typeface="Arial" charset="0"/>
                          </a:rPr>
                        </m:ctrlPr>
                      </m:sSubPr>
                      <m:e>
                        <m:r>
                          <a:rPr lang="en-US" sz="1800" b="1" i="1">
                            <a:latin typeface="Cambria Math" charset="0"/>
                            <a:ea typeface="Arial" charset="0"/>
                            <a:cs typeface="Arial" charset="0"/>
                          </a:rPr>
                          <m:t>𝐲</m:t>
                        </m:r>
                      </m:e>
                      <m:sub>
                        <m:r>
                          <a:rPr lang="en-US" sz="1800" b="1" i="1">
                            <a:latin typeface="Cambria Math" charset="0"/>
                            <a:ea typeface="Arial" charset="0"/>
                            <a:cs typeface="Arial" charset="0"/>
                          </a:rPr>
                          <m:t>𝐥</m:t>
                        </m:r>
                      </m:sub>
                    </m:sSub>
                  </m:oMath>
                </a14:m>
                <a:r>
                  <a:rPr lang="en-US" sz="1800" b="1" dirty="0">
                    <a:latin typeface="Arial" charset="0"/>
                    <a:ea typeface="Arial" charset="0"/>
                    <a:cs typeface="Arial" charset="0"/>
                  </a:rPr>
                  <a:t>: the true label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599" y="647700"/>
                <a:ext cx="8869363" cy="5641133"/>
              </a:xfrm>
              <a:blipFill>
                <a:blip r:embed="rId3"/>
                <a:stretch>
                  <a:fillRect l="-1924" t="-1512" r="-550" b="-108"/>
                </a:stretch>
              </a:blipFill>
            </p:spPr>
            <p:txBody>
              <a:bodyPr/>
              <a:lstStyle/>
              <a:p>
                <a:r>
                  <a:rPr lang="en-US">
                    <a:noFill/>
                  </a:rPr>
                  <a:t> </a:t>
                </a:r>
              </a:p>
            </p:txBody>
          </p:sp>
        </mc:Fallback>
      </mc:AlternateContent>
    </p:spTree>
    <p:extLst>
      <p:ext uri="{BB962C8B-B14F-4D97-AF65-F5344CB8AC3E}">
        <p14:creationId xmlns:p14="http://schemas.microsoft.com/office/powerpoint/2010/main" val="80812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The Vanishing Gradient Problem</a:t>
            </a:r>
          </a:p>
        </p:txBody>
      </p:sp>
      <p:sp>
        <p:nvSpPr>
          <p:cNvPr id="3" name="Content Placeholder 2"/>
          <p:cNvSpPr>
            <a:spLocks noGrp="1"/>
          </p:cNvSpPr>
          <p:nvPr>
            <p:ph idx="1"/>
          </p:nvPr>
        </p:nvSpPr>
        <p:spPr>
          <a:xfrm>
            <a:off x="228600" y="647700"/>
            <a:ext cx="7543800" cy="4023360"/>
          </a:xfrm>
        </p:spPr>
        <p:txBody>
          <a:bodyPr lIns="0" tIns="0" rIns="0" bIns="0"/>
          <a:lstStyle/>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Definition: The influence of a given input on the hidden layer, and therefore on the network output, either decays or grows exponentially as it propagates through an RNN.</a:t>
            </a:r>
          </a:p>
          <a:p>
            <a:pPr marL="182563" indent="-182563">
              <a:spcBef>
                <a:spcPts val="0"/>
              </a:spcBef>
              <a:spcAft>
                <a:spcPts val="8600"/>
              </a:spcAft>
              <a:buFont typeface="Arial" charset="0"/>
            </a:pPr>
            <a:r>
              <a:rPr lang="en-US" sz="2400" b="1" dirty="0">
                <a:latin typeface="Arial" panose="020B0604020202020204" pitchFamily="34" charset="0"/>
                <a:cs typeface="Arial" panose="020B0604020202020204" pitchFamily="34" charset="0"/>
              </a:rPr>
              <a:t>In practice, the range of contextual information that standard RNNs can access are limited to approximately 10 time steps between the relevant input and target events. </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Solution: LSTM networks.</a:t>
            </a:r>
          </a:p>
        </p:txBody>
      </p:sp>
      <p:pic>
        <p:nvPicPr>
          <p:cNvPr id="5" name="Picture 4"/>
          <p:cNvPicPr>
            <a:picLocks noChangeAspect="1"/>
          </p:cNvPicPr>
          <p:nvPr/>
        </p:nvPicPr>
        <p:blipFill>
          <a:blip r:embed="rId3"/>
          <a:srcRect/>
          <a:stretch>
            <a:fillRect/>
          </a:stretch>
        </p:blipFill>
        <p:spPr bwMode="auto">
          <a:xfrm>
            <a:off x="4553663" y="3833813"/>
            <a:ext cx="4361737" cy="2351386"/>
          </a:xfrm>
          <a:prstGeom prst="rect">
            <a:avLst/>
          </a:prstGeom>
          <a:noFill/>
          <a:ln w="9525">
            <a:noFill/>
            <a:miter lim="800000"/>
            <a:headEnd/>
            <a:tailEnd/>
          </a:ln>
        </p:spPr>
      </p:pic>
    </p:spTree>
    <p:extLst>
      <p:ext uri="{BB962C8B-B14F-4D97-AF65-F5344CB8AC3E}">
        <p14:creationId xmlns:p14="http://schemas.microsoft.com/office/powerpoint/2010/main" val="108392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LONG SHORT-TERM MEMORY (LSTM)</a:t>
            </a:r>
          </a:p>
        </p:txBody>
      </p:sp>
      <p:sp>
        <p:nvSpPr>
          <p:cNvPr id="3" name="Content Placeholder 2"/>
          <p:cNvSpPr>
            <a:spLocks noGrp="1"/>
          </p:cNvSpPr>
          <p:nvPr>
            <p:ph idx="1"/>
          </p:nvPr>
        </p:nvSpPr>
        <p:spPr>
          <a:xfrm>
            <a:off x="326571" y="1327054"/>
            <a:ext cx="5873619" cy="3869871"/>
          </a:xfrm>
        </p:spPr>
        <p:txBody>
          <a:bodyPr lIns="0" tIns="0" rIns="0" bIns="0"/>
          <a:lstStyle/>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An LSTM is a special kind of RNN architecture, capable of learning long-term dependencies.</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An LSTM can learn to bridge time intervals in excess of 1000 steps.</a:t>
            </a:r>
          </a:p>
          <a:p>
            <a:pPr marL="182563" indent="-182563">
              <a:spcBef>
                <a:spcPts val="1200"/>
              </a:spcBef>
              <a:spcAft>
                <a:spcPts val="1200"/>
              </a:spcAft>
              <a:buFont typeface="Arial" charset="0"/>
            </a:pPr>
            <a:r>
              <a:rPr lang="en-US" sz="2400" b="1" dirty="0">
                <a:latin typeface="Arial" panose="020B0604020202020204" pitchFamily="34" charset="0"/>
                <a:cs typeface="Arial" panose="020B0604020202020204" pitchFamily="34" charset="0"/>
              </a:rPr>
              <a:t>This is achieved by multiplicative gate units that learn to open and close access to the constant error flow. </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800" y="647700"/>
            <a:ext cx="2622600" cy="2373525"/>
          </a:xfrm>
          <a:prstGeom prst="rect">
            <a:avLst/>
          </a:prstGeom>
        </p:spPr>
      </p:pic>
      <p:sp>
        <p:nvSpPr>
          <p:cNvPr id="6" name="Rectangle 5"/>
          <p:cNvSpPr/>
          <p:nvPr/>
        </p:nvSpPr>
        <p:spPr>
          <a:xfrm>
            <a:off x="6479433" y="3077324"/>
            <a:ext cx="2249334" cy="369332"/>
          </a:xfrm>
          <a:prstGeom prst="rect">
            <a:avLst/>
          </a:prstGeom>
        </p:spPr>
        <p:txBody>
          <a:bodyPr wrap="none">
            <a:spAutoFit/>
          </a:bodyPr>
          <a:lstStyle/>
          <a:p>
            <a:r>
              <a:rPr lang="en-US" b="1" dirty="0">
                <a:latin typeface="Arial" charset="0"/>
                <a:ea typeface="Arial" charset="0"/>
                <a:cs typeface="Arial" charset="0"/>
              </a:rPr>
              <a:t>LSTM Memory Cell</a:t>
            </a:r>
          </a:p>
        </p:txBody>
      </p:sp>
    </p:spTree>
    <p:extLst>
      <p:ext uri="{BB962C8B-B14F-4D97-AF65-F5344CB8AC3E}">
        <p14:creationId xmlns:p14="http://schemas.microsoft.com/office/powerpoint/2010/main" val="359012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Memory Cell in LSTM</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800" y="647700"/>
            <a:ext cx="2278915" cy="2062481"/>
          </a:xfrm>
          <a:prstGeom prst="rect">
            <a:avLst/>
          </a:prstGeom>
        </p:spPr>
      </p:pic>
      <p:sp>
        <p:nvSpPr>
          <p:cNvPr id="6" name="Rectangle 5"/>
          <p:cNvSpPr/>
          <p:nvPr/>
        </p:nvSpPr>
        <p:spPr>
          <a:xfrm>
            <a:off x="6322381" y="2710181"/>
            <a:ext cx="2249334" cy="369332"/>
          </a:xfrm>
          <a:prstGeom prst="rect">
            <a:avLst/>
          </a:prstGeom>
        </p:spPr>
        <p:txBody>
          <a:bodyPr wrap="none">
            <a:spAutoFit/>
          </a:bodyPr>
          <a:lstStyle/>
          <a:p>
            <a:r>
              <a:rPr lang="en-US" b="1" dirty="0">
                <a:latin typeface="Arial" charset="0"/>
                <a:ea typeface="Arial" charset="0"/>
                <a:cs typeface="Arial" charset="0"/>
              </a:rPr>
              <a:t>LSTM Memory Cell</a:t>
            </a:r>
          </a:p>
        </p:txBody>
      </p:sp>
      <p:sp>
        <p:nvSpPr>
          <p:cNvPr id="7" name="Content Placeholder 2"/>
          <p:cNvSpPr>
            <a:spLocks noGrp="1"/>
          </p:cNvSpPr>
          <p:nvPr>
            <p:ph idx="1"/>
          </p:nvPr>
        </p:nvSpPr>
        <p:spPr>
          <a:xfrm>
            <a:off x="228600" y="647700"/>
            <a:ext cx="5854959" cy="4801051"/>
          </a:xfrm>
        </p:spPr>
        <p:txBody>
          <a:bodyPr lIns="0" tIns="0" rIns="0" bIns="0"/>
          <a:lstStyle/>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LSTM networks introduce a new structure called a memory cell.</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Each memory cell contains four main elements: </a:t>
            </a:r>
          </a:p>
          <a:p>
            <a:pPr marL="349250" lvl="1" indent="-166688">
              <a:spcBef>
                <a:spcPts val="0"/>
              </a:spcBef>
              <a:spcAft>
                <a:spcPts val="1200"/>
              </a:spcAft>
              <a:buFont typeface="Wingdings" charset="2"/>
              <a:buChar char="§"/>
            </a:pPr>
            <a:r>
              <a:rPr lang="en-US" sz="1800" b="1" dirty="0">
                <a:latin typeface="Arial" charset="0"/>
                <a:ea typeface="Arial" charset="0"/>
                <a:cs typeface="Arial" charset="0"/>
              </a:rPr>
              <a:t>Input gate</a:t>
            </a:r>
          </a:p>
          <a:p>
            <a:pPr marL="349250" lvl="1" indent="-166688">
              <a:spcBef>
                <a:spcPts val="0"/>
              </a:spcBef>
              <a:spcAft>
                <a:spcPts val="1200"/>
              </a:spcAft>
              <a:buFont typeface="Wingdings" charset="2"/>
              <a:buChar char="§"/>
            </a:pPr>
            <a:r>
              <a:rPr lang="en-US" sz="1800" b="1" dirty="0">
                <a:latin typeface="Arial" charset="0"/>
                <a:ea typeface="Arial" charset="0"/>
                <a:cs typeface="Arial" charset="0"/>
              </a:rPr>
              <a:t>Forget gate</a:t>
            </a:r>
          </a:p>
          <a:p>
            <a:pPr marL="349250" lvl="1" indent="-166688">
              <a:spcBef>
                <a:spcPts val="0"/>
              </a:spcBef>
              <a:spcAft>
                <a:spcPts val="1200"/>
              </a:spcAft>
              <a:buFont typeface="Wingdings" charset="2"/>
              <a:buChar char="§"/>
            </a:pPr>
            <a:r>
              <a:rPr lang="en-US" sz="1800" b="1" dirty="0">
                <a:latin typeface="Arial" charset="0"/>
                <a:ea typeface="Arial" charset="0"/>
                <a:cs typeface="Arial" charset="0"/>
              </a:rPr>
              <a:t>Output gate</a:t>
            </a:r>
          </a:p>
          <a:p>
            <a:pPr marL="349250" lvl="1" indent="-166688">
              <a:spcBef>
                <a:spcPts val="0"/>
              </a:spcBef>
              <a:spcAft>
                <a:spcPts val="1200"/>
              </a:spcAft>
              <a:buFont typeface="Wingdings" charset="2"/>
              <a:buChar char="§"/>
            </a:pPr>
            <a:r>
              <a:rPr lang="en-US" sz="1800" b="1" dirty="0">
                <a:latin typeface="Arial" charset="0"/>
                <a:ea typeface="Arial" charset="0"/>
                <a:cs typeface="Arial" charset="0"/>
              </a:rPr>
              <a:t>Neuron with a self-recurrent</a:t>
            </a:r>
          </a:p>
          <a:p>
            <a:pPr marL="182563" indent="-182563">
              <a:spcBef>
                <a:spcPts val="0"/>
              </a:spcBef>
              <a:spcAft>
                <a:spcPts val="1200"/>
              </a:spcAft>
              <a:buFont typeface="Arial" charset="0"/>
            </a:pPr>
            <a:r>
              <a:rPr lang="en-US" sz="2400" b="1" dirty="0">
                <a:latin typeface="Arial" panose="020B0604020202020204" pitchFamily="34" charset="0"/>
                <a:cs typeface="Arial" panose="020B0604020202020204" pitchFamily="34" charset="0"/>
              </a:rPr>
              <a:t>These gates allow the cells to keep and access information over long periods of time. </a:t>
            </a:r>
          </a:p>
        </p:txBody>
      </p:sp>
    </p:spTree>
    <p:extLst>
      <p:ext uri="{BB962C8B-B14F-4D97-AF65-F5344CB8AC3E}">
        <p14:creationId xmlns:p14="http://schemas.microsoft.com/office/powerpoint/2010/main" val="290131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LSTM Equations</a:t>
            </a:r>
          </a:p>
        </p:txBody>
      </p:sp>
      <p:sp>
        <p:nvSpPr>
          <p:cNvPr id="4" name="Slide Number Placeholder 3"/>
          <p:cNvSpPr>
            <a:spLocks noGrp="1"/>
          </p:cNvSpPr>
          <p:nvPr>
            <p:ph type="sldNum" sz="quarter" idx="12"/>
          </p:nvPr>
        </p:nvSpPr>
        <p:spPr/>
        <p:txBody>
          <a:bodyPr/>
          <a:lstStyle/>
          <a:p>
            <a:fld id="{DA10A36D-0FF4-4F0B-BDFE-FB879F3DD541}" type="slidenum">
              <a:rPr lang="en-US" smtClean="0"/>
              <a:pPr/>
              <a:t>7</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5503035" y="647700"/>
                <a:ext cx="3594928" cy="3209151"/>
              </a:xfrm>
            </p:spPr>
            <p:txBody>
              <a:bodyPr/>
              <a:lstStyle/>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𝜎</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r>
                              <a:rPr lang="en-US" sz="2000" i="1">
                                <a:latin typeface="Cambria Math" panose="02040503050406030204" pitchFamily="18" charset="0"/>
                              </a:rPr>
                              <m:t>𝑖</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𝑊</m:t>
                            </m:r>
                          </m:e>
                          <m:sup>
                            <m:r>
                              <a:rPr lang="en-US" sz="2000" i="1">
                                <a:latin typeface="Cambria Math" panose="02040503050406030204" pitchFamily="18" charset="0"/>
                              </a:rPr>
                              <m:t>𝑖</m:t>
                            </m:r>
                          </m:sup>
                        </m:sSup>
                      </m:e>
                    </m:d>
                    <m:r>
                      <a:rPr lang="en-US" sz="2000" i="1">
                        <a:latin typeface="Cambria Math" panose="02040503050406030204" pitchFamily="18" charset="0"/>
                      </a:rPr>
                      <m:t> </m:t>
                    </m:r>
                  </m:oMath>
                </a14:m>
                <a:endParaRPr lang="en-US" sz="2000" i="1" dirty="0"/>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𝑓</m:t>
                    </m:r>
                    <m:r>
                      <a:rPr lang="en-US" sz="2000" i="1">
                        <a:latin typeface="Cambria Math" panose="02040503050406030204" pitchFamily="18" charset="0"/>
                      </a:rPr>
                      <m:t>= </m:t>
                    </m:r>
                    <m:r>
                      <a:rPr lang="en-US" sz="2000" i="1">
                        <a:latin typeface="Cambria Math" panose="02040503050406030204" pitchFamily="18" charset="0"/>
                      </a:rPr>
                      <m:t>𝜎</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r>
                              <a:rPr lang="en-US" sz="2000" i="1">
                                <a:latin typeface="Cambria Math" panose="02040503050406030204" pitchFamily="18" charset="0"/>
                              </a:rPr>
                              <m:t>𝑓</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𝑊</m:t>
                            </m:r>
                          </m:e>
                          <m:sup>
                            <m:r>
                              <a:rPr lang="en-US" sz="2000" i="1">
                                <a:latin typeface="Cambria Math" panose="02040503050406030204" pitchFamily="18" charset="0"/>
                              </a:rPr>
                              <m:t>𝑓</m:t>
                            </m:r>
                          </m:sup>
                        </m:sSup>
                      </m:e>
                    </m:d>
                  </m:oMath>
                </a14:m>
                <a:endParaRPr lang="en-US" sz="2000" i="1" dirty="0"/>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𝑜</m:t>
                    </m:r>
                    <m:r>
                      <a:rPr lang="en-US" sz="2000" i="1">
                        <a:latin typeface="Cambria Math" panose="02040503050406030204" pitchFamily="18" charset="0"/>
                      </a:rPr>
                      <m:t>= </m:t>
                    </m:r>
                    <m:r>
                      <a:rPr lang="en-US" sz="2000" i="1">
                        <a:latin typeface="Cambria Math" panose="02040503050406030204" pitchFamily="18" charset="0"/>
                      </a:rPr>
                      <m:t>𝜎</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r>
                              <a:rPr lang="en-US" sz="2000" i="1">
                                <a:latin typeface="Cambria Math" panose="02040503050406030204" pitchFamily="18" charset="0"/>
                              </a:rPr>
                              <m:t>𝑜</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𝑊</m:t>
                            </m:r>
                          </m:e>
                          <m:sup>
                            <m:r>
                              <a:rPr lang="en-US" sz="2000" i="1">
                                <a:latin typeface="Cambria Math" panose="02040503050406030204" pitchFamily="18" charset="0"/>
                              </a:rPr>
                              <m:t>𝑜</m:t>
                            </m:r>
                          </m:sup>
                        </m:sSup>
                      </m:e>
                    </m:d>
                  </m:oMath>
                </a14:m>
                <a:endParaRPr lang="en-US" sz="2000" i="1" dirty="0"/>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𝑔</m:t>
                    </m:r>
                    <m:r>
                      <a:rPr lang="en-US" sz="2000" i="1">
                        <a:latin typeface="Cambria Math" panose="02040503050406030204" pitchFamily="18" charset="0"/>
                      </a:rPr>
                      <m:t>= </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tanh</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r>
                                  <a:rPr lang="en-US" sz="2000" i="1">
                                    <a:latin typeface="Cambria Math" panose="02040503050406030204" pitchFamily="18" charset="0"/>
                                  </a:rPr>
                                  <m:t>𝑔</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𝑊</m:t>
                                </m:r>
                              </m:e>
                              <m:sup>
                                <m:r>
                                  <a:rPr lang="en-US" sz="2000" i="1">
                                    <a:latin typeface="Cambria Math" panose="02040503050406030204" pitchFamily="18" charset="0"/>
                                  </a:rPr>
                                  <m:t>𝑔</m:t>
                                </m:r>
                              </m:sup>
                            </m:sSup>
                          </m:e>
                        </m:d>
                      </m:e>
                    </m:func>
                    <m:r>
                      <a:rPr lang="en-US" sz="2000" i="1" smtClean="0">
                        <a:latin typeface="Cambria Math" panose="02040503050406030204" pitchFamily="18" charset="0"/>
                      </a:rPr>
                      <m:t> </m:t>
                    </m:r>
                  </m:oMath>
                </a14:m>
                <a:endParaRPr lang="en-US" sz="2000" i="1" dirty="0"/>
              </a:p>
              <a:p>
                <a:pPr hangingPunct="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𝑡</m:t>
                        </m:r>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𝑔</m:t>
                    </m:r>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 </m:t>
                    </m:r>
                  </m:oMath>
                </a14:m>
                <a:endParaRPr lang="en-US" sz="2000" i="1" dirty="0"/>
              </a:p>
              <a:p>
                <a:pPr hangingPunct="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sub>
                    </m:sSub>
                    <m:r>
                      <a:rPr lang="en-US" sz="2000" i="1">
                        <a:latin typeface="Cambria Math" panose="02040503050406030204" pitchFamily="18" charset="0"/>
                      </a:rPr>
                      <m:t>= </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tanh</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𝑡</m:t>
                                </m:r>
                              </m:sub>
                            </m:sSub>
                          </m:e>
                        </m:d>
                      </m:e>
                    </m:func>
                    <m:r>
                      <a:rPr lang="en-US" sz="2000" i="1">
                        <a:latin typeface="Cambria Math" panose="02040503050406030204" pitchFamily="18" charset="0"/>
                      </a:rPr>
                      <m:t>∘</m:t>
                    </m:r>
                    <m:r>
                      <a:rPr lang="en-US" sz="2000" i="1" smtClean="0">
                        <a:latin typeface="Cambria Math" panose="02040503050406030204" pitchFamily="18" charset="0"/>
                      </a:rPr>
                      <m:t>𝑜</m:t>
                    </m:r>
                    <m:r>
                      <a:rPr lang="en-US" sz="2000" i="1" smtClean="0">
                        <a:latin typeface="Cambria Math" panose="02040503050406030204" pitchFamily="18" charset="0"/>
                      </a:rPr>
                      <m:t> </m:t>
                    </m:r>
                  </m:oMath>
                </a14:m>
                <a:endParaRPr lang="en-US" sz="2000" i="1" dirty="0"/>
              </a:p>
              <a:p>
                <a:pPr hangingPunct="0">
                  <a:buFont typeface="Arial" panose="020B0604020202020204" pitchFamily="34" charset="0"/>
                  <a:buChar char="•"/>
                </a:pP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 </m:t>
                    </m:r>
                    <m:r>
                      <a:rPr lang="en-US" sz="2000" i="1">
                        <a:latin typeface="Cambria Math" panose="02040503050406030204" pitchFamily="18" charset="0"/>
                      </a:rPr>
                      <m:t>𝑠𝑜𝑓𝑡𝑚𝑎𝑥</m:t>
                    </m:r>
                    <m:d>
                      <m:dPr>
                        <m:ctrlPr>
                          <a:rPr lang="en-US" sz="2000" i="1">
                            <a:latin typeface="Cambria Math" panose="02040503050406030204" pitchFamily="18" charset="0"/>
                          </a:rPr>
                        </m:ctrlPr>
                      </m:dPr>
                      <m:e>
                        <m:r>
                          <a:rPr lang="en-US" sz="2000" i="1">
                            <a:latin typeface="Cambria Math" panose="02040503050406030204" pitchFamily="18" charset="0"/>
                          </a:rPr>
                          <m:t>𝑉</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sub>
                        </m:sSub>
                      </m:e>
                    </m:d>
                    <m:r>
                      <a:rPr lang="en-US" sz="2000" i="1" smtClean="0">
                        <a:latin typeface="Cambria Math" panose="02040503050406030204" pitchFamily="18" charset="0"/>
                      </a:rPr>
                      <m:t> </m:t>
                    </m:r>
                  </m:oMath>
                </a14:m>
                <a:endParaRPr lang="en-US" sz="2000" i="1"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5503035" y="647700"/>
                <a:ext cx="3594928" cy="3209151"/>
              </a:xfrm>
              <a:blipFill rotWithShape="0">
                <a:blip r:embed="rId2"/>
                <a:stretch>
                  <a:fillRect l="-1528" t="-115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28600" y="602995"/>
                <a:ext cx="5042536" cy="4566164"/>
              </a:xfrm>
              <a:prstGeom prst="rect">
                <a:avLst/>
              </a:prstGeom>
            </p:spPr>
            <p:txBody>
              <a:bodyPr lIns="0" tIns="0" rIns="0" bIns="0"/>
              <a:lstStyle/>
              <a:p>
                <a:pPr marL="182563" indent="-182563">
                  <a:spcAft>
                    <a:spcPts val="1200"/>
                  </a:spcAft>
                  <a:buFont typeface="Arial" charset="0"/>
                  <a:buChar char="•"/>
                </a:pPr>
                <a14:m>
                  <m:oMath xmlns:m="http://schemas.openxmlformats.org/officeDocument/2006/math">
                    <m:r>
                      <a:rPr lang="en-US" b="1" i="1" smtClean="0">
                        <a:latin typeface="Cambria Math" charset="0"/>
                        <a:cs typeface="Arial" panose="020B0604020202020204" pitchFamily="34" charset="0"/>
                      </a:rPr>
                      <m:t>𝒊</m:t>
                    </m:r>
                    <m:r>
                      <a:rPr lang="en-US" b="1" smtClean="0">
                        <a:latin typeface="Cambria Math" charset="0"/>
                        <a:cs typeface="Arial" panose="020B0604020202020204" pitchFamily="34" charset="0"/>
                      </a:rPr>
                      <m:t>: </m:t>
                    </m:r>
                  </m:oMath>
                </a14:m>
                <a:r>
                  <a:rPr lang="en-US" b="1" dirty="0">
                    <a:latin typeface="Arial" panose="020B0604020202020204" pitchFamily="34" charset="0"/>
                    <a:cs typeface="Arial" panose="020B0604020202020204" pitchFamily="34" charset="0"/>
                  </a:rPr>
                  <a:t>input gate, how much of the new information will be let through the memory cell. </a:t>
                </a:r>
              </a:p>
              <a:p>
                <a:pPr marL="182563" indent="-182563">
                  <a:spcAft>
                    <a:spcPts val="1200"/>
                  </a:spcAft>
                  <a:buFont typeface="Arial" charset="0"/>
                  <a:buChar char="•"/>
                </a:pPr>
                <a14:m>
                  <m:oMath xmlns:m="http://schemas.openxmlformats.org/officeDocument/2006/math">
                    <m:r>
                      <a:rPr lang="en-US" b="1" i="1">
                        <a:latin typeface="Cambria Math" charset="0"/>
                        <a:cs typeface="Arial" panose="020B0604020202020204" pitchFamily="34" charset="0"/>
                      </a:rPr>
                      <m:t>𝒇</m:t>
                    </m:r>
                  </m:oMath>
                </a14:m>
                <a:r>
                  <a:rPr lang="en-US" b="1" dirty="0">
                    <a:latin typeface="Arial" panose="020B0604020202020204" pitchFamily="34" charset="0"/>
                    <a:cs typeface="Arial" panose="020B0604020202020204" pitchFamily="34" charset="0"/>
                  </a:rPr>
                  <a:t>: forget gate, responsible for information should be thrown away from memory cell. </a:t>
                </a:r>
              </a:p>
              <a:p>
                <a:pPr marL="182563" indent="-182563">
                  <a:spcAft>
                    <a:spcPts val="1200"/>
                  </a:spcAft>
                  <a:buFont typeface="Arial" charset="0"/>
                  <a:buChar char="•"/>
                </a:pPr>
                <a14:m>
                  <m:oMath xmlns:m="http://schemas.openxmlformats.org/officeDocument/2006/math">
                    <m:r>
                      <a:rPr lang="en-US" b="1" i="1">
                        <a:latin typeface="Cambria Math" charset="0"/>
                        <a:cs typeface="Arial" panose="020B0604020202020204" pitchFamily="34" charset="0"/>
                      </a:rPr>
                      <m:t>𝒐</m:t>
                    </m:r>
                    <m:r>
                      <a:rPr lang="en-US" b="1">
                        <a:latin typeface="Cambria Math" charset="0"/>
                        <a:cs typeface="Arial" panose="020B0604020202020204" pitchFamily="34" charset="0"/>
                      </a:rPr>
                      <m:t>: </m:t>
                    </m:r>
                  </m:oMath>
                </a14:m>
                <a:r>
                  <a:rPr lang="en-US" b="1" dirty="0">
                    <a:latin typeface="Arial" panose="020B0604020202020204" pitchFamily="34" charset="0"/>
                    <a:cs typeface="Arial" panose="020B0604020202020204" pitchFamily="34" charset="0"/>
                  </a:rPr>
                  <a:t>output gate, how much of the information will be passed to expose to the next time step.</a:t>
                </a:r>
              </a:p>
              <a:p>
                <a:pPr marL="182563" indent="-182563">
                  <a:spcAft>
                    <a:spcPts val="1200"/>
                  </a:spcAft>
                  <a:buFont typeface="Arial" charset="0"/>
                  <a:buChar char="•"/>
                </a:pPr>
                <a14:m>
                  <m:oMath xmlns:m="http://schemas.openxmlformats.org/officeDocument/2006/math">
                    <m:r>
                      <a:rPr lang="en-US" b="1" i="1">
                        <a:latin typeface="Cambria Math" charset="0"/>
                        <a:cs typeface="Arial" panose="020B0604020202020204" pitchFamily="34" charset="0"/>
                      </a:rPr>
                      <m:t>𝒈</m:t>
                    </m:r>
                    <m:r>
                      <a:rPr lang="en-US" b="1">
                        <a:latin typeface="Cambria Math" charset="0"/>
                        <a:cs typeface="Arial" panose="020B0604020202020204" pitchFamily="34" charset="0"/>
                      </a:rPr>
                      <m:t>: </m:t>
                    </m:r>
                  </m:oMath>
                </a14:m>
                <a:r>
                  <a:rPr lang="en-US" b="1" dirty="0">
                    <a:latin typeface="Arial" panose="020B0604020202020204" pitchFamily="34" charset="0"/>
                    <a:cs typeface="Arial" panose="020B0604020202020204" pitchFamily="34" charset="0"/>
                  </a:rPr>
                  <a:t>self-recurrent which is equal to standard RNN</a:t>
                </a:r>
              </a:p>
              <a:p>
                <a:pPr marL="182563" indent="-182563">
                  <a:spcAft>
                    <a:spcPts val="1200"/>
                  </a:spcAft>
                  <a:buFont typeface="Arial" charset="0"/>
                  <a:buChar char="•"/>
                </a:pPr>
                <a14:m>
                  <m:oMath xmlns:m="http://schemas.openxmlformats.org/officeDocument/2006/math">
                    <m:sSub>
                      <m:sSubPr>
                        <m:ctrlPr>
                          <a:rPr lang="en-US" b="1" i="1">
                            <a:latin typeface="Cambria Math" panose="02040503050406030204" pitchFamily="18" charset="0"/>
                            <a:cs typeface="Arial" panose="020B0604020202020204" pitchFamily="34" charset="0"/>
                          </a:rPr>
                        </m:ctrlPr>
                      </m:sSubPr>
                      <m:e>
                        <m:r>
                          <a:rPr lang="en-US" b="1" i="1">
                            <a:latin typeface="Cambria Math" charset="0"/>
                            <a:cs typeface="Arial" panose="020B0604020202020204" pitchFamily="34" charset="0"/>
                          </a:rPr>
                          <m:t>𝒄</m:t>
                        </m:r>
                      </m:e>
                      <m:sub>
                        <m:r>
                          <a:rPr lang="en-US" b="1" i="1">
                            <a:latin typeface="Cambria Math" charset="0"/>
                            <a:cs typeface="Arial" panose="020B0604020202020204" pitchFamily="34" charset="0"/>
                          </a:rPr>
                          <m:t>𝒕</m:t>
                        </m:r>
                      </m:sub>
                    </m:sSub>
                  </m:oMath>
                </a14:m>
                <a:r>
                  <a:rPr lang="en-US" b="1" dirty="0">
                    <a:latin typeface="Arial" panose="020B0604020202020204" pitchFamily="34" charset="0"/>
                    <a:cs typeface="Arial" panose="020B0604020202020204" pitchFamily="34" charset="0"/>
                  </a:rPr>
                  <a:t>: internal memory of the memory cell </a:t>
                </a:r>
              </a:p>
              <a:p>
                <a:pPr marL="182563" indent="-182563">
                  <a:spcAft>
                    <a:spcPts val="1200"/>
                  </a:spcAft>
                  <a:buFont typeface="Arial" charset="0"/>
                  <a:buChar char="•"/>
                </a:pPr>
                <a14:m>
                  <m:oMath xmlns:m="http://schemas.openxmlformats.org/officeDocument/2006/math">
                    <m:sSub>
                      <m:sSubPr>
                        <m:ctrlPr>
                          <a:rPr lang="en-US" b="1" i="1">
                            <a:latin typeface="Cambria Math" panose="02040503050406030204" pitchFamily="18" charset="0"/>
                            <a:cs typeface="Arial" panose="020B0604020202020204" pitchFamily="34" charset="0"/>
                          </a:rPr>
                        </m:ctrlPr>
                      </m:sSubPr>
                      <m:e>
                        <m:r>
                          <a:rPr lang="en-US" b="1" i="1">
                            <a:latin typeface="Cambria Math" charset="0"/>
                            <a:cs typeface="Arial" panose="020B0604020202020204" pitchFamily="34" charset="0"/>
                          </a:rPr>
                          <m:t>𝒔</m:t>
                        </m:r>
                      </m:e>
                      <m:sub>
                        <m:r>
                          <a:rPr lang="en-US" b="1" i="1">
                            <a:latin typeface="Cambria Math" charset="0"/>
                            <a:cs typeface="Arial" panose="020B0604020202020204" pitchFamily="34" charset="0"/>
                          </a:rPr>
                          <m:t>𝒕</m:t>
                        </m:r>
                      </m:sub>
                    </m:sSub>
                  </m:oMath>
                </a14:m>
                <a:r>
                  <a:rPr lang="en-US" b="1" dirty="0">
                    <a:latin typeface="Arial" panose="020B0604020202020204" pitchFamily="34" charset="0"/>
                    <a:cs typeface="Arial" panose="020B0604020202020204" pitchFamily="34" charset="0"/>
                  </a:rPr>
                  <a:t>: hidden state </a:t>
                </a:r>
              </a:p>
              <a:p>
                <a:pPr marL="182563" indent="-182563">
                  <a:spcAft>
                    <a:spcPts val="1200"/>
                  </a:spcAft>
                  <a:buFont typeface="Arial" charset="0"/>
                  <a:buChar char="•"/>
                </a:pPr>
                <a14:m>
                  <m:oMath xmlns:m="http://schemas.openxmlformats.org/officeDocument/2006/math">
                    <m:r>
                      <a:rPr lang="en-US" b="1" i="0" smtClean="0">
                        <a:latin typeface="Cambria Math" charset="0"/>
                        <a:cs typeface="Arial" panose="020B0604020202020204" pitchFamily="34" charset="0"/>
                      </a:rPr>
                      <m:t>𝐲</m:t>
                    </m:r>
                  </m:oMath>
                </a14:m>
                <a:r>
                  <a:rPr lang="en-US" b="1" dirty="0">
                    <a:latin typeface="Arial" panose="020B0604020202020204" pitchFamily="34" charset="0"/>
                    <a:cs typeface="Arial" panose="020B0604020202020204" pitchFamily="34" charset="0"/>
                  </a:rPr>
                  <a:t>: final output</a:t>
                </a:r>
              </a:p>
            </p:txBody>
          </p:sp>
        </mc:Choice>
        <mc:Fallback xmlns="">
          <p:sp>
            <p:nvSpPr>
              <p:cNvPr id="6" name="Rectangle 5"/>
              <p:cNvSpPr>
                <a:spLocks noRot="1" noChangeAspect="1" noMove="1" noResize="1" noEditPoints="1" noAdjustHandles="1" noChangeArrowheads="1" noChangeShapeType="1" noTextEdit="1"/>
              </p:cNvSpPr>
              <p:nvPr/>
            </p:nvSpPr>
            <p:spPr>
              <a:xfrm>
                <a:off x="228600" y="602995"/>
                <a:ext cx="5042536" cy="4566164"/>
              </a:xfrm>
              <a:prstGeom prst="rect">
                <a:avLst/>
              </a:prstGeom>
              <a:blipFill rotWithShape="0">
                <a:blip r:embed="rId3"/>
                <a:stretch>
                  <a:fillRect l="-2660" t="-8678" r="-1935" b="-1202"/>
                </a:stretch>
              </a:blipFill>
            </p:spPr>
            <p:txBody>
              <a:bodyPr/>
              <a:lstStyle/>
              <a:p>
                <a:r>
                  <a:rPr lang="en-US">
                    <a:noFill/>
                  </a:rPr>
                  <a:t> </a:t>
                </a:r>
              </a:p>
            </p:txBody>
          </p:sp>
        </mc:Fallback>
      </mc:AlternateContent>
      <p:pic>
        <p:nvPicPr>
          <p:cNvPr id="7" name="Picture 6"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8967" y="3582661"/>
            <a:ext cx="1982843" cy="1794528"/>
          </a:xfrm>
          <a:prstGeom prst="rect">
            <a:avLst/>
          </a:prstGeom>
        </p:spPr>
      </p:pic>
      <p:sp>
        <p:nvSpPr>
          <p:cNvPr id="8" name="Rectangle 7"/>
          <p:cNvSpPr/>
          <p:nvPr/>
        </p:nvSpPr>
        <p:spPr>
          <a:xfrm>
            <a:off x="6055721" y="5475937"/>
            <a:ext cx="2249334" cy="369332"/>
          </a:xfrm>
          <a:prstGeom prst="rect">
            <a:avLst/>
          </a:prstGeom>
        </p:spPr>
        <p:txBody>
          <a:bodyPr wrap="none">
            <a:spAutoFit/>
          </a:bodyPr>
          <a:lstStyle/>
          <a:p>
            <a:r>
              <a:rPr lang="en-US" b="1" dirty="0">
                <a:latin typeface="Arial" charset="0"/>
                <a:ea typeface="Arial" charset="0"/>
                <a:cs typeface="Arial" charset="0"/>
              </a:rPr>
              <a:t>LSTM Memory Cell</a:t>
            </a:r>
          </a:p>
        </p:txBody>
      </p:sp>
    </p:spTree>
    <p:extLst>
      <p:ext uri="{BB962C8B-B14F-4D97-AF65-F5344CB8AC3E}">
        <p14:creationId xmlns:p14="http://schemas.microsoft.com/office/powerpoint/2010/main" val="2006760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none" lIns="91440" tIns="45720" rIns="91440" bIns="45720" rtlCol="0" anchor="ctr" anchorCtr="0">
            <a:noAutofit/>
          </a:bodyPr>
          <a:lstStyle/>
          <a:p>
            <a:r>
              <a:rPr lang="en-US" dirty="0"/>
              <a:t>Preserving the information in LSTM</a:t>
            </a:r>
          </a:p>
        </p:txBody>
      </p:sp>
      <p:sp>
        <p:nvSpPr>
          <p:cNvPr id="3" name="Content Placeholder 2"/>
          <p:cNvSpPr>
            <a:spLocks noGrp="1"/>
          </p:cNvSpPr>
          <p:nvPr>
            <p:ph idx="1"/>
          </p:nvPr>
        </p:nvSpPr>
        <p:spPr>
          <a:xfrm>
            <a:off x="228600" y="647700"/>
            <a:ext cx="8686800" cy="5603810"/>
          </a:xfrm>
        </p:spPr>
        <p:txBody>
          <a:bodyPr lIns="0" tIns="0" rIns="0" bIns="0"/>
          <a:lstStyle/>
          <a:p>
            <a:pPr marL="182563" indent="-182563">
              <a:spcAft>
                <a:spcPts val="1200"/>
              </a:spcAft>
              <a:buFont typeface="Arial" charset="0"/>
            </a:pPr>
            <a:r>
              <a:rPr lang="en-US" sz="2400" b="1" dirty="0">
                <a:latin typeface="Arial" panose="020B0604020202020204" pitchFamily="34" charset="0"/>
                <a:cs typeface="Arial" panose="020B0604020202020204" pitchFamily="34" charset="0"/>
              </a:rPr>
              <a:t>A demonstration of how</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an unrolled LSTM</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preserves sequential</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information.</a:t>
            </a:r>
          </a:p>
          <a:p>
            <a:pPr marL="182563" indent="-182563">
              <a:spcAft>
                <a:spcPts val="1200"/>
              </a:spcAft>
              <a:buFont typeface="Arial" charset="0"/>
            </a:pPr>
            <a:r>
              <a:rPr lang="en-US" sz="2400" b="1" dirty="0">
                <a:latin typeface="Arial" panose="020B0604020202020204" pitchFamily="34" charset="0"/>
                <a:cs typeface="Arial" panose="020B0604020202020204" pitchFamily="34" charset="0"/>
              </a:rPr>
              <a:t>The input, forget, and</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output gate activations</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are displayed to the left</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and above the memory block (respectively). The gates are either entirely open (‘O’) or entirely closed (‘—’).</a:t>
            </a:r>
          </a:p>
          <a:p>
            <a:pPr marL="182563" indent="-182563">
              <a:spcAft>
                <a:spcPts val="1200"/>
              </a:spcAft>
              <a:buFont typeface="Arial" charset="0"/>
            </a:pPr>
            <a:r>
              <a:rPr lang="en-US" sz="2400" b="1" dirty="0">
                <a:latin typeface="Arial" panose="020B0604020202020204" pitchFamily="34" charset="0"/>
                <a:cs typeface="Arial" panose="020B0604020202020204" pitchFamily="34" charset="0"/>
              </a:rPr>
              <a:t>Traditional RNNs are a special case of LSTMs: Set the input gate to all ones (passing all new information), the forget gate to all zeros (forgetting all of the previous memory) and the output gate to all ones (exposing the entire memory).</a:t>
            </a:r>
          </a:p>
        </p:txBody>
      </p:sp>
      <p:pic>
        <p:nvPicPr>
          <p:cNvPr id="5" name="Picture 4"/>
          <p:cNvPicPr>
            <a:picLocks noChangeAspect="1"/>
          </p:cNvPicPr>
          <p:nvPr/>
        </p:nvPicPr>
        <p:blipFill>
          <a:blip r:embed="rId3"/>
          <a:srcRect/>
          <a:stretch>
            <a:fillRect/>
          </a:stretch>
        </p:blipFill>
        <p:spPr bwMode="auto">
          <a:xfrm>
            <a:off x="4217437" y="647700"/>
            <a:ext cx="4697963" cy="2606373"/>
          </a:xfrm>
          <a:prstGeom prst="rect">
            <a:avLst/>
          </a:prstGeom>
          <a:noFill/>
          <a:ln w="9525">
            <a:noFill/>
            <a:miter lim="800000"/>
            <a:headEnd/>
            <a:tailEnd/>
          </a:ln>
        </p:spPr>
      </p:pic>
    </p:spTree>
    <p:extLst>
      <p:ext uri="{BB962C8B-B14F-4D97-AF65-F5344CB8AC3E}">
        <p14:creationId xmlns:p14="http://schemas.microsoft.com/office/powerpoint/2010/main" val="1478168924"/>
      </p:ext>
    </p:extLst>
  </p:cSld>
  <p:clrMapOvr>
    <a:masterClrMapping/>
  </p:clrMapOvr>
</p:sld>
</file>

<file path=ppt/theme/theme1.xml><?xml version="1.0" encoding="utf-8"?>
<a:theme xmlns:a="http://schemas.openxmlformats.org/drawingml/2006/main" name="ISIP 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SIP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ISIP 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ISIP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2_ISIP 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12042</TotalTime>
  <Words>1235</Words>
  <Application>Microsoft Office PowerPoint</Application>
  <PresentationFormat>On-screen Show (4:3)</PresentationFormat>
  <Paragraphs>111</Paragraphs>
  <Slides>11</Slides>
  <Notes>9</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11</vt:i4>
      </vt:variant>
    </vt:vector>
  </HeadingPairs>
  <TitlesOfParts>
    <vt:vector size="23" baseType="lpstr">
      <vt:lpstr>ＭＳ Ｐゴシック</vt:lpstr>
      <vt:lpstr>Arial</vt:lpstr>
      <vt:lpstr>Calibri</vt:lpstr>
      <vt:lpstr>Cambria Math</vt:lpstr>
      <vt:lpstr>Times New Roman</vt:lpstr>
      <vt:lpstr>Wingdings</vt:lpstr>
      <vt:lpstr>ISIP Content Slide</vt:lpstr>
      <vt:lpstr>ISIP Title Slide</vt:lpstr>
      <vt:lpstr>1_ISIP Content Slide</vt:lpstr>
      <vt:lpstr>Custom Design</vt:lpstr>
      <vt:lpstr>1_ISIP Title Slide</vt:lpstr>
      <vt:lpstr>2_ISIP Content Slide</vt:lpstr>
      <vt:lpstr>Neural Networks</vt:lpstr>
      <vt:lpstr>Recurrent Neural Network (RNN)</vt:lpstr>
      <vt:lpstr>Unrolling an RNN for Sequential Modeling</vt:lpstr>
      <vt:lpstr>Backpropagation Through Time</vt:lpstr>
      <vt:lpstr>The Vanishing Gradient Problem</vt:lpstr>
      <vt:lpstr>LONG SHORT-TERM MEMORY (LSTM)</vt:lpstr>
      <vt:lpstr>Memory Cell in LSTM</vt:lpstr>
      <vt:lpstr>LSTM Equations</vt:lpstr>
      <vt:lpstr>Preserving the information in LSTM</vt:lpstr>
      <vt:lpstr>Deep Bidirectionsal LSTMs (DBLSTM)</vt:lpstr>
      <vt:lpstr>An overview of gradient descent optimization algorithms</vt:lpstr>
    </vt:vector>
  </TitlesOfParts>
  <Company>Temple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Masih Tabrizi</dc:creator>
  <cp:lastModifiedBy>Van Hoesen, Daniel</cp:lastModifiedBy>
  <cp:revision>585</cp:revision>
  <dcterms:created xsi:type="dcterms:W3CDTF">2012-05-05T20:20:58Z</dcterms:created>
  <dcterms:modified xsi:type="dcterms:W3CDTF">2018-11-19T20:40:28Z</dcterms:modified>
</cp:coreProperties>
</file>