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6" r:id="rId8"/>
    <p:sldId id="267" r:id="rId9"/>
    <p:sldId id="268" r:id="rId10"/>
    <p:sldId id="264" r:id="rId11"/>
    <p:sldId id="265"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2CDFC8-8485-4A7B-BF34-12004490D60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312892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DFC8-8485-4A7B-BF34-12004490D60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163124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DFC8-8485-4A7B-BF34-12004490D60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245594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DFC8-8485-4A7B-BF34-12004490D60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424609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CDFC8-8485-4A7B-BF34-12004490D60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249755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2CDFC8-8485-4A7B-BF34-12004490D60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317923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2CDFC8-8485-4A7B-BF34-12004490D604}"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285144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2CDFC8-8485-4A7B-BF34-12004490D604}"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297709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CDFC8-8485-4A7B-BF34-12004490D604}"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213434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CDFC8-8485-4A7B-BF34-12004490D60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399619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CDFC8-8485-4A7B-BF34-12004490D60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0AC91-D805-4C9B-AEA0-E23F7139DCC8}" type="slidenum">
              <a:rPr lang="en-US" smtClean="0"/>
              <a:t>‹#›</a:t>
            </a:fld>
            <a:endParaRPr lang="en-US"/>
          </a:p>
        </p:txBody>
      </p:sp>
    </p:spTree>
    <p:extLst>
      <p:ext uri="{BB962C8B-B14F-4D97-AF65-F5344CB8AC3E}">
        <p14:creationId xmlns:p14="http://schemas.microsoft.com/office/powerpoint/2010/main" val="193205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CDFC8-8485-4A7B-BF34-12004490D604}" type="datetimeFigureOut">
              <a:rPr lang="en-US" smtClean="0"/>
              <a:t>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0AC91-D805-4C9B-AEA0-E23F7139DCC8}" type="slidenum">
              <a:rPr lang="en-US" smtClean="0"/>
              <a:t>‹#›</a:t>
            </a:fld>
            <a:endParaRPr lang="en-US"/>
          </a:p>
        </p:txBody>
      </p:sp>
    </p:spTree>
    <p:extLst>
      <p:ext uri="{BB962C8B-B14F-4D97-AF65-F5344CB8AC3E}">
        <p14:creationId xmlns:p14="http://schemas.microsoft.com/office/powerpoint/2010/main" val="84176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uravg.feat@dmimsu.edu.i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Word_Document1.docx"/><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5408E7B-082D-91FE-9152-E7D4A6994774}"/>
              </a:ext>
            </a:extLst>
          </p:cNvPr>
          <p:cNvSpPr/>
          <p:nvPr/>
        </p:nvSpPr>
        <p:spPr>
          <a:xfrm>
            <a:off x="10888717" y="0"/>
            <a:ext cx="1303283" cy="1529395"/>
          </a:xfrm>
          <a:prstGeom prst="rect">
            <a:avLst/>
          </a:prstGeom>
          <a:gradFill>
            <a:gsLst>
              <a:gs pos="0">
                <a:schemeClr val="accent1">
                  <a:lumMod val="5000"/>
                  <a:lumOff val="95000"/>
                </a:schemeClr>
              </a:gs>
              <a:gs pos="0">
                <a:schemeClr val="accent1">
                  <a:lumMod val="45000"/>
                  <a:lumOff val="55000"/>
                </a:schemeClr>
              </a:gs>
              <a:gs pos="9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8648" y="17511"/>
            <a:ext cx="1194360" cy="1233797"/>
          </a:xfrm>
          <a:prstGeom prst="rect">
            <a:avLst/>
          </a:prstGeom>
        </p:spPr>
      </p:pic>
      <p:sp>
        <p:nvSpPr>
          <p:cNvPr id="10" name="object 2"/>
          <p:cNvSpPr txBox="1">
            <a:spLocks/>
          </p:cNvSpPr>
          <p:nvPr/>
        </p:nvSpPr>
        <p:spPr>
          <a:xfrm>
            <a:off x="1305460" y="160854"/>
            <a:ext cx="9284261" cy="874598"/>
          </a:xfrm>
          <a:prstGeom prst="rect">
            <a:avLst/>
          </a:prstGeom>
        </p:spPr>
        <p:txBody>
          <a:bodyPr vert="horz" wrap="square" lIns="0" tIns="12700" rIns="0" bIns="0" rtlCol="0">
            <a:spAutoFit/>
          </a:bodyPr>
          <a:lstStyle>
            <a:lvl1pPr>
              <a:defRPr sz="1800" b="1" i="0">
                <a:solidFill>
                  <a:srgbClr val="C00000"/>
                </a:solidFill>
                <a:latin typeface="Calibri"/>
                <a:ea typeface="+mj-ea"/>
                <a:cs typeface="Calibri"/>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n-US" sz="2800" b="1" i="0" u="none" strike="noStrike" kern="0" cap="none" spc="-65"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DATTA</a:t>
            </a:r>
            <a:r>
              <a:rPr kumimoji="0" lang="en-US" sz="2800" b="1" i="0" u="none" strike="noStrike" kern="0" cap="none" spc="-2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2800" b="1" i="0" u="none" strike="noStrike" kern="0" cap="none" spc="-1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MEGHE</a:t>
            </a:r>
            <a:r>
              <a:rPr kumimoji="0" lang="en-US" sz="2800" b="1" i="0" u="none" strike="noStrike" kern="0" cap="none" spc="-5"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 INSTITUTE</a:t>
            </a:r>
            <a:r>
              <a:rPr kumimoji="0" lang="en-US" sz="2800" b="1" i="0" u="none" strike="noStrike" kern="0" cap="none" spc="-3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2800" b="1" i="0" u="none" strike="noStrike" kern="0" cap="none" spc="-5"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OF</a:t>
            </a:r>
            <a:r>
              <a:rPr kumimoji="0" lang="en-US" sz="2800" b="1" i="0" u="none" strike="noStrike" kern="0" cap="none" spc="-1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2800" b="1"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HIGHER EDUCATION AND </a:t>
            </a:r>
            <a:r>
              <a:rPr kumimoji="0" lang="en-US" sz="2800" b="1"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RESEARCH (DU)</a:t>
            </a:r>
            <a:endParaRPr kumimoji="0" lang="en-US" sz="2800" b="1" i="0" u="none" strike="noStrike" kern="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11" name="object 3"/>
          <p:cNvSpPr txBox="1"/>
          <p:nvPr/>
        </p:nvSpPr>
        <p:spPr>
          <a:xfrm>
            <a:off x="2493818" y="1217498"/>
            <a:ext cx="8095903" cy="436017"/>
          </a:xfrm>
          <a:prstGeom prst="rect">
            <a:avLst/>
          </a:prstGeom>
        </p:spPr>
        <p:txBody>
          <a:bodyPr vert="horz" wrap="square" lIns="0" tIns="12700" rIns="0" bIns="0" rtlCol="0">
            <a:spAutoFit/>
          </a:bodyPr>
          <a:lstStyle/>
          <a:p>
            <a:pPr algn="ctr">
              <a:lnSpc>
                <a:spcPts val="1425"/>
              </a:lnSpc>
              <a:spcBef>
                <a:spcPts val="100"/>
              </a:spcBef>
            </a:pPr>
            <a:endParaRPr sz="2000" dirty="0">
              <a:solidFill>
                <a:srgbClr val="FF0000"/>
              </a:solidFill>
              <a:latin typeface="Times New Roman" panose="02020603050405020304" pitchFamily="18" charset="0"/>
              <a:cs typeface="Times New Roman" panose="02020603050405020304" pitchFamily="18" charset="0"/>
            </a:endParaRPr>
          </a:p>
          <a:p>
            <a:pPr algn="ctr">
              <a:lnSpc>
                <a:spcPts val="1905"/>
              </a:lnSpc>
            </a:pPr>
            <a:r>
              <a:rPr sz="2400" b="1" spc="-40" dirty="0">
                <a:solidFill>
                  <a:srgbClr val="7030A0"/>
                </a:solidFill>
                <a:latin typeface="Times New Roman" panose="02020603050405020304" pitchFamily="18" charset="0"/>
                <a:cs typeface="Times New Roman" panose="02020603050405020304" pitchFamily="18" charset="0"/>
              </a:rPr>
              <a:t>FACULTY</a:t>
            </a:r>
            <a:r>
              <a:rPr sz="2400" b="1" spc="40" dirty="0">
                <a:solidFill>
                  <a:srgbClr val="7030A0"/>
                </a:solidFill>
                <a:latin typeface="Times New Roman" panose="02020603050405020304" pitchFamily="18" charset="0"/>
                <a:cs typeface="Times New Roman" panose="02020603050405020304" pitchFamily="18" charset="0"/>
              </a:rPr>
              <a:t> </a:t>
            </a:r>
            <a:r>
              <a:rPr sz="2400" b="1" spc="-5" dirty="0">
                <a:solidFill>
                  <a:srgbClr val="7030A0"/>
                </a:solidFill>
                <a:latin typeface="Times New Roman" panose="02020603050405020304" pitchFamily="18" charset="0"/>
                <a:cs typeface="Times New Roman" panose="02020603050405020304" pitchFamily="18" charset="0"/>
              </a:rPr>
              <a:t>OF</a:t>
            </a:r>
            <a:r>
              <a:rPr sz="2400" b="1" spc="5" dirty="0">
                <a:solidFill>
                  <a:srgbClr val="7030A0"/>
                </a:solidFill>
                <a:latin typeface="Times New Roman" panose="02020603050405020304" pitchFamily="18" charset="0"/>
                <a:cs typeface="Times New Roman" panose="02020603050405020304" pitchFamily="18" charset="0"/>
              </a:rPr>
              <a:t> </a:t>
            </a:r>
            <a:r>
              <a:rPr sz="2400" b="1" spc="-5" dirty="0">
                <a:solidFill>
                  <a:srgbClr val="7030A0"/>
                </a:solidFill>
                <a:latin typeface="Times New Roman" panose="02020603050405020304" pitchFamily="18" charset="0"/>
                <a:cs typeface="Times New Roman" panose="02020603050405020304" pitchFamily="18" charset="0"/>
              </a:rPr>
              <a:t>ENGINEERING</a:t>
            </a:r>
            <a:r>
              <a:rPr sz="2400" b="1" spc="-10" dirty="0">
                <a:solidFill>
                  <a:srgbClr val="7030A0"/>
                </a:solidFill>
                <a:latin typeface="Times New Roman" panose="02020603050405020304" pitchFamily="18" charset="0"/>
                <a:cs typeface="Times New Roman" panose="02020603050405020304" pitchFamily="18" charset="0"/>
              </a:rPr>
              <a:t> </a:t>
            </a:r>
            <a:r>
              <a:rPr sz="2400" b="1" spc="-5" dirty="0">
                <a:solidFill>
                  <a:srgbClr val="7030A0"/>
                </a:solidFill>
                <a:latin typeface="Times New Roman" panose="02020603050405020304" pitchFamily="18" charset="0"/>
                <a:cs typeface="Times New Roman" panose="02020603050405020304" pitchFamily="18" charset="0"/>
              </a:rPr>
              <a:t>AND</a:t>
            </a:r>
            <a:r>
              <a:rPr sz="2400" b="1" spc="5" dirty="0">
                <a:solidFill>
                  <a:srgbClr val="7030A0"/>
                </a:solidFill>
                <a:latin typeface="Times New Roman" panose="02020603050405020304" pitchFamily="18" charset="0"/>
                <a:cs typeface="Times New Roman" panose="02020603050405020304" pitchFamily="18" charset="0"/>
              </a:rPr>
              <a:t> </a:t>
            </a:r>
            <a:r>
              <a:rPr sz="2400" b="1" spc="-15" dirty="0">
                <a:solidFill>
                  <a:srgbClr val="7030A0"/>
                </a:solidFill>
                <a:latin typeface="Times New Roman" panose="02020603050405020304" pitchFamily="18" charset="0"/>
                <a:cs typeface="Times New Roman" panose="02020603050405020304" pitchFamily="18" charset="0"/>
              </a:rPr>
              <a:t>TECHNOLOGY</a:t>
            </a:r>
            <a:endParaRPr sz="2400" dirty="0">
              <a:solidFill>
                <a:srgbClr val="7030A0"/>
              </a:solidFill>
              <a:latin typeface="Times New Roman" panose="02020603050405020304" pitchFamily="18" charset="0"/>
              <a:cs typeface="Times New Roman" panose="02020603050405020304" pitchFamily="18" charset="0"/>
            </a:endParaRPr>
          </a:p>
        </p:txBody>
      </p:sp>
      <p:sp>
        <p:nvSpPr>
          <p:cNvPr id="13" name="object 4"/>
          <p:cNvSpPr txBox="1"/>
          <p:nvPr/>
        </p:nvSpPr>
        <p:spPr>
          <a:xfrm>
            <a:off x="998333" y="1917106"/>
            <a:ext cx="10146701" cy="4457887"/>
          </a:xfrm>
          <a:prstGeom prst="rect">
            <a:avLst/>
          </a:prstGeom>
        </p:spPr>
        <p:txBody>
          <a:bodyPr vert="horz" wrap="square" lIns="0" tIns="13335" rIns="0" bIns="0" rtlCol="0">
            <a:spAutoFit/>
          </a:bodyPr>
          <a:lstStyle/>
          <a:p>
            <a:pPr marL="759460" marR="741680" algn="ctr">
              <a:lnSpc>
                <a:spcPct val="118800"/>
              </a:lnSpc>
            </a:pPr>
            <a:r>
              <a:rPr sz="2800" b="1" spc="-5" dirty="0" smtClean="0">
                <a:solidFill>
                  <a:srgbClr val="FF0000"/>
                </a:solidFill>
                <a:latin typeface="Times New Roman" panose="02020603050405020304" pitchFamily="18" charset="0"/>
                <a:cs typeface="Times New Roman" panose="02020603050405020304" pitchFamily="18" charset="0"/>
              </a:rPr>
              <a:t>Subject</a:t>
            </a:r>
            <a:r>
              <a:rPr sz="2800" b="1" spc="-5" dirty="0">
                <a:solidFill>
                  <a:srgbClr val="FF0000"/>
                </a:solidFill>
                <a:latin typeface="Times New Roman" panose="02020603050405020304" pitchFamily="18" charset="0"/>
                <a:cs typeface="Times New Roman" panose="02020603050405020304" pitchFamily="18" charset="0"/>
              </a:rPr>
              <a:t>:</a:t>
            </a:r>
            <a:r>
              <a:rPr sz="2800" b="1" spc="-65" dirty="0">
                <a:solidFill>
                  <a:srgbClr val="FF0000"/>
                </a:solidFill>
                <a:latin typeface="Times New Roman" panose="02020603050405020304" pitchFamily="18" charset="0"/>
                <a:cs typeface="Times New Roman" panose="02020603050405020304" pitchFamily="18" charset="0"/>
              </a:rPr>
              <a:t> </a:t>
            </a:r>
            <a:r>
              <a:rPr sz="2800" b="1" spc="-15" dirty="0" smtClean="0">
                <a:solidFill>
                  <a:srgbClr val="FF0000"/>
                </a:solidFill>
                <a:latin typeface="Times New Roman" panose="02020603050405020304" pitchFamily="18" charset="0"/>
                <a:cs typeface="Times New Roman" panose="02020603050405020304" pitchFamily="18" charset="0"/>
              </a:rPr>
              <a:t>Ap</a:t>
            </a:r>
            <a:r>
              <a:rPr lang="en-US" sz="2800" b="1" spc="-15" dirty="0" smtClean="0">
                <a:solidFill>
                  <a:srgbClr val="FF0000"/>
                </a:solidFill>
                <a:latin typeface="Times New Roman" panose="02020603050405020304" pitchFamily="18" charset="0"/>
                <a:cs typeface="Times New Roman" panose="02020603050405020304" pitchFamily="18" charset="0"/>
              </a:rPr>
              <a:t>titude</a:t>
            </a:r>
          </a:p>
          <a:p>
            <a:pPr marL="759460" marR="741680" algn="ctr">
              <a:lnSpc>
                <a:spcPct val="118800"/>
              </a:lnSpc>
            </a:pPr>
            <a:r>
              <a:rPr sz="2800" b="1" spc="-5" dirty="0" smtClean="0">
                <a:solidFill>
                  <a:srgbClr val="FF0000"/>
                </a:solidFill>
                <a:latin typeface="Times New Roman" panose="02020603050405020304" pitchFamily="18" charset="0"/>
                <a:cs typeface="Times New Roman" panose="02020603050405020304" pitchFamily="18" charset="0"/>
              </a:rPr>
              <a:t>Class</a:t>
            </a:r>
            <a:r>
              <a:rPr sz="2800" b="1" spc="-5" dirty="0">
                <a:solidFill>
                  <a:srgbClr val="FF0000"/>
                </a:solidFill>
                <a:latin typeface="Times New Roman" panose="02020603050405020304" pitchFamily="18" charset="0"/>
                <a:cs typeface="Times New Roman" panose="02020603050405020304" pitchFamily="18" charset="0"/>
              </a:rPr>
              <a:t>:</a:t>
            </a:r>
            <a:r>
              <a:rPr sz="2800" b="1" spc="-40" dirty="0">
                <a:solidFill>
                  <a:srgbClr val="FF0000"/>
                </a:solidFill>
                <a:latin typeface="Times New Roman" panose="02020603050405020304" pitchFamily="18" charset="0"/>
                <a:cs typeface="Times New Roman" panose="02020603050405020304" pitchFamily="18" charset="0"/>
              </a:rPr>
              <a:t> </a:t>
            </a:r>
            <a:r>
              <a:rPr sz="2800" b="1" spc="-45" dirty="0" err="1">
                <a:solidFill>
                  <a:srgbClr val="FF0000"/>
                </a:solidFill>
                <a:latin typeface="Times New Roman" panose="02020603050405020304" pitchFamily="18" charset="0"/>
                <a:cs typeface="Times New Roman" panose="02020603050405020304" pitchFamily="18" charset="0"/>
              </a:rPr>
              <a:t>B.Tech</a:t>
            </a:r>
            <a:r>
              <a:rPr sz="2800" b="1" spc="-25" dirty="0">
                <a:solidFill>
                  <a:srgbClr val="FF0000"/>
                </a:solidFill>
                <a:latin typeface="Times New Roman" panose="02020603050405020304" pitchFamily="18" charset="0"/>
                <a:cs typeface="Times New Roman" panose="02020603050405020304" pitchFamily="18" charset="0"/>
              </a:rPr>
              <a:t> </a:t>
            </a:r>
            <a:r>
              <a:rPr lang="en-US" sz="2800" b="1" spc="-5" dirty="0" smtClean="0">
                <a:solidFill>
                  <a:srgbClr val="FF0000"/>
                </a:solidFill>
                <a:latin typeface="Times New Roman" panose="02020603050405020304" pitchFamily="18" charset="0"/>
                <a:cs typeface="Times New Roman" panose="02020603050405020304" pitchFamily="18" charset="0"/>
              </a:rPr>
              <a:t>(SE)</a:t>
            </a:r>
          </a:p>
          <a:p>
            <a:pPr marL="759460" marR="741680" algn="ctr">
              <a:lnSpc>
                <a:spcPct val="118800"/>
              </a:lnSpc>
            </a:pPr>
            <a:r>
              <a:rPr lang="en-US" sz="2800" b="1" spc="-5" dirty="0" smtClean="0">
                <a:solidFill>
                  <a:srgbClr val="FF0000"/>
                </a:solidFill>
                <a:latin typeface="Times New Roman" panose="02020603050405020304" pitchFamily="18" charset="0"/>
                <a:cs typeface="Times New Roman" panose="02020603050405020304" pitchFamily="18" charset="0"/>
              </a:rPr>
              <a:t>AIDS/AIML/CSD/CSME</a:t>
            </a:r>
            <a:endParaRPr lang="en-US" sz="2800" b="1" spc="-5" dirty="0" smtClean="0">
              <a:solidFill>
                <a:srgbClr val="FF0000"/>
              </a:solidFill>
              <a:latin typeface="Times New Roman" panose="02020603050405020304" pitchFamily="18" charset="0"/>
              <a:cs typeface="Times New Roman" panose="02020603050405020304" pitchFamily="18" charset="0"/>
            </a:endParaRPr>
          </a:p>
          <a:p>
            <a:pPr marL="759460" marR="741680" algn="ctr">
              <a:lnSpc>
                <a:spcPct val="118800"/>
              </a:lnSpc>
            </a:pPr>
            <a:r>
              <a:rPr lang="en-US" sz="2800" b="1" spc="-5" dirty="0" smtClean="0">
                <a:solidFill>
                  <a:srgbClr val="FF0000"/>
                </a:solidFill>
                <a:latin typeface="Times New Roman" panose="02020603050405020304" pitchFamily="18" charset="0"/>
                <a:cs typeface="Times New Roman" panose="02020603050405020304" pitchFamily="18" charset="0"/>
              </a:rPr>
              <a:t>Semester: </a:t>
            </a:r>
            <a:r>
              <a:rPr lang="en-US" sz="2800" b="1" spc="-5" dirty="0" smtClean="0">
                <a:solidFill>
                  <a:srgbClr val="FF0000"/>
                </a:solidFill>
                <a:latin typeface="Times New Roman" panose="02020603050405020304" pitchFamily="18" charset="0"/>
                <a:cs typeface="Times New Roman" panose="02020603050405020304" pitchFamily="18" charset="0"/>
              </a:rPr>
              <a:t>IV</a:t>
            </a:r>
            <a:endParaRPr sz="2800" dirty="0">
              <a:solidFill>
                <a:srgbClr val="FF0000"/>
              </a:solidFill>
              <a:latin typeface="Times New Roman" panose="02020603050405020304" pitchFamily="18" charset="0"/>
              <a:cs typeface="Times New Roman" panose="02020603050405020304" pitchFamily="18" charset="0"/>
            </a:endParaRPr>
          </a:p>
          <a:p>
            <a:pPr algn="ctr"/>
            <a:r>
              <a:rPr sz="2800" b="1" spc="-25" dirty="0" smtClean="0">
                <a:solidFill>
                  <a:srgbClr val="006EC0"/>
                </a:solidFill>
                <a:latin typeface="Times New Roman" panose="02020603050405020304" pitchFamily="18" charset="0"/>
                <a:cs typeface="Times New Roman" panose="02020603050405020304" pitchFamily="18" charset="0"/>
              </a:rPr>
              <a:t>By</a:t>
            </a:r>
            <a:endParaRPr sz="2800" dirty="0">
              <a:solidFill>
                <a:prstClr val="black"/>
              </a:solidFill>
              <a:latin typeface="Times New Roman" panose="02020603050405020304" pitchFamily="18" charset="0"/>
              <a:cs typeface="Times New Roman" panose="02020603050405020304" pitchFamily="18" charset="0"/>
            </a:endParaRPr>
          </a:p>
          <a:p>
            <a:pPr marL="1047115" marR="1040130" indent="635" algn="ctr">
              <a:lnSpc>
                <a:spcPct val="128000"/>
              </a:lnSpc>
            </a:pPr>
            <a:r>
              <a:rPr lang="en-US" sz="2800" b="1" spc="-5" dirty="0" smtClean="0">
                <a:solidFill>
                  <a:srgbClr val="FF0000"/>
                </a:solidFill>
                <a:latin typeface="Times New Roman" panose="02020603050405020304" pitchFamily="18" charset="0"/>
                <a:cs typeface="Times New Roman" panose="02020603050405020304" pitchFamily="18" charset="0"/>
              </a:rPr>
              <a:t>Mrs</a:t>
            </a:r>
            <a:r>
              <a:rPr sz="2800" b="1" spc="-5" dirty="0" smtClean="0">
                <a:solidFill>
                  <a:srgbClr val="FF0000"/>
                </a:solidFill>
                <a:latin typeface="Times New Roman" panose="02020603050405020304" pitchFamily="18" charset="0"/>
                <a:cs typeface="Times New Roman" panose="02020603050405020304" pitchFamily="18" charset="0"/>
              </a:rPr>
              <a:t>.</a:t>
            </a:r>
            <a:r>
              <a:rPr lang="en-US" sz="2800" b="1" spc="-5" dirty="0" smtClean="0">
                <a:solidFill>
                  <a:srgbClr val="FF0000"/>
                </a:solidFill>
                <a:latin typeface="Times New Roman" panose="02020603050405020304" pitchFamily="18" charset="0"/>
                <a:cs typeface="Times New Roman" panose="02020603050405020304" pitchFamily="18" charset="0"/>
              </a:rPr>
              <a:t> </a:t>
            </a:r>
            <a:r>
              <a:rPr lang="en-US" sz="2800" b="1" spc="-5" dirty="0" err="1" smtClean="0">
                <a:solidFill>
                  <a:srgbClr val="FF0000"/>
                </a:solidFill>
                <a:latin typeface="Times New Roman" panose="02020603050405020304" pitchFamily="18" charset="0"/>
                <a:cs typeface="Times New Roman" panose="02020603050405020304" pitchFamily="18" charset="0"/>
              </a:rPr>
              <a:t>Sasipriya</a:t>
            </a:r>
            <a:r>
              <a:rPr sz="2800" b="1" spc="-5"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A.S</a:t>
            </a:r>
          </a:p>
          <a:p>
            <a:pPr marL="1047115" marR="1040130" indent="635" algn="ctr">
              <a:lnSpc>
                <a:spcPct val="128000"/>
              </a:lnSpc>
            </a:pPr>
            <a:r>
              <a:rPr sz="2800" b="1" spc="-5" dirty="0" smtClean="0">
                <a:solidFill>
                  <a:srgbClr val="7030A0"/>
                </a:solidFill>
                <a:latin typeface="Times New Roman" panose="02020603050405020304" pitchFamily="18" charset="0"/>
                <a:cs typeface="Times New Roman" panose="02020603050405020304" pitchFamily="18" charset="0"/>
              </a:rPr>
              <a:t>Assistant</a:t>
            </a:r>
            <a:r>
              <a:rPr sz="2800" b="1" spc="-85" dirty="0" smtClean="0">
                <a:solidFill>
                  <a:srgbClr val="7030A0"/>
                </a:solidFill>
                <a:latin typeface="Times New Roman" panose="02020603050405020304" pitchFamily="18" charset="0"/>
                <a:cs typeface="Times New Roman" panose="02020603050405020304" pitchFamily="18" charset="0"/>
              </a:rPr>
              <a:t> </a:t>
            </a:r>
            <a:r>
              <a:rPr sz="2800" b="1" spc="-5" dirty="0" smtClean="0">
                <a:solidFill>
                  <a:srgbClr val="7030A0"/>
                </a:solidFill>
                <a:latin typeface="Times New Roman" panose="02020603050405020304" pitchFamily="18" charset="0"/>
                <a:cs typeface="Times New Roman" panose="02020603050405020304" pitchFamily="18" charset="0"/>
              </a:rPr>
              <a:t>Professor</a:t>
            </a:r>
            <a:r>
              <a:rPr lang="en-US" sz="2800" b="1" spc="-5" dirty="0" smtClean="0">
                <a:solidFill>
                  <a:srgbClr val="7030A0"/>
                </a:solidFill>
                <a:latin typeface="Times New Roman" panose="02020603050405020304" pitchFamily="18" charset="0"/>
                <a:cs typeface="Times New Roman" panose="02020603050405020304" pitchFamily="18" charset="0"/>
              </a:rPr>
              <a:t> </a:t>
            </a:r>
            <a:endParaRPr lang="en-US" sz="2800" b="1" spc="-5" dirty="0">
              <a:solidFill>
                <a:srgbClr val="7030A0"/>
              </a:solidFill>
              <a:latin typeface="Times New Roman" panose="02020603050405020304" pitchFamily="18" charset="0"/>
              <a:cs typeface="Times New Roman" panose="02020603050405020304" pitchFamily="18" charset="0"/>
            </a:endParaRPr>
          </a:p>
          <a:p>
            <a:pPr marL="1047115" marR="1040130" indent="635" algn="ctr">
              <a:lnSpc>
                <a:spcPct val="128000"/>
              </a:lnSpc>
            </a:pPr>
            <a:r>
              <a:rPr lang="en-US" sz="2800" b="1" spc="-5" dirty="0" smtClean="0">
                <a:solidFill>
                  <a:srgbClr val="7030A0"/>
                </a:solidFill>
                <a:latin typeface="Times New Roman" panose="02020603050405020304" pitchFamily="18" charset="0"/>
                <a:cs typeface="Times New Roman" panose="02020603050405020304" pitchFamily="18" charset="0"/>
              </a:rPr>
              <a:t>Basic Science and Humanities</a:t>
            </a:r>
          </a:p>
          <a:p>
            <a:pPr marL="12700" marR="5080" algn="ctr">
              <a:lnSpc>
                <a:spcPts val="2300"/>
              </a:lnSpc>
              <a:spcBef>
                <a:spcPts val="95"/>
              </a:spcBef>
            </a:pPr>
            <a:r>
              <a:rPr sz="2800" b="1" spc="-5" dirty="0" smtClean="0">
                <a:solidFill>
                  <a:srgbClr val="7030A0"/>
                </a:solidFill>
                <a:latin typeface="Times New Roman" panose="02020603050405020304" pitchFamily="18" charset="0"/>
                <a:cs typeface="Times New Roman" panose="02020603050405020304" pitchFamily="18" charset="0"/>
              </a:rPr>
              <a:t>Email</a:t>
            </a:r>
            <a:r>
              <a:rPr sz="2800" b="1" spc="-5" dirty="0">
                <a:solidFill>
                  <a:srgbClr val="7030A0"/>
                </a:solidFill>
                <a:latin typeface="Times New Roman" panose="02020603050405020304" pitchFamily="18" charset="0"/>
                <a:cs typeface="Times New Roman" panose="02020603050405020304" pitchFamily="18" charset="0"/>
              </a:rPr>
              <a:t>:</a:t>
            </a:r>
            <a:r>
              <a:rPr sz="2800" b="1" spc="-50" dirty="0">
                <a:solidFill>
                  <a:srgbClr val="7030A0"/>
                </a:solidFill>
                <a:latin typeface="Times New Roman" panose="02020603050405020304" pitchFamily="18" charset="0"/>
                <a:cs typeface="Times New Roman" panose="02020603050405020304" pitchFamily="18" charset="0"/>
              </a:rPr>
              <a:t> </a:t>
            </a:r>
            <a:r>
              <a:rPr lang="en-US" sz="2800" spc="-20" dirty="0" smtClean="0">
                <a:solidFill>
                  <a:srgbClr val="7030A0"/>
                </a:solidFill>
                <a:latin typeface="Times New Roman" panose="02020603050405020304" pitchFamily="18" charset="0"/>
                <a:cs typeface="Times New Roman" panose="02020603050405020304" pitchFamily="18" charset="0"/>
                <a:hlinkClick r:id="rId3"/>
              </a:rPr>
              <a:t>sasipriya</a:t>
            </a:r>
            <a:r>
              <a:rPr sz="2800" spc="-20" dirty="0" smtClean="0">
                <a:solidFill>
                  <a:srgbClr val="7030A0"/>
                </a:solidFill>
                <a:latin typeface="Times New Roman" panose="02020603050405020304" pitchFamily="18" charset="0"/>
                <a:cs typeface="Times New Roman" panose="02020603050405020304" pitchFamily="18" charset="0"/>
                <a:hlinkClick r:id="rId3"/>
              </a:rPr>
              <a:t>.feat@dmimsu.edu.in</a:t>
            </a:r>
            <a:endParaRPr sz="2800" dirty="0">
              <a:solidFill>
                <a:srgbClr val="7030A0"/>
              </a:solidFill>
              <a:latin typeface="Times New Roman" panose="02020603050405020304" pitchFamily="18" charset="0"/>
              <a:cs typeface="Times New Roman" panose="02020603050405020304" pitchFamily="18" charset="0"/>
            </a:endParaRPr>
          </a:p>
        </p:txBody>
      </p:sp>
      <p:sp>
        <p:nvSpPr>
          <p:cNvPr id="14" name="object 5"/>
          <p:cNvSpPr txBox="1"/>
          <p:nvPr/>
        </p:nvSpPr>
        <p:spPr>
          <a:xfrm>
            <a:off x="6632829" y="6374993"/>
            <a:ext cx="206360" cy="289823"/>
          </a:xfrm>
          <a:prstGeom prst="rect">
            <a:avLst/>
          </a:prstGeom>
        </p:spPr>
        <p:txBody>
          <a:bodyPr vert="horz" wrap="square" lIns="0" tIns="12700" rIns="0" bIns="0" rtlCol="0">
            <a:spAutoFit/>
          </a:bodyPr>
          <a:lstStyle/>
          <a:p>
            <a:pPr marL="12700" algn="ctr">
              <a:spcBef>
                <a:spcPts val="100"/>
              </a:spcBef>
            </a:pPr>
            <a:r>
              <a:rPr dirty="0">
                <a:solidFill>
                  <a:prstClr val="black"/>
                </a:solidFill>
                <a:latin typeface="Times New Roman" panose="02020603050405020304" pitchFamily="18" charset="0"/>
                <a:cs typeface="Times New Roman" panose="02020603050405020304" pitchFamily="18" charset="0"/>
              </a:rPr>
              <a:t>1</a:t>
            </a:r>
            <a:endParaRPr>
              <a:solidFill>
                <a:prstClr val="black"/>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200876E0-618C-EBB4-5279-AB106A6D0CC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pic>
        <p:nvPicPr>
          <p:cNvPr id="15" name="Picture 14">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spTree>
    <p:extLst>
      <p:ext uri="{BB962C8B-B14F-4D97-AF65-F5344CB8AC3E}">
        <p14:creationId xmlns:p14="http://schemas.microsoft.com/office/powerpoint/2010/main" val="153911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2" y="365126"/>
            <a:ext cx="9495121" cy="832610"/>
          </a:xfrm>
        </p:spPr>
        <p:txBody>
          <a:bodyPr>
            <a:normAutofit/>
          </a:bodyPr>
          <a:lstStyle/>
          <a:p>
            <a:pPr algn="ctr"/>
            <a:r>
              <a:rPr lang="en-US" sz="5400" b="1" dirty="0" smtClean="0">
                <a:solidFill>
                  <a:srgbClr val="FF0000"/>
                </a:solidFill>
              </a:rPr>
              <a:t>Chain Rule (Continued)</a:t>
            </a:r>
            <a:endParaRPr lang="en-US" sz="5400" b="1" dirty="0">
              <a:solidFill>
                <a:srgbClr val="FF0000"/>
              </a:solidFill>
            </a:endParaRPr>
          </a:p>
        </p:txBody>
      </p:sp>
      <p:sp>
        <p:nvSpPr>
          <p:cNvPr id="3" name="Content Placeholder 2"/>
          <p:cNvSpPr>
            <a:spLocks noGrp="1"/>
          </p:cNvSpPr>
          <p:nvPr>
            <p:ph idx="1"/>
          </p:nvPr>
        </p:nvSpPr>
        <p:spPr>
          <a:xfrm>
            <a:off x="838200" y="1427018"/>
            <a:ext cx="10515600" cy="4749945"/>
          </a:xfrm>
        </p:spPr>
        <p:txBody>
          <a:bodyPr>
            <a:normAutofit/>
          </a:bodyPr>
          <a:lstStyle/>
          <a:p>
            <a:pPr marL="0" indent="0">
              <a:buNone/>
            </a:pPr>
            <a:r>
              <a:rPr lang="en-US" dirty="0" smtClean="0"/>
              <a:t>Question 3: </a:t>
            </a:r>
          </a:p>
          <a:p>
            <a:pPr marL="0" indent="0">
              <a:buNone/>
            </a:pPr>
            <a:r>
              <a:rPr lang="en-US" dirty="0" smtClean="0"/>
              <a:t>If </a:t>
            </a:r>
            <a:r>
              <a:rPr lang="en-US" dirty="0"/>
              <a:t>20 men can build a wall 56 meters long in 6 days , what length of  a similar </a:t>
            </a:r>
            <a:r>
              <a:rPr lang="en-US" dirty="0" smtClean="0"/>
              <a:t>wall </a:t>
            </a:r>
            <a:r>
              <a:rPr lang="en-US" dirty="0"/>
              <a:t>can be  built by 35 men in 3 days</a:t>
            </a:r>
            <a:r>
              <a:rPr lang="en-US" dirty="0" smtClean="0"/>
              <a:t>?</a:t>
            </a:r>
          </a:p>
          <a:p>
            <a:pPr marL="0" indent="0">
              <a:buNone/>
            </a:pPr>
            <a:endParaRPr lang="en-US" dirty="0"/>
          </a:p>
        </p:txBody>
      </p:sp>
      <p:pic>
        <p:nvPicPr>
          <p:cNvPr id="4" name="Picture 3">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5" name="Picture 4">
            <a:extLst>
              <a:ext uri="{FF2B5EF4-FFF2-40B4-BE49-F238E27FC236}">
                <a16:creationId xmlns:a16="http://schemas.microsoft.com/office/drawing/2014/main" xmlns="" id="{200876E0-618C-EBB4-5279-AB106A6D0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sp>
        <p:nvSpPr>
          <p:cNvPr id="10" name="Rectangle 9"/>
          <p:cNvSpPr/>
          <p:nvPr/>
        </p:nvSpPr>
        <p:spPr>
          <a:xfrm>
            <a:off x="838200" y="2932988"/>
            <a:ext cx="8988380" cy="523220"/>
          </a:xfrm>
          <a:prstGeom prst="rect">
            <a:avLst/>
          </a:prstGeom>
        </p:spPr>
        <p:txBody>
          <a:bodyPr wrap="square">
            <a:spAutoFit/>
          </a:bodyPr>
          <a:lstStyle/>
          <a:p>
            <a:r>
              <a:rPr lang="pt-BR" sz="2800" dirty="0" smtClean="0"/>
              <a:t>A) 46		B) 47          	C) 48		D) 49</a:t>
            </a:r>
            <a:endParaRPr lang="en-US" sz="2800" dirty="0"/>
          </a:p>
        </p:txBody>
      </p:sp>
    </p:spTree>
    <p:extLst>
      <p:ext uri="{BB962C8B-B14F-4D97-AF65-F5344CB8AC3E}">
        <p14:creationId xmlns:p14="http://schemas.microsoft.com/office/powerpoint/2010/main" val="394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2" y="365126"/>
            <a:ext cx="9495121" cy="832610"/>
          </a:xfrm>
        </p:spPr>
        <p:txBody>
          <a:bodyPr>
            <a:normAutofit/>
          </a:bodyPr>
          <a:lstStyle/>
          <a:p>
            <a:pPr algn="ctr"/>
            <a:r>
              <a:rPr lang="en-US" sz="5400" b="1" dirty="0" smtClean="0">
                <a:solidFill>
                  <a:srgbClr val="FF0000"/>
                </a:solidFill>
              </a:rPr>
              <a:t>Chain Rule (Continued)</a:t>
            </a:r>
            <a:endParaRPr lang="en-US" sz="5400" b="1" dirty="0">
              <a:solidFill>
                <a:srgbClr val="FF0000"/>
              </a:solidFill>
            </a:endParaRPr>
          </a:p>
        </p:txBody>
      </p:sp>
      <p:sp>
        <p:nvSpPr>
          <p:cNvPr id="3" name="Content Placeholder 2"/>
          <p:cNvSpPr>
            <a:spLocks noGrp="1"/>
          </p:cNvSpPr>
          <p:nvPr>
            <p:ph idx="1"/>
          </p:nvPr>
        </p:nvSpPr>
        <p:spPr>
          <a:xfrm>
            <a:off x="838200" y="1427018"/>
            <a:ext cx="10515600" cy="4749945"/>
          </a:xfrm>
        </p:spPr>
        <p:txBody>
          <a:bodyPr>
            <a:normAutofit/>
          </a:bodyPr>
          <a:lstStyle/>
          <a:p>
            <a:pPr marL="0" indent="0">
              <a:buNone/>
            </a:pPr>
            <a:r>
              <a:rPr lang="en-US" dirty="0" smtClean="0"/>
              <a:t>Explanation of Question 3:</a:t>
            </a:r>
          </a:p>
          <a:p>
            <a:pPr marL="0" indent="0">
              <a:buNone/>
            </a:pPr>
            <a:r>
              <a:rPr lang="en-US" dirty="0"/>
              <a:t>Let the required length be </a:t>
            </a:r>
            <a:r>
              <a:rPr lang="en-US" i="1" dirty="0"/>
              <a:t>x</a:t>
            </a:r>
            <a:r>
              <a:rPr lang="en-US" dirty="0"/>
              <a:t> meters</a:t>
            </a:r>
          </a:p>
          <a:p>
            <a:pPr marL="0" indent="0">
              <a:buNone/>
            </a:pPr>
            <a:r>
              <a:rPr lang="en-US" dirty="0" smtClean="0"/>
              <a:t>More </a:t>
            </a:r>
            <a:r>
              <a:rPr lang="en-US" dirty="0"/>
              <a:t>men, More length built     (Direct proportion) </a:t>
            </a:r>
          </a:p>
          <a:p>
            <a:pPr marL="0" indent="0">
              <a:buNone/>
            </a:pPr>
            <a:r>
              <a:rPr lang="en-US" dirty="0"/>
              <a:t>Less days, Less length built      </a:t>
            </a:r>
            <a:r>
              <a:rPr lang="en-US" dirty="0" smtClean="0"/>
              <a:t>   (</a:t>
            </a:r>
            <a:r>
              <a:rPr lang="en-US" dirty="0"/>
              <a:t>Direct Proportion</a:t>
            </a:r>
            <a:r>
              <a:rPr lang="en-US" dirty="0" smtClean="0"/>
              <a:t>)</a:t>
            </a:r>
          </a:p>
          <a:p>
            <a:pPr marL="0" indent="0">
              <a:buNone/>
            </a:pPr>
            <a:endParaRPr lang="en-US" dirty="0"/>
          </a:p>
          <a:p>
            <a:pPr marL="0" indent="0">
              <a:buNone/>
            </a:pPr>
            <a:endParaRPr lang="en-US" dirty="0" smtClean="0"/>
          </a:p>
          <a:p>
            <a:r>
              <a:rPr lang="en-US" dirty="0"/>
              <a:t>=&gt; (20 </a:t>
            </a:r>
            <a:r>
              <a:rPr lang="en-US" dirty="0" smtClean="0"/>
              <a:t>* </a:t>
            </a:r>
            <a:r>
              <a:rPr lang="en-US" dirty="0"/>
              <a:t>6 </a:t>
            </a:r>
            <a:r>
              <a:rPr lang="en-US" dirty="0" smtClean="0"/>
              <a:t>* </a:t>
            </a:r>
            <a:r>
              <a:rPr lang="en-US" i="1" dirty="0" smtClean="0"/>
              <a:t>x</a:t>
            </a:r>
            <a:r>
              <a:rPr lang="en-US" dirty="0" smtClean="0"/>
              <a:t>)=(</a:t>
            </a:r>
            <a:r>
              <a:rPr lang="en-US" dirty="0"/>
              <a:t>35 </a:t>
            </a:r>
            <a:r>
              <a:rPr lang="en-US" dirty="0" smtClean="0"/>
              <a:t>* </a:t>
            </a:r>
            <a:r>
              <a:rPr lang="en-US" dirty="0"/>
              <a:t>3 </a:t>
            </a:r>
            <a:r>
              <a:rPr lang="en-US" dirty="0" smtClean="0"/>
              <a:t>* 56</a:t>
            </a:r>
            <a:r>
              <a:rPr lang="en-US" dirty="0"/>
              <a:t>) </a:t>
            </a:r>
          </a:p>
          <a:p>
            <a:r>
              <a:rPr lang="en-US" dirty="0"/>
              <a:t>=&gt; x = 49 </a:t>
            </a:r>
          </a:p>
          <a:p>
            <a:r>
              <a:rPr lang="en-US" dirty="0"/>
              <a:t>Hence, the required length is 49 m</a:t>
            </a:r>
            <a:r>
              <a:rPr lang="en-US" dirty="0" smtClean="0"/>
              <a:t>. </a:t>
            </a:r>
          </a:p>
          <a:p>
            <a:pPr marL="0" indent="0">
              <a:buNone/>
            </a:pPr>
            <a:endParaRPr lang="en-US" dirty="0" smtClean="0"/>
          </a:p>
        </p:txBody>
      </p:sp>
      <p:pic>
        <p:nvPicPr>
          <p:cNvPr id="4" name="Picture 3">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5" name="Picture 4">
            <a:extLst>
              <a:ext uri="{FF2B5EF4-FFF2-40B4-BE49-F238E27FC236}">
                <a16:creationId xmlns:a16="http://schemas.microsoft.com/office/drawing/2014/main" xmlns="" id="{200876E0-618C-EBB4-5279-AB106A6D0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pic>
        <p:nvPicPr>
          <p:cNvPr id="8" name="Picture 7"/>
          <p:cNvPicPr>
            <a:picLocks noChangeAspect="1"/>
          </p:cNvPicPr>
          <p:nvPr/>
        </p:nvPicPr>
        <p:blipFill>
          <a:blip r:embed="rId4"/>
          <a:stretch>
            <a:fillRect/>
          </a:stretch>
        </p:blipFill>
        <p:spPr>
          <a:xfrm>
            <a:off x="1199210" y="3525228"/>
            <a:ext cx="3733397" cy="942777"/>
          </a:xfrm>
          <a:prstGeom prst="rect">
            <a:avLst/>
          </a:prstGeom>
        </p:spPr>
      </p:pic>
    </p:spTree>
    <p:extLst>
      <p:ext uri="{BB962C8B-B14F-4D97-AF65-F5344CB8AC3E}">
        <p14:creationId xmlns:p14="http://schemas.microsoft.com/office/powerpoint/2010/main" val="995972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Chain Rule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Question 4: </a:t>
            </a:r>
          </a:p>
          <a:p>
            <a:pPr marL="0" indent="0">
              <a:buNone/>
            </a:pPr>
            <a:r>
              <a:rPr lang="en-US" dirty="0" smtClean="0"/>
              <a:t>A </a:t>
            </a:r>
            <a:r>
              <a:rPr lang="en-US" dirty="0"/>
              <a:t>building is under construction and the task of paving the blocks is given to a group of men. 40 men can finish the given task in 96 days, working 9 hours/day. If 48 men take up the assignment and commit to finish it in 45 days, how many hours will they need to work per day?</a:t>
            </a:r>
            <a:r>
              <a:rPr lang="en-US" dirty="0" smtClean="0"/>
              <a:t/>
            </a:r>
            <a:br>
              <a:rPr lang="en-US" dirty="0" smtClean="0"/>
            </a:br>
            <a:r>
              <a:rPr lang="en-US" dirty="0" smtClean="0"/>
              <a:t/>
            </a:r>
            <a:br>
              <a:rPr lang="en-US" dirty="0" smtClean="0"/>
            </a:br>
            <a:r>
              <a:rPr lang="en-US" dirty="0"/>
              <a:t>a. 16</a:t>
            </a:r>
            <a:r>
              <a:rPr lang="en-US" dirty="0" smtClean="0"/>
              <a:t/>
            </a:r>
            <a:br>
              <a:rPr lang="en-US" dirty="0" smtClean="0"/>
            </a:br>
            <a:r>
              <a:rPr lang="en-US" dirty="0"/>
              <a:t>b. 18</a:t>
            </a:r>
            <a:r>
              <a:rPr lang="en-US" dirty="0" smtClean="0"/>
              <a:t/>
            </a:r>
            <a:br>
              <a:rPr lang="en-US" dirty="0" smtClean="0"/>
            </a:br>
            <a:r>
              <a:rPr lang="en-US" dirty="0"/>
              <a:t>c. 24</a:t>
            </a:r>
            <a:r>
              <a:rPr lang="en-US" dirty="0" smtClean="0"/>
              <a:t/>
            </a:r>
            <a:br>
              <a:rPr lang="en-US" dirty="0" smtClean="0"/>
            </a:br>
            <a:r>
              <a:rPr lang="en-US" dirty="0"/>
              <a:t>d. 27</a:t>
            </a:r>
          </a:p>
        </p:txBody>
      </p:sp>
    </p:spTree>
    <p:extLst>
      <p:ext uri="{BB962C8B-B14F-4D97-AF65-F5344CB8AC3E}">
        <p14:creationId xmlns:p14="http://schemas.microsoft.com/office/powerpoint/2010/main" val="40850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Chain Rule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Explanation of </a:t>
            </a:r>
            <a:r>
              <a:rPr lang="en-US" b="1" dirty="0" smtClean="0"/>
              <a:t>Question 4: </a:t>
            </a:r>
          </a:p>
          <a:p>
            <a:pPr marL="0" indent="0">
              <a:buNone/>
            </a:pPr>
            <a:r>
              <a:rPr lang="en-US" b="1" dirty="0" smtClean="0"/>
              <a:t>Tip</a:t>
            </a:r>
            <a:r>
              <a:rPr lang="en-US" b="1" dirty="0"/>
              <a:t>:</a:t>
            </a:r>
            <a:r>
              <a:rPr lang="en-US" dirty="0"/>
              <a:t/>
            </a:r>
            <a:br>
              <a:rPr lang="en-US" dirty="0"/>
            </a:br>
            <a:r>
              <a:rPr lang="en-US" dirty="0"/>
              <a:t>Men = M; Days = D; Time/Hours = T; Work = W</a:t>
            </a:r>
            <a:br>
              <a:rPr lang="en-US" dirty="0"/>
            </a:br>
            <a:r>
              <a:rPr lang="en-US" dirty="0"/>
              <a:t>                   </a:t>
            </a:r>
            <a:r>
              <a:rPr lang="en-US" b="1" dirty="0"/>
              <a:t>M</a:t>
            </a:r>
            <a:r>
              <a:rPr lang="en-US" b="1" baseline="-25000" dirty="0"/>
              <a:t>1</a:t>
            </a:r>
            <a:r>
              <a:rPr lang="en-US" b="1" dirty="0"/>
              <a:t>D</a:t>
            </a:r>
            <a:r>
              <a:rPr lang="en-US" b="1" baseline="-25000" dirty="0"/>
              <a:t>1</a:t>
            </a:r>
            <a:r>
              <a:rPr lang="en-US" b="1" dirty="0"/>
              <a:t>T</a:t>
            </a:r>
            <a:r>
              <a:rPr lang="en-US" b="1" baseline="-25000" dirty="0"/>
              <a:t>1</a:t>
            </a:r>
            <a:r>
              <a:rPr lang="en-US" b="1" dirty="0"/>
              <a:t>W</a:t>
            </a:r>
            <a:r>
              <a:rPr lang="en-US" b="1" baseline="-25000" dirty="0"/>
              <a:t>2</a:t>
            </a:r>
            <a:r>
              <a:rPr lang="en-US" b="1" dirty="0"/>
              <a:t> = M</a:t>
            </a:r>
            <a:r>
              <a:rPr lang="en-US" b="1" baseline="-25000" dirty="0"/>
              <a:t>2</a:t>
            </a:r>
            <a:r>
              <a:rPr lang="en-US" b="1" dirty="0"/>
              <a:t>D</a:t>
            </a:r>
            <a:r>
              <a:rPr lang="en-US" b="1" baseline="-25000" dirty="0"/>
              <a:t>2</a:t>
            </a:r>
            <a:r>
              <a:rPr lang="en-US" b="1" dirty="0"/>
              <a:t>T</a:t>
            </a:r>
            <a:r>
              <a:rPr lang="en-US" b="1" baseline="-25000" dirty="0"/>
              <a:t>2</a:t>
            </a:r>
            <a:r>
              <a:rPr lang="en-US" b="1" dirty="0"/>
              <a:t>W</a:t>
            </a:r>
            <a:r>
              <a:rPr lang="en-US" b="1" baseline="-25000" dirty="0"/>
              <a:t>1</a:t>
            </a:r>
            <a:r>
              <a:rPr lang="en-US" dirty="0"/>
              <a:t/>
            </a:r>
            <a:br>
              <a:rPr lang="en-US" dirty="0"/>
            </a:br>
            <a:r>
              <a:rPr lang="en-US" b="1" dirty="0" smtClean="0"/>
              <a:t>Note:</a:t>
            </a:r>
            <a:r>
              <a:rPr lang="en-US" dirty="0"/>
              <a:t> W</a:t>
            </a:r>
            <a:r>
              <a:rPr lang="en-US" baseline="-25000" dirty="0"/>
              <a:t>2</a:t>
            </a:r>
            <a:r>
              <a:rPr lang="en-US" dirty="0"/>
              <a:t> is on left side and W</a:t>
            </a:r>
            <a:r>
              <a:rPr lang="en-US" baseline="-25000" dirty="0"/>
              <a:t>1</a:t>
            </a:r>
            <a:r>
              <a:rPr lang="en-US" dirty="0"/>
              <a:t> is on right side</a:t>
            </a:r>
          </a:p>
          <a:p>
            <a:pPr marL="0" indent="0">
              <a:buNone/>
            </a:pPr>
            <a:r>
              <a:rPr lang="en-US" dirty="0" smtClean="0"/>
              <a:t/>
            </a:r>
            <a:br>
              <a:rPr lang="en-US" dirty="0" smtClean="0"/>
            </a:br>
            <a:r>
              <a:rPr lang="en-US" dirty="0"/>
              <a:t>Take work done = 1</a:t>
            </a:r>
            <a:r>
              <a:rPr lang="en-US" dirty="0" smtClean="0"/>
              <a:t/>
            </a:r>
            <a:br>
              <a:rPr lang="en-US" dirty="0" smtClean="0"/>
            </a:br>
            <a:r>
              <a:rPr lang="en-US" dirty="0"/>
              <a:t>∴ 40 men x 96 days x 9 hours x 1 = 48 men x 45 days x ? hours x 1</a:t>
            </a:r>
            <a:r>
              <a:rPr lang="en-US" dirty="0" smtClean="0"/>
              <a:t/>
            </a:r>
            <a:br>
              <a:rPr lang="en-US" dirty="0" smtClean="0"/>
            </a:br>
            <a:r>
              <a:rPr lang="en-US" dirty="0"/>
              <a:t>∴ ? </a:t>
            </a:r>
            <a:r>
              <a:rPr lang="en-US" b="1" dirty="0"/>
              <a:t>= 16 hours = 48 men need to work these many hours per day</a:t>
            </a:r>
            <a:endParaRPr lang="en-US" dirty="0"/>
          </a:p>
        </p:txBody>
      </p:sp>
    </p:spTree>
    <p:extLst>
      <p:ext uri="{BB962C8B-B14F-4D97-AF65-F5344CB8AC3E}">
        <p14:creationId xmlns:p14="http://schemas.microsoft.com/office/powerpoint/2010/main" val="367811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Chain Rule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Question 5: </a:t>
            </a:r>
          </a:p>
          <a:p>
            <a:pPr marL="0" indent="0">
              <a:buNone/>
            </a:pPr>
            <a:r>
              <a:rPr lang="en-US" dirty="0" smtClean="0"/>
              <a:t>A </a:t>
            </a:r>
            <a:r>
              <a:rPr lang="en-US" dirty="0"/>
              <a:t>ship was stocked with food to last for 40 days for 2500 sailors. However, some sailors could not board the ship and the food could last for 50 days. How many sailors could not board the ship?</a:t>
            </a:r>
            <a:r>
              <a:rPr lang="en-US" dirty="0" smtClean="0"/>
              <a:t/>
            </a:r>
            <a:br>
              <a:rPr lang="en-US" dirty="0" smtClean="0"/>
            </a:br>
            <a:r>
              <a:rPr lang="en-US" dirty="0" smtClean="0"/>
              <a:t/>
            </a:r>
            <a:br>
              <a:rPr lang="en-US" dirty="0" smtClean="0"/>
            </a:br>
            <a:r>
              <a:rPr lang="en-US" dirty="0"/>
              <a:t>a. 400</a:t>
            </a:r>
            <a:r>
              <a:rPr lang="en-US" dirty="0" smtClean="0"/>
              <a:t/>
            </a:r>
            <a:br>
              <a:rPr lang="en-US" dirty="0" smtClean="0"/>
            </a:br>
            <a:r>
              <a:rPr lang="en-US" dirty="0"/>
              <a:t>b. 500</a:t>
            </a:r>
            <a:r>
              <a:rPr lang="en-US" dirty="0" smtClean="0"/>
              <a:t/>
            </a:r>
            <a:br>
              <a:rPr lang="en-US" dirty="0" smtClean="0"/>
            </a:br>
            <a:r>
              <a:rPr lang="en-US" dirty="0"/>
              <a:t>c. 700</a:t>
            </a:r>
            <a:r>
              <a:rPr lang="en-US" dirty="0" smtClean="0"/>
              <a:t/>
            </a:r>
            <a:br>
              <a:rPr lang="en-US" dirty="0" smtClean="0"/>
            </a:br>
            <a:r>
              <a:rPr lang="en-US" dirty="0"/>
              <a:t>d. 1000</a:t>
            </a:r>
          </a:p>
        </p:txBody>
      </p:sp>
    </p:spTree>
    <p:extLst>
      <p:ext uri="{BB962C8B-B14F-4D97-AF65-F5344CB8AC3E}">
        <p14:creationId xmlns:p14="http://schemas.microsoft.com/office/powerpoint/2010/main" val="182031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Chain Rule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Explanation of </a:t>
            </a:r>
            <a:r>
              <a:rPr lang="en-US" b="1" dirty="0" smtClean="0"/>
              <a:t>Question 5: </a:t>
            </a:r>
          </a:p>
          <a:p>
            <a:pPr marL="0" indent="0">
              <a:buNone/>
            </a:pPr>
            <a:r>
              <a:rPr lang="en-US" b="1" dirty="0" smtClean="0"/>
              <a:t>Tip</a:t>
            </a:r>
            <a:r>
              <a:rPr lang="en-US" b="1" dirty="0"/>
              <a:t>:</a:t>
            </a:r>
            <a:r>
              <a:rPr lang="en-US" dirty="0"/>
              <a:t/>
            </a:r>
            <a:br>
              <a:rPr lang="en-US" dirty="0"/>
            </a:br>
            <a:r>
              <a:rPr lang="en-US" dirty="0"/>
              <a:t>Men = M; Days = D; Time/Hours = T; Work = W</a:t>
            </a:r>
            <a:br>
              <a:rPr lang="en-US" dirty="0"/>
            </a:br>
            <a:r>
              <a:rPr lang="en-US" dirty="0"/>
              <a:t>                   </a:t>
            </a:r>
            <a:r>
              <a:rPr lang="en-US" b="1" dirty="0"/>
              <a:t>M</a:t>
            </a:r>
            <a:r>
              <a:rPr lang="en-US" b="1" baseline="-25000" dirty="0"/>
              <a:t>1</a:t>
            </a:r>
            <a:r>
              <a:rPr lang="en-US" b="1" dirty="0"/>
              <a:t>D</a:t>
            </a:r>
            <a:r>
              <a:rPr lang="en-US" b="1" baseline="-25000" dirty="0"/>
              <a:t>1</a:t>
            </a:r>
            <a:r>
              <a:rPr lang="en-US" b="1" dirty="0"/>
              <a:t>T</a:t>
            </a:r>
            <a:r>
              <a:rPr lang="en-US" b="1" baseline="-25000" dirty="0"/>
              <a:t>1</a:t>
            </a:r>
            <a:r>
              <a:rPr lang="en-US" b="1" dirty="0"/>
              <a:t>W</a:t>
            </a:r>
            <a:r>
              <a:rPr lang="en-US" b="1" baseline="-25000" dirty="0"/>
              <a:t>2</a:t>
            </a:r>
            <a:r>
              <a:rPr lang="en-US" b="1" dirty="0"/>
              <a:t> = M</a:t>
            </a:r>
            <a:r>
              <a:rPr lang="en-US" b="1" baseline="-25000" dirty="0"/>
              <a:t>2</a:t>
            </a:r>
            <a:r>
              <a:rPr lang="en-US" b="1" dirty="0"/>
              <a:t>D</a:t>
            </a:r>
            <a:r>
              <a:rPr lang="en-US" b="1" baseline="-25000" dirty="0"/>
              <a:t>2</a:t>
            </a:r>
            <a:r>
              <a:rPr lang="en-US" b="1" dirty="0"/>
              <a:t>T</a:t>
            </a:r>
            <a:r>
              <a:rPr lang="en-US" b="1" baseline="-25000" dirty="0"/>
              <a:t>2</a:t>
            </a:r>
            <a:r>
              <a:rPr lang="en-US" b="1" dirty="0"/>
              <a:t>W</a:t>
            </a:r>
            <a:r>
              <a:rPr lang="en-US" b="1" baseline="-25000" dirty="0"/>
              <a:t>1</a:t>
            </a:r>
            <a:r>
              <a:rPr lang="en-US" dirty="0"/>
              <a:t/>
            </a:r>
            <a:br>
              <a:rPr lang="en-US" dirty="0"/>
            </a:br>
            <a:r>
              <a:rPr lang="en-US" b="1" dirty="0" smtClean="0"/>
              <a:t>Note:</a:t>
            </a:r>
            <a:r>
              <a:rPr lang="en-US" dirty="0"/>
              <a:t> W</a:t>
            </a:r>
            <a:r>
              <a:rPr lang="en-US" baseline="-25000" dirty="0"/>
              <a:t>2</a:t>
            </a:r>
            <a:r>
              <a:rPr lang="en-US" dirty="0"/>
              <a:t> is on left side and W</a:t>
            </a:r>
            <a:r>
              <a:rPr lang="en-US" baseline="-25000" dirty="0"/>
              <a:t>1</a:t>
            </a:r>
            <a:r>
              <a:rPr lang="en-US" dirty="0"/>
              <a:t> is on right side</a:t>
            </a:r>
          </a:p>
          <a:p>
            <a:pPr marL="0" indent="0">
              <a:buNone/>
            </a:pPr>
            <a:r>
              <a:rPr lang="en-US" dirty="0" smtClean="0"/>
              <a:t>Take </a:t>
            </a:r>
            <a:r>
              <a:rPr lang="en-US" dirty="0"/>
              <a:t>work done = 1</a:t>
            </a:r>
            <a:r>
              <a:rPr lang="en-US" dirty="0" smtClean="0"/>
              <a:t/>
            </a:r>
            <a:br>
              <a:rPr lang="en-US" dirty="0" smtClean="0"/>
            </a:br>
            <a:r>
              <a:rPr lang="en-US" dirty="0"/>
              <a:t>Let number of sailors who could not board = S.</a:t>
            </a:r>
            <a:r>
              <a:rPr lang="en-US" dirty="0" smtClean="0"/>
              <a:t/>
            </a:r>
            <a:br>
              <a:rPr lang="en-US" dirty="0" smtClean="0"/>
            </a:br>
            <a:r>
              <a:rPr lang="en-US" dirty="0"/>
              <a:t>So sailors who boarded = 2500-S</a:t>
            </a:r>
            <a:r>
              <a:rPr lang="en-US" dirty="0" smtClean="0"/>
              <a:t/>
            </a:r>
            <a:br>
              <a:rPr lang="en-US" dirty="0" smtClean="0"/>
            </a:br>
            <a:r>
              <a:rPr lang="en-US" dirty="0"/>
              <a:t>∴ 2500 sailors x 40 days x 1 = (2500-S) sailors x 50 days x 1</a:t>
            </a:r>
            <a:r>
              <a:rPr lang="en-US" dirty="0" smtClean="0"/>
              <a:t/>
            </a:r>
            <a:br>
              <a:rPr lang="en-US" dirty="0" smtClean="0"/>
            </a:br>
            <a:r>
              <a:rPr lang="en-US" dirty="0"/>
              <a:t>∴ S </a:t>
            </a:r>
            <a:r>
              <a:rPr lang="en-US" b="1" dirty="0"/>
              <a:t>= 500 = Sailors who could not board the ship</a:t>
            </a:r>
            <a:r>
              <a:rPr lang="en-US" b="1" dirty="0" smtClean="0"/>
              <a:t>.</a:t>
            </a:r>
            <a:endParaRPr lang="en-US" dirty="0"/>
          </a:p>
        </p:txBody>
      </p:sp>
    </p:spTree>
    <p:extLst>
      <p:ext uri="{BB962C8B-B14F-4D97-AF65-F5344CB8AC3E}">
        <p14:creationId xmlns:p14="http://schemas.microsoft.com/office/powerpoint/2010/main" val="95220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Practice Questions</a:t>
            </a:r>
            <a:endParaRPr lang="en-US" b="1" dirty="0">
              <a:solidFill>
                <a:srgbClr val="FF0000"/>
              </a:solidFill>
            </a:endParaRPr>
          </a:p>
        </p:txBody>
      </p:sp>
      <p:sp>
        <p:nvSpPr>
          <p:cNvPr id="3" name="Content Placeholder 2"/>
          <p:cNvSpPr>
            <a:spLocks noGrp="1"/>
          </p:cNvSpPr>
          <p:nvPr>
            <p:ph idx="1"/>
          </p:nvPr>
        </p:nvSpPr>
        <p:spPr/>
        <p:txBody>
          <a:bodyPr/>
          <a:lstStyle/>
          <a:p>
            <a:pPr marL="0" indent="0">
              <a:buNone/>
            </a:pPr>
            <a:r>
              <a:rPr lang="en-US" b="1" dirty="0" smtClean="0"/>
              <a:t>1. </a:t>
            </a:r>
            <a:r>
              <a:rPr lang="en-US" b="1" dirty="0"/>
              <a:t>A trip was organized for 75 travelers for 35 days and the food supply was arranged accordingly. However, some travelers showed up with friends and there were 15 additional people from day one of the trip. Now, for how many days will the food supply last for all these people?</a:t>
            </a:r>
            <a:r>
              <a:rPr lang="en-US" dirty="0" smtClean="0"/>
              <a:t/>
            </a:r>
            <a:br>
              <a:rPr lang="en-US" dirty="0" smtClean="0"/>
            </a:br>
            <a:r>
              <a:rPr lang="en-US" dirty="0" smtClean="0"/>
              <a:t/>
            </a:r>
            <a:br>
              <a:rPr lang="en-US" dirty="0" smtClean="0"/>
            </a:br>
            <a:r>
              <a:rPr lang="en-US" dirty="0"/>
              <a:t>a. 11.25 days</a:t>
            </a:r>
            <a:r>
              <a:rPr lang="en-US" dirty="0" smtClean="0"/>
              <a:t/>
            </a:r>
            <a:br>
              <a:rPr lang="en-US" dirty="0" smtClean="0"/>
            </a:br>
            <a:r>
              <a:rPr lang="en-US" dirty="0"/>
              <a:t>b. 29.1 days</a:t>
            </a:r>
            <a:r>
              <a:rPr lang="en-US" dirty="0" smtClean="0"/>
              <a:t/>
            </a:r>
            <a:br>
              <a:rPr lang="en-US" dirty="0" smtClean="0"/>
            </a:br>
            <a:r>
              <a:rPr lang="en-US" dirty="0"/>
              <a:t>c. 30 days</a:t>
            </a:r>
            <a:r>
              <a:rPr lang="en-US" dirty="0" smtClean="0"/>
              <a:t/>
            </a:r>
            <a:br>
              <a:rPr lang="en-US" dirty="0" smtClean="0"/>
            </a:br>
            <a:r>
              <a:rPr lang="en-US" dirty="0"/>
              <a:t>d. 32 days</a:t>
            </a:r>
          </a:p>
        </p:txBody>
      </p:sp>
    </p:spTree>
    <p:extLst>
      <p:ext uri="{BB962C8B-B14F-4D97-AF65-F5344CB8AC3E}">
        <p14:creationId xmlns:p14="http://schemas.microsoft.com/office/powerpoint/2010/main" val="212476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Practice Questions (Continued)</a:t>
            </a:r>
            <a:endParaRPr lang="en-US" dirty="0"/>
          </a:p>
        </p:txBody>
      </p:sp>
      <p:sp>
        <p:nvSpPr>
          <p:cNvPr id="3" name="Content Placeholder 2"/>
          <p:cNvSpPr>
            <a:spLocks noGrp="1"/>
          </p:cNvSpPr>
          <p:nvPr>
            <p:ph idx="1"/>
          </p:nvPr>
        </p:nvSpPr>
        <p:spPr/>
        <p:txBody>
          <a:bodyPr/>
          <a:lstStyle/>
          <a:p>
            <a:pPr marL="0" indent="0">
              <a:buNone/>
            </a:pPr>
            <a:r>
              <a:rPr lang="en-US" b="1" dirty="0" smtClean="0"/>
              <a:t>2. 3 </a:t>
            </a:r>
            <a:r>
              <a:rPr lang="en-US" b="1" dirty="0"/>
              <a:t>men can build a stage in 18 days while 6 boys can also do it in 18 days. If 4 men and 4 boys work on the assignment together, how many days will they take to finish it?</a:t>
            </a:r>
            <a:r>
              <a:rPr lang="en-US" dirty="0" smtClean="0"/>
              <a:t/>
            </a:r>
            <a:br>
              <a:rPr lang="en-US" dirty="0" smtClean="0"/>
            </a:br>
            <a:r>
              <a:rPr lang="en-US" dirty="0" smtClean="0"/>
              <a:t/>
            </a:r>
            <a:br>
              <a:rPr lang="en-US" dirty="0" smtClean="0"/>
            </a:br>
            <a:r>
              <a:rPr lang="en-US" dirty="0"/>
              <a:t>a. 4.5 days</a:t>
            </a:r>
            <a:r>
              <a:rPr lang="en-US" dirty="0" smtClean="0"/>
              <a:t/>
            </a:r>
            <a:br>
              <a:rPr lang="en-US" dirty="0" smtClean="0"/>
            </a:br>
            <a:r>
              <a:rPr lang="en-US" dirty="0"/>
              <a:t>b. 6 days</a:t>
            </a:r>
            <a:r>
              <a:rPr lang="en-US" dirty="0" smtClean="0"/>
              <a:t/>
            </a:r>
            <a:br>
              <a:rPr lang="en-US" dirty="0" smtClean="0"/>
            </a:br>
            <a:r>
              <a:rPr lang="en-US" dirty="0"/>
              <a:t>c. 9 days</a:t>
            </a:r>
            <a:r>
              <a:rPr lang="en-US" dirty="0" smtClean="0"/>
              <a:t/>
            </a:r>
            <a:br>
              <a:rPr lang="en-US" dirty="0" smtClean="0"/>
            </a:br>
            <a:r>
              <a:rPr lang="en-US" dirty="0"/>
              <a:t>d. 27 days</a:t>
            </a:r>
          </a:p>
        </p:txBody>
      </p:sp>
    </p:spTree>
    <p:extLst>
      <p:ext uri="{BB962C8B-B14F-4D97-AF65-F5344CB8AC3E}">
        <p14:creationId xmlns:p14="http://schemas.microsoft.com/office/powerpoint/2010/main" val="324173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7AEEBA71-24BA-1CBF-80E8-3D3A7F403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13" name="Picture 12">
            <a:extLst>
              <a:ext uri="{FF2B5EF4-FFF2-40B4-BE49-F238E27FC236}">
                <a16:creationId xmlns:a16="http://schemas.microsoft.com/office/drawing/2014/main" xmlns="" id="{200876E0-618C-EBB4-5279-AB106A6D0CC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sp>
        <p:nvSpPr>
          <p:cNvPr id="21" name="Rectangle 7"/>
          <p:cNvSpPr>
            <a:spLocks noChangeArrowheads="1"/>
          </p:cNvSpPr>
          <p:nvPr/>
        </p:nvSpPr>
        <p:spPr bwMode="auto">
          <a:xfrm>
            <a:off x="1731818" y="8878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 name="Object 21"/>
          <p:cNvGraphicFramePr>
            <a:graphicFrameLocks noChangeAspect="1"/>
          </p:cNvGraphicFramePr>
          <p:nvPr>
            <p:extLst>
              <p:ext uri="{D42A27DB-BD31-4B8C-83A1-F6EECF244321}">
                <p14:modId xmlns:p14="http://schemas.microsoft.com/office/powerpoint/2010/main" val="1627255484"/>
              </p:ext>
            </p:extLst>
          </p:nvPr>
        </p:nvGraphicFramePr>
        <p:xfrm>
          <a:off x="46931" y="1371821"/>
          <a:ext cx="12145069" cy="4599709"/>
        </p:xfrm>
        <a:graphic>
          <a:graphicData uri="http://schemas.openxmlformats.org/presentationml/2006/ole">
            <mc:AlternateContent xmlns:mc="http://schemas.openxmlformats.org/markup-compatibility/2006">
              <mc:Choice xmlns:v="urn:schemas-microsoft-com:vml" Requires="v">
                <p:oleObj spid="_x0000_s1122" name="Document" r:id="rId5" imgW="6477692" imgH="1890615" progId="Word.Document.12">
                  <p:embed/>
                </p:oleObj>
              </mc:Choice>
              <mc:Fallback>
                <p:oleObj name="Document" r:id="rId5" imgW="6477692" imgH="1890615" progId="Word.Document.1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31" y="1371821"/>
                        <a:ext cx="12145069" cy="4599709"/>
                      </a:xfrm>
                      <a:prstGeom prst="rect">
                        <a:avLst/>
                      </a:prstGeom>
                      <a:noFill/>
                    </p:spPr>
                  </p:pic>
                </p:oleObj>
              </mc:Fallback>
            </mc:AlternateContent>
          </a:graphicData>
        </a:graphic>
      </p:graphicFrame>
    </p:spTree>
    <p:extLst>
      <p:ext uri="{BB962C8B-B14F-4D97-AF65-F5344CB8AC3E}">
        <p14:creationId xmlns:p14="http://schemas.microsoft.com/office/powerpoint/2010/main" val="207128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lstStyle/>
          <a:p>
            <a:pPr algn="ctr"/>
            <a:r>
              <a:rPr lang="en-US" b="1" dirty="0" smtClean="0">
                <a:solidFill>
                  <a:srgbClr val="FF0000"/>
                </a:solidFill>
              </a:rPr>
              <a:t>Chain Rule</a:t>
            </a:r>
            <a:endParaRPr lang="en-US" b="1" dirty="0">
              <a:solidFill>
                <a:srgbClr val="FF0000"/>
              </a:solidFill>
            </a:endParaRPr>
          </a:p>
        </p:txBody>
      </p:sp>
      <p:sp>
        <p:nvSpPr>
          <p:cNvPr id="3" name="Content Placeholder 2"/>
          <p:cNvSpPr>
            <a:spLocks noGrp="1"/>
          </p:cNvSpPr>
          <p:nvPr>
            <p:ph idx="1"/>
          </p:nvPr>
        </p:nvSpPr>
        <p:spPr>
          <a:xfrm>
            <a:off x="838200" y="1427018"/>
            <a:ext cx="10515600" cy="4749945"/>
          </a:xfrm>
        </p:spPr>
        <p:txBody>
          <a:bodyPr/>
          <a:lstStyle/>
          <a:p>
            <a:r>
              <a:rPr lang="en-US" sz="3600" dirty="0" smtClean="0"/>
              <a:t>Direct </a:t>
            </a:r>
            <a:r>
              <a:rPr lang="en-US" sz="3600" dirty="0"/>
              <a:t>Proportion:</a:t>
            </a:r>
          </a:p>
          <a:p>
            <a:pPr marL="0" indent="0">
              <a:buNone/>
            </a:pPr>
            <a:r>
              <a:rPr lang="en-US" sz="3600" dirty="0"/>
              <a:t>Two quantities are said to be directly proportional, if on the increase (or decrease) of the one, the other increases (or decreases) to the same extent.</a:t>
            </a:r>
          </a:p>
          <a:p>
            <a:pPr marL="0" indent="0">
              <a:buNone/>
            </a:pPr>
            <a:r>
              <a:rPr lang="en-US" sz="3600" dirty="0" err="1"/>
              <a:t>Eg</a:t>
            </a:r>
            <a:r>
              <a:rPr lang="en-US" sz="3600" dirty="0"/>
              <a:t>. Cost is directly proportional to the number of articles.</a:t>
            </a:r>
            <a:br>
              <a:rPr lang="en-US" sz="3600" dirty="0"/>
            </a:br>
            <a:r>
              <a:rPr lang="en-US" sz="3600" dirty="0"/>
              <a:t>      (More Articles, More Cost)</a:t>
            </a:r>
          </a:p>
          <a:p>
            <a:pPr marL="0" indent="0">
              <a:buNone/>
            </a:pPr>
            <a:endParaRPr lang="en-US" dirty="0"/>
          </a:p>
        </p:txBody>
      </p:sp>
      <p:pic>
        <p:nvPicPr>
          <p:cNvPr id="4" name="Picture 3">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5" name="Picture 4">
            <a:extLst>
              <a:ext uri="{FF2B5EF4-FFF2-40B4-BE49-F238E27FC236}">
                <a16:creationId xmlns:a16="http://schemas.microsoft.com/office/drawing/2014/main" xmlns="" id="{200876E0-618C-EBB4-5279-AB106A6D0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spTree>
    <p:extLst>
      <p:ext uri="{BB962C8B-B14F-4D97-AF65-F5344CB8AC3E}">
        <p14:creationId xmlns:p14="http://schemas.microsoft.com/office/powerpoint/2010/main" val="133857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lstStyle/>
          <a:p>
            <a:pPr algn="ctr"/>
            <a:r>
              <a:rPr lang="en-US" b="1" dirty="0" smtClean="0">
                <a:solidFill>
                  <a:srgbClr val="FF0000"/>
                </a:solidFill>
              </a:rPr>
              <a:t>Chain Rule (Continued)</a:t>
            </a:r>
            <a:endParaRPr lang="en-US" b="1" dirty="0">
              <a:solidFill>
                <a:srgbClr val="FF0000"/>
              </a:solidFill>
            </a:endParaRPr>
          </a:p>
        </p:txBody>
      </p:sp>
      <p:sp>
        <p:nvSpPr>
          <p:cNvPr id="3" name="Content Placeholder 2"/>
          <p:cNvSpPr>
            <a:spLocks noGrp="1"/>
          </p:cNvSpPr>
          <p:nvPr>
            <p:ph idx="1"/>
          </p:nvPr>
        </p:nvSpPr>
        <p:spPr>
          <a:xfrm>
            <a:off x="838200" y="1427018"/>
            <a:ext cx="10515600" cy="4749945"/>
          </a:xfrm>
        </p:spPr>
        <p:txBody>
          <a:bodyPr>
            <a:normAutofit lnSpcReduction="10000"/>
          </a:bodyPr>
          <a:lstStyle/>
          <a:p>
            <a:r>
              <a:rPr lang="en-US" sz="3600" dirty="0"/>
              <a:t>Indirect Proportion:</a:t>
            </a:r>
          </a:p>
          <a:p>
            <a:pPr marL="0" indent="0">
              <a:buNone/>
            </a:pPr>
            <a:r>
              <a:rPr lang="en-US" sz="3600" dirty="0"/>
              <a:t>Two quantities are said to be indirectly proportional, if on the increase of the one, the </a:t>
            </a:r>
            <a:r>
              <a:rPr lang="en-US" sz="3600" dirty="0" smtClean="0"/>
              <a:t>other </a:t>
            </a:r>
            <a:r>
              <a:rPr lang="en-US" sz="3600" dirty="0"/>
              <a:t>decreases to the same extent and vice-versa.</a:t>
            </a:r>
          </a:p>
          <a:p>
            <a:pPr marL="0" indent="0">
              <a:buNone/>
            </a:pPr>
            <a:r>
              <a:rPr lang="en-US" sz="3600" dirty="0" err="1"/>
              <a:t>Eg</a:t>
            </a:r>
            <a:r>
              <a:rPr lang="en-US" sz="3600" dirty="0"/>
              <a:t>. The time taken by a car </a:t>
            </a:r>
            <a:r>
              <a:rPr lang="en-US" sz="3600" dirty="0" smtClean="0"/>
              <a:t>covering </a:t>
            </a:r>
            <a:r>
              <a:rPr lang="en-US" sz="3600" dirty="0"/>
              <a:t>a certain distance is inversely proportional to the speed of the car. (More speed, Less is the time taken to cover a distance.)</a:t>
            </a:r>
          </a:p>
          <a:p>
            <a:pPr marL="0" indent="0">
              <a:buNone/>
            </a:pPr>
            <a:r>
              <a:rPr lang="en-US" sz="3600" dirty="0"/>
              <a:t>Note: In solving problems by chain rule, we compare every item with the term to be found out.</a:t>
            </a:r>
          </a:p>
          <a:p>
            <a:pPr marL="0" indent="0">
              <a:buNone/>
            </a:pPr>
            <a:endParaRPr lang="en-US" dirty="0"/>
          </a:p>
        </p:txBody>
      </p:sp>
      <p:pic>
        <p:nvPicPr>
          <p:cNvPr id="4" name="Picture 3">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5" name="Picture 4">
            <a:extLst>
              <a:ext uri="{FF2B5EF4-FFF2-40B4-BE49-F238E27FC236}">
                <a16:creationId xmlns:a16="http://schemas.microsoft.com/office/drawing/2014/main" xmlns="" id="{200876E0-618C-EBB4-5279-AB106A6D0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spTree>
    <p:extLst>
      <p:ext uri="{BB962C8B-B14F-4D97-AF65-F5344CB8AC3E}">
        <p14:creationId xmlns:p14="http://schemas.microsoft.com/office/powerpoint/2010/main" val="318827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2" y="365126"/>
            <a:ext cx="9495121" cy="832610"/>
          </a:xfrm>
        </p:spPr>
        <p:txBody>
          <a:bodyPr>
            <a:normAutofit/>
          </a:bodyPr>
          <a:lstStyle/>
          <a:p>
            <a:pPr algn="ctr"/>
            <a:r>
              <a:rPr lang="en-US" sz="5400" b="1" dirty="0" smtClean="0">
                <a:solidFill>
                  <a:srgbClr val="FF0000"/>
                </a:solidFill>
              </a:rPr>
              <a:t>Chain Rule (Continued)</a:t>
            </a:r>
            <a:endParaRPr lang="en-US" sz="5400" b="1" dirty="0">
              <a:solidFill>
                <a:srgbClr val="FF0000"/>
              </a:solidFill>
            </a:endParaRPr>
          </a:p>
        </p:txBody>
      </p:sp>
      <p:sp>
        <p:nvSpPr>
          <p:cNvPr id="3" name="Content Placeholder 2"/>
          <p:cNvSpPr>
            <a:spLocks noGrp="1"/>
          </p:cNvSpPr>
          <p:nvPr>
            <p:ph idx="1"/>
          </p:nvPr>
        </p:nvSpPr>
        <p:spPr>
          <a:xfrm>
            <a:off x="838200" y="1427018"/>
            <a:ext cx="10515600" cy="4749945"/>
          </a:xfrm>
        </p:spPr>
        <p:txBody>
          <a:bodyPr>
            <a:normAutofit/>
          </a:bodyPr>
          <a:lstStyle/>
          <a:p>
            <a:pPr marL="0" indent="0">
              <a:buNone/>
            </a:pPr>
            <a:r>
              <a:rPr lang="en-US" b="1" dirty="0" smtClean="0"/>
              <a:t>Question 1: </a:t>
            </a:r>
          </a:p>
          <a:p>
            <a:pPr marL="0" indent="0">
              <a:buNone/>
            </a:pPr>
            <a:r>
              <a:rPr lang="en-US" dirty="0" smtClean="0"/>
              <a:t>A </a:t>
            </a:r>
            <a:r>
              <a:rPr lang="en-US" dirty="0"/>
              <a:t>certain number of men can finish a piece of work in 100 days. If there were 10 men less, it would take 10 days more for the work to be finished. How many men were there originally</a:t>
            </a:r>
            <a:r>
              <a:rPr lang="en-US" dirty="0" smtClean="0"/>
              <a:t>?</a:t>
            </a:r>
          </a:p>
          <a:p>
            <a:pPr marL="0" indent="0">
              <a:buNone/>
            </a:pPr>
            <a:endParaRPr lang="en-US" dirty="0"/>
          </a:p>
        </p:txBody>
      </p:sp>
      <p:pic>
        <p:nvPicPr>
          <p:cNvPr id="4" name="Picture 3">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5" name="Picture 4">
            <a:extLst>
              <a:ext uri="{FF2B5EF4-FFF2-40B4-BE49-F238E27FC236}">
                <a16:creationId xmlns:a16="http://schemas.microsoft.com/office/drawing/2014/main" xmlns="" id="{200876E0-618C-EBB4-5279-AB106A6D0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sp>
        <p:nvSpPr>
          <p:cNvPr id="16" name="Rectangle 15"/>
          <p:cNvSpPr/>
          <p:nvPr/>
        </p:nvSpPr>
        <p:spPr>
          <a:xfrm>
            <a:off x="838200" y="3442067"/>
            <a:ext cx="8447469" cy="523220"/>
          </a:xfrm>
          <a:prstGeom prst="rect">
            <a:avLst/>
          </a:prstGeom>
        </p:spPr>
        <p:txBody>
          <a:bodyPr wrap="square">
            <a:spAutoFit/>
          </a:bodyPr>
          <a:lstStyle/>
          <a:p>
            <a:r>
              <a:rPr lang="pt-BR" sz="2800" dirty="0" smtClean="0"/>
              <a:t>A) 75		B) 82             	C) 100	         	D) 110</a:t>
            </a:r>
            <a:endParaRPr lang="en-US" sz="2800" dirty="0"/>
          </a:p>
        </p:txBody>
      </p:sp>
    </p:spTree>
    <p:extLst>
      <p:ext uri="{BB962C8B-B14F-4D97-AF65-F5344CB8AC3E}">
        <p14:creationId xmlns:p14="http://schemas.microsoft.com/office/powerpoint/2010/main" val="64324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2" y="365126"/>
            <a:ext cx="9495121" cy="832610"/>
          </a:xfrm>
        </p:spPr>
        <p:txBody>
          <a:bodyPr>
            <a:normAutofit/>
          </a:bodyPr>
          <a:lstStyle/>
          <a:p>
            <a:pPr algn="ctr"/>
            <a:r>
              <a:rPr lang="en-US" sz="5400" b="1" dirty="0" smtClean="0">
                <a:solidFill>
                  <a:srgbClr val="FF0000"/>
                </a:solidFill>
              </a:rPr>
              <a:t>Chain Rule (Continued)</a:t>
            </a:r>
            <a:endParaRPr lang="en-US" sz="5400" b="1" dirty="0">
              <a:solidFill>
                <a:srgbClr val="FF0000"/>
              </a:solidFill>
            </a:endParaRPr>
          </a:p>
        </p:txBody>
      </p:sp>
      <p:sp>
        <p:nvSpPr>
          <p:cNvPr id="3" name="Content Placeholder 2"/>
          <p:cNvSpPr>
            <a:spLocks noGrp="1"/>
          </p:cNvSpPr>
          <p:nvPr>
            <p:ph idx="1"/>
          </p:nvPr>
        </p:nvSpPr>
        <p:spPr>
          <a:xfrm>
            <a:off x="838200" y="1427018"/>
            <a:ext cx="10515600" cy="4749945"/>
          </a:xfrm>
        </p:spPr>
        <p:txBody>
          <a:bodyPr>
            <a:normAutofit/>
          </a:bodyPr>
          <a:lstStyle/>
          <a:p>
            <a:pPr marL="0" indent="0">
              <a:buNone/>
            </a:pPr>
            <a:r>
              <a:rPr lang="en-US" b="1" dirty="0" smtClean="0"/>
              <a:t>Explanation of Question 1:</a:t>
            </a:r>
          </a:p>
          <a:p>
            <a:pPr marL="0" indent="0">
              <a:buNone/>
            </a:pPr>
            <a:r>
              <a:rPr lang="en-US" dirty="0" smtClean="0"/>
              <a:t/>
            </a:r>
            <a:br>
              <a:rPr lang="en-US" dirty="0" smtClean="0"/>
            </a:br>
            <a:r>
              <a:rPr lang="en-US" dirty="0"/>
              <a:t>Originally let there be x men.</a:t>
            </a:r>
          </a:p>
          <a:p>
            <a:pPr marL="0" indent="0">
              <a:buNone/>
            </a:pPr>
            <a:r>
              <a:rPr lang="en-US" dirty="0"/>
              <a:t>Less men, More days     (Indirect Proportion)</a:t>
            </a:r>
          </a:p>
          <a:p>
            <a:pPr marL="0" indent="0">
              <a:buNone/>
            </a:pPr>
            <a:r>
              <a:rPr lang="en-US" dirty="0" smtClean="0"/>
              <a:t>Therefore</a:t>
            </a:r>
            <a:r>
              <a:rPr lang="en-US" dirty="0"/>
              <a:t>, (x-10) : x  :: 100 :110</a:t>
            </a:r>
          </a:p>
          <a:p>
            <a:pPr>
              <a:buFont typeface="Symbol" panose="05050102010706020507" pitchFamily="18" charset="2"/>
              <a:buChar char="Þ"/>
            </a:pPr>
            <a:r>
              <a:rPr lang="en-US" dirty="0" smtClean="0"/>
              <a:t>(</a:t>
            </a:r>
            <a:r>
              <a:rPr lang="en-US" dirty="0"/>
              <a:t>x - 10) * 110 = x * 100    =&gt; x= </a:t>
            </a:r>
            <a:r>
              <a:rPr lang="en-US" dirty="0" smtClean="0"/>
              <a:t>110</a:t>
            </a:r>
          </a:p>
          <a:p>
            <a:pPr marL="0" indent="0">
              <a:buNone/>
            </a:pPr>
            <a:endParaRPr lang="en-US" dirty="0" smtClean="0"/>
          </a:p>
          <a:p>
            <a:pPr marL="0" indent="0">
              <a:buNone/>
            </a:pPr>
            <a:r>
              <a:rPr lang="en-US" dirty="0" smtClean="0"/>
              <a:t>Answer : D</a:t>
            </a:r>
            <a:endParaRPr lang="en-US" dirty="0"/>
          </a:p>
          <a:p>
            <a:pPr marL="0" indent="0">
              <a:buNone/>
            </a:pPr>
            <a:endParaRPr lang="en-US" dirty="0"/>
          </a:p>
        </p:txBody>
      </p:sp>
      <p:pic>
        <p:nvPicPr>
          <p:cNvPr id="4" name="Picture 3">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5" name="Picture 4">
            <a:extLst>
              <a:ext uri="{FF2B5EF4-FFF2-40B4-BE49-F238E27FC236}">
                <a16:creationId xmlns:a16="http://schemas.microsoft.com/office/drawing/2014/main" xmlns="" id="{200876E0-618C-EBB4-5279-AB106A6D0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spTree>
    <p:extLst>
      <p:ext uri="{BB962C8B-B14F-4D97-AF65-F5344CB8AC3E}">
        <p14:creationId xmlns:p14="http://schemas.microsoft.com/office/powerpoint/2010/main" val="277875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2" y="365126"/>
            <a:ext cx="9495121" cy="832610"/>
          </a:xfrm>
        </p:spPr>
        <p:txBody>
          <a:bodyPr>
            <a:normAutofit/>
          </a:bodyPr>
          <a:lstStyle/>
          <a:p>
            <a:pPr algn="ctr"/>
            <a:r>
              <a:rPr lang="en-US" sz="5400" b="1" dirty="0" smtClean="0">
                <a:solidFill>
                  <a:srgbClr val="FF0000"/>
                </a:solidFill>
              </a:rPr>
              <a:t>Chain Rule (Continued)</a:t>
            </a:r>
            <a:endParaRPr lang="en-US" sz="5400" b="1" dirty="0">
              <a:solidFill>
                <a:srgbClr val="FF0000"/>
              </a:solidFill>
            </a:endParaRPr>
          </a:p>
        </p:txBody>
      </p:sp>
      <p:sp>
        <p:nvSpPr>
          <p:cNvPr id="3" name="Content Placeholder 2"/>
          <p:cNvSpPr>
            <a:spLocks noGrp="1"/>
          </p:cNvSpPr>
          <p:nvPr>
            <p:ph idx="1"/>
          </p:nvPr>
        </p:nvSpPr>
        <p:spPr>
          <a:xfrm>
            <a:off x="838200" y="1427018"/>
            <a:ext cx="10515600" cy="4749945"/>
          </a:xfrm>
        </p:spPr>
        <p:txBody>
          <a:bodyPr>
            <a:normAutofit/>
          </a:bodyPr>
          <a:lstStyle/>
          <a:p>
            <a:pPr marL="0" indent="0">
              <a:buNone/>
            </a:pPr>
            <a:r>
              <a:rPr lang="en-US" b="1" dirty="0" smtClean="0"/>
              <a:t>Question </a:t>
            </a:r>
            <a:r>
              <a:rPr lang="en-US" b="1" dirty="0"/>
              <a:t>2</a:t>
            </a:r>
            <a:r>
              <a:rPr lang="en-US" b="1" dirty="0" smtClean="0"/>
              <a:t>:</a:t>
            </a:r>
          </a:p>
          <a:p>
            <a:pPr marL="0" indent="0">
              <a:buNone/>
            </a:pPr>
            <a:r>
              <a:rPr lang="en-US" dirty="0" smtClean="0"/>
              <a:t>20 </a:t>
            </a:r>
            <a:r>
              <a:rPr lang="en-US" dirty="0"/>
              <a:t>women take 20 minutes to roll 20 chapattis. How many chapattis can 400 women roll in 400 minutes?</a:t>
            </a:r>
            <a:r>
              <a:rPr lang="en-US" dirty="0" smtClean="0"/>
              <a:t/>
            </a:r>
            <a:br>
              <a:rPr lang="en-US" dirty="0" smtClean="0"/>
            </a:br>
            <a:r>
              <a:rPr lang="en-US" dirty="0" smtClean="0"/>
              <a:t/>
            </a:r>
            <a:br>
              <a:rPr lang="en-US" dirty="0" smtClean="0"/>
            </a:br>
            <a:r>
              <a:rPr lang="en-US" dirty="0"/>
              <a:t>a. 20</a:t>
            </a:r>
            <a:r>
              <a:rPr lang="en-US" dirty="0" smtClean="0"/>
              <a:t/>
            </a:r>
            <a:br>
              <a:rPr lang="en-US" dirty="0" smtClean="0"/>
            </a:br>
            <a:r>
              <a:rPr lang="en-US" dirty="0"/>
              <a:t>b. 2000</a:t>
            </a:r>
            <a:r>
              <a:rPr lang="en-US" dirty="0" smtClean="0"/>
              <a:t/>
            </a:r>
            <a:br>
              <a:rPr lang="en-US" dirty="0" smtClean="0"/>
            </a:br>
            <a:r>
              <a:rPr lang="en-US" dirty="0"/>
              <a:t>c. 4000</a:t>
            </a:r>
            <a:r>
              <a:rPr lang="en-US" dirty="0" smtClean="0"/>
              <a:t/>
            </a:r>
            <a:br>
              <a:rPr lang="en-US" dirty="0" smtClean="0"/>
            </a:br>
            <a:r>
              <a:rPr lang="en-US" dirty="0"/>
              <a:t>d. 8000</a:t>
            </a:r>
            <a:r>
              <a:rPr lang="en-US" dirty="0" smtClean="0"/>
              <a:t/>
            </a:r>
            <a:br>
              <a:rPr lang="en-US" dirty="0" smtClean="0"/>
            </a:br>
            <a:endParaRPr lang="en-US" dirty="0"/>
          </a:p>
        </p:txBody>
      </p:sp>
      <p:pic>
        <p:nvPicPr>
          <p:cNvPr id="4" name="Picture 3">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5" name="Picture 4">
            <a:extLst>
              <a:ext uri="{FF2B5EF4-FFF2-40B4-BE49-F238E27FC236}">
                <a16:creationId xmlns:a16="http://schemas.microsoft.com/office/drawing/2014/main" xmlns="" id="{200876E0-618C-EBB4-5279-AB106A6D0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spTree>
    <p:extLst>
      <p:ext uri="{BB962C8B-B14F-4D97-AF65-F5344CB8AC3E}">
        <p14:creationId xmlns:p14="http://schemas.microsoft.com/office/powerpoint/2010/main" val="3633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2" y="365126"/>
            <a:ext cx="9495121" cy="832610"/>
          </a:xfrm>
        </p:spPr>
        <p:txBody>
          <a:bodyPr>
            <a:normAutofit/>
          </a:bodyPr>
          <a:lstStyle/>
          <a:p>
            <a:pPr algn="ctr"/>
            <a:r>
              <a:rPr lang="en-US" sz="5400" b="1" dirty="0" smtClean="0">
                <a:solidFill>
                  <a:srgbClr val="FF0000"/>
                </a:solidFill>
              </a:rPr>
              <a:t>Chain Rule (Continued)</a:t>
            </a:r>
            <a:endParaRPr lang="en-US" sz="5400" b="1" dirty="0">
              <a:solidFill>
                <a:srgbClr val="FF0000"/>
              </a:solidFill>
            </a:endParaRPr>
          </a:p>
        </p:txBody>
      </p:sp>
      <p:sp>
        <p:nvSpPr>
          <p:cNvPr id="3" name="Content Placeholder 2"/>
          <p:cNvSpPr>
            <a:spLocks noGrp="1"/>
          </p:cNvSpPr>
          <p:nvPr>
            <p:ph idx="1"/>
          </p:nvPr>
        </p:nvSpPr>
        <p:spPr>
          <a:xfrm>
            <a:off x="838200" y="1427018"/>
            <a:ext cx="10515600" cy="4749945"/>
          </a:xfrm>
        </p:spPr>
        <p:txBody>
          <a:bodyPr>
            <a:normAutofit/>
          </a:bodyPr>
          <a:lstStyle/>
          <a:p>
            <a:pPr marL="0" indent="0">
              <a:buNone/>
            </a:pPr>
            <a:r>
              <a:rPr lang="en-US" b="1" i="0" dirty="0" smtClean="0">
                <a:solidFill>
                  <a:srgbClr val="FF8C00"/>
                </a:solidFill>
                <a:effectLst/>
                <a:latin typeface="Verdana" panose="020B0604030504040204" pitchFamily="34" charset="0"/>
              </a:rPr>
              <a:t>Tip:</a:t>
            </a:r>
            <a:r>
              <a:rPr lang="en-US" dirty="0" smtClean="0"/>
              <a:t/>
            </a:r>
            <a:br>
              <a:rPr lang="en-US" dirty="0" smtClean="0"/>
            </a:br>
            <a:endParaRPr lang="en-US" dirty="0" smtClean="0"/>
          </a:p>
          <a:p>
            <a:pPr marL="0" indent="0">
              <a:buNone/>
            </a:pPr>
            <a:r>
              <a:rPr lang="en-US" b="0" i="0" dirty="0" smtClean="0">
                <a:solidFill>
                  <a:srgbClr val="000000"/>
                </a:solidFill>
                <a:effectLst/>
                <a:latin typeface="Verdana" panose="020B0604030504040204" pitchFamily="34" charset="0"/>
              </a:rPr>
              <a:t>Men = M; Days = D; Time/Hours = T; Work = W</a:t>
            </a:r>
          </a:p>
          <a:p>
            <a:pPr marL="0" indent="0">
              <a:buNone/>
            </a:pPr>
            <a:r>
              <a:rPr lang="en-US" dirty="0" smtClean="0"/>
              <a:t/>
            </a:r>
            <a:br>
              <a:rPr lang="en-US" dirty="0" smtClean="0"/>
            </a:br>
            <a:r>
              <a:rPr lang="en-US" b="0" i="0" dirty="0" smtClean="0">
                <a:solidFill>
                  <a:srgbClr val="000000"/>
                </a:solidFill>
                <a:effectLst/>
                <a:latin typeface="Verdana" panose="020B0604030504040204" pitchFamily="34" charset="0"/>
              </a:rPr>
              <a:t>                   </a:t>
            </a:r>
            <a:r>
              <a:rPr lang="en-US" b="1" i="0" dirty="0" smtClean="0">
                <a:solidFill>
                  <a:srgbClr val="000000"/>
                </a:solidFill>
                <a:effectLst/>
                <a:latin typeface="Verdana" panose="020B0604030504040204" pitchFamily="34" charset="0"/>
              </a:rPr>
              <a:t>M</a:t>
            </a:r>
            <a:r>
              <a:rPr lang="en-US" b="1" i="0" baseline="-25000" dirty="0" smtClean="0">
                <a:solidFill>
                  <a:srgbClr val="000000"/>
                </a:solidFill>
                <a:effectLst/>
                <a:latin typeface="Verdana" panose="020B0604030504040204" pitchFamily="34" charset="0"/>
              </a:rPr>
              <a:t>1</a:t>
            </a:r>
            <a:r>
              <a:rPr lang="en-US" b="1" i="0" dirty="0" smtClean="0">
                <a:solidFill>
                  <a:srgbClr val="000000"/>
                </a:solidFill>
                <a:effectLst/>
                <a:latin typeface="Verdana" panose="020B0604030504040204" pitchFamily="34" charset="0"/>
              </a:rPr>
              <a:t>D</a:t>
            </a:r>
            <a:r>
              <a:rPr lang="en-US" b="1" i="0" baseline="-25000" dirty="0" smtClean="0">
                <a:solidFill>
                  <a:srgbClr val="000000"/>
                </a:solidFill>
                <a:effectLst/>
                <a:latin typeface="Verdana" panose="020B0604030504040204" pitchFamily="34" charset="0"/>
              </a:rPr>
              <a:t>1</a:t>
            </a:r>
            <a:r>
              <a:rPr lang="en-US" b="1" i="0" dirty="0" smtClean="0">
                <a:solidFill>
                  <a:srgbClr val="000000"/>
                </a:solidFill>
                <a:effectLst/>
                <a:latin typeface="Verdana" panose="020B0604030504040204" pitchFamily="34" charset="0"/>
              </a:rPr>
              <a:t>T</a:t>
            </a:r>
            <a:r>
              <a:rPr lang="en-US" b="1" i="0" baseline="-25000" dirty="0" smtClean="0">
                <a:solidFill>
                  <a:srgbClr val="000000"/>
                </a:solidFill>
                <a:effectLst/>
                <a:latin typeface="Verdana" panose="020B0604030504040204" pitchFamily="34" charset="0"/>
              </a:rPr>
              <a:t>1</a:t>
            </a:r>
            <a:r>
              <a:rPr lang="en-US" b="1" i="0" dirty="0" smtClean="0">
                <a:solidFill>
                  <a:srgbClr val="000000"/>
                </a:solidFill>
                <a:effectLst/>
                <a:latin typeface="Verdana" panose="020B0604030504040204" pitchFamily="34" charset="0"/>
              </a:rPr>
              <a:t>W</a:t>
            </a:r>
            <a:r>
              <a:rPr lang="en-US" b="1" i="0" baseline="-25000" dirty="0" smtClean="0">
                <a:solidFill>
                  <a:srgbClr val="000000"/>
                </a:solidFill>
                <a:effectLst/>
                <a:latin typeface="Verdana" panose="020B0604030504040204" pitchFamily="34" charset="0"/>
              </a:rPr>
              <a:t>2</a:t>
            </a:r>
            <a:r>
              <a:rPr lang="en-US" b="1" i="0" dirty="0" smtClean="0">
                <a:solidFill>
                  <a:srgbClr val="000000"/>
                </a:solidFill>
                <a:effectLst/>
                <a:latin typeface="Verdana" panose="020B0604030504040204" pitchFamily="34" charset="0"/>
              </a:rPr>
              <a:t> = M</a:t>
            </a:r>
            <a:r>
              <a:rPr lang="en-US" b="1" i="0" baseline="-25000" dirty="0" smtClean="0">
                <a:solidFill>
                  <a:srgbClr val="000000"/>
                </a:solidFill>
                <a:effectLst/>
                <a:latin typeface="Verdana" panose="020B0604030504040204" pitchFamily="34" charset="0"/>
              </a:rPr>
              <a:t>2</a:t>
            </a:r>
            <a:r>
              <a:rPr lang="en-US" b="1" i="0" dirty="0" smtClean="0">
                <a:solidFill>
                  <a:srgbClr val="000000"/>
                </a:solidFill>
                <a:effectLst/>
                <a:latin typeface="Verdana" panose="020B0604030504040204" pitchFamily="34" charset="0"/>
              </a:rPr>
              <a:t>D</a:t>
            </a:r>
            <a:r>
              <a:rPr lang="en-US" b="1" i="0" baseline="-25000" dirty="0" smtClean="0">
                <a:solidFill>
                  <a:srgbClr val="000000"/>
                </a:solidFill>
                <a:effectLst/>
                <a:latin typeface="Verdana" panose="020B0604030504040204" pitchFamily="34" charset="0"/>
              </a:rPr>
              <a:t>2</a:t>
            </a:r>
            <a:r>
              <a:rPr lang="en-US" b="1" i="0" dirty="0" smtClean="0">
                <a:solidFill>
                  <a:srgbClr val="000000"/>
                </a:solidFill>
                <a:effectLst/>
                <a:latin typeface="Verdana" panose="020B0604030504040204" pitchFamily="34" charset="0"/>
              </a:rPr>
              <a:t>T</a:t>
            </a:r>
            <a:r>
              <a:rPr lang="en-US" b="1" i="0" baseline="-25000" dirty="0" smtClean="0">
                <a:solidFill>
                  <a:srgbClr val="000000"/>
                </a:solidFill>
                <a:effectLst/>
                <a:latin typeface="Verdana" panose="020B0604030504040204" pitchFamily="34" charset="0"/>
              </a:rPr>
              <a:t>2</a:t>
            </a:r>
            <a:r>
              <a:rPr lang="en-US" b="1" i="0" dirty="0" smtClean="0">
                <a:solidFill>
                  <a:srgbClr val="000000"/>
                </a:solidFill>
                <a:effectLst/>
                <a:latin typeface="Verdana" panose="020B0604030504040204" pitchFamily="34" charset="0"/>
              </a:rPr>
              <a:t>W</a:t>
            </a:r>
            <a:r>
              <a:rPr lang="en-US" b="1" i="0" baseline="-25000" dirty="0" smtClean="0">
                <a:solidFill>
                  <a:srgbClr val="000000"/>
                </a:solidFill>
                <a:effectLst/>
                <a:latin typeface="Verdana" panose="020B0604030504040204" pitchFamily="34" charset="0"/>
              </a:rPr>
              <a:t>1</a:t>
            </a:r>
          </a:p>
          <a:p>
            <a:pPr marL="0" indent="0">
              <a:buNone/>
            </a:pPr>
            <a:r>
              <a:rPr lang="en-US" dirty="0" smtClean="0"/>
              <a:t/>
            </a:r>
            <a:br>
              <a:rPr lang="en-US" dirty="0" smtClean="0"/>
            </a:br>
            <a:r>
              <a:rPr lang="en-US" b="1" i="0" dirty="0" smtClean="0">
                <a:solidFill>
                  <a:srgbClr val="000000"/>
                </a:solidFill>
                <a:effectLst/>
                <a:latin typeface="Verdana" panose="020B0604030504040204" pitchFamily="34" charset="0"/>
              </a:rPr>
              <a:t>Note:</a:t>
            </a:r>
            <a:r>
              <a:rPr lang="en-US" b="0" i="0" dirty="0" smtClean="0">
                <a:solidFill>
                  <a:srgbClr val="000000"/>
                </a:solidFill>
                <a:effectLst/>
                <a:latin typeface="Verdana" panose="020B0604030504040204" pitchFamily="34" charset="0"/>
              </a:rPr>
              <a:t> W</a:t>
            </a:r>
            <a:r>
              <a:rPr lang="en-US" b="0" i="0" baseline="-25000" dirty="0" smtClean="0">
                <a:solidFill>
                  <a:srgbClr val="000000"/>
                </a:solidFill>
                <a:effectLst/>
                <a:latin typeface="Verdana" panose="020B0604030504040204" pitchFamily="34" charset="0"/>
              </a:rPr>
              <a:t>2</a:t>
            </a:r>
            <a:r>
              <a:rPr lang="en-US" b="0" i="0" dirty="0" smtClean="0">
                <a:solidFill>
                  <a:srgbClr val="000000"/>
                </a:solidFill>
                <a:effectLst/>
                <a:latin typeface="Verdana" panose="020B0604030504040204" pitchFamily="34" charset="0"/>
              </a:rPr>
              <a:t> is on left side and W</a:t>
            </a:r>
            <a:r>
              <a:rPr lang="en-US" b="0" i="0" baseline="-25000" dirty="0" smtClean="0">
                <a:solidFill>
                  <a:srgbClr val="000000"/>
                </a:solidFill>
                <a:effectLst/>
                <a:latin typeface="Verdana" panose="020B0604030504040204" pitchFamily="34" charset="0"/>
              </a:rPr>
              <a:t>1</a:t>
            </a:r>
            <a:r>
              <a:rPr lang="en-US" b="0" i="0" dirty="0" smtClean="0">
                <a:solidFill>
                  <a:srgbClr val="000000"/>
                </a:solidFill>
                <a:effectLst/>
                <a:latin typeface="Verdana" panose="020B0604030504040204" pitchFamily="34" charset="0"/>
              </a:rPr>
              <a:t> is on right side</a:t>
            </a:r>
          </a:p>
          <a:p>
            <a:pPr marL="0" indent="0">
              <a:buNone/>
            </a:pPr>
            <a:endParaRPr lang="en-US" dirty="0" smtClean="0"/>
          </a:p>
          <a:p>
            <a:pPr marL="0" indent="0">
              <a:buNone/>
            </a:pPr>
            <a:endParaRPr lang="en-US" dirty="0"/>
          </a:p>
        </p:txBody>
      </p:sp>
      <p:pic>
        <p:nvPicPr>
          <p:cNvPr id="4" name="Picture 3">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5" name="Picture 4">
            <a:extLst>
              <a:ext uri="{FF2B5EF4-FFF2-40B4-BE49-F238E27FC236}">
                <a16:creationId xmlns:a16="http://schemas.microsoft.com/office/drawing/2014/main" xmlns="" id="{200876E0-618C-EBB4-5279-AB106A6D0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spTree>
    <p:extLst>
      <p:ext uri="{BB962C8B-B14F-4D97-AF65-F5344CB8AC3E}">
        <p14:creationId xmlns:p14="http://schemas.microsoft.com/office/powerpoint/2010/main" val="175342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2" y="365126"/>
            <a:ext cx="9495121" cy="832610"/>
          </a:xfrm>
        </p:spPr>
        <p:txBody>
          <a:bodyPr>
            <a:normAutofit/>
          </a:bodyPr>
          <a:lstStyle/>
          <a:p>
            <a:pPr algn="ctr"/>
            <a:r>
              <a:rPr lang="en-US" sz="5400" b="1" dirty="0" smtClean="0">
                <a:solidFill>
                  <a:srgbClr val="FF0000"/>
                </a:solidFill>
              </a:rPr>
              <a:t>Chain Rule (Continued)</a:t>
            </a:r>
            <a:endParaRPr lang="en-US" sz="5400" b="1" dirty="0">
              <a:solidFill>
                <a:srgbClr val="FF0000"/>
              </a:solidFill>
            </a:endParaRPr>
          </a:p>
        </p:txBody>
      </p:sp>
      <p:sp>
        <p:nvSpPr>
          <p:cNvPr id="3" name="Content Placeholder 2"/>
          <p:cNvSpPr>
            <a:spLocks noGrp="1"/>
          </p:cNvSpPr>
          <p:nvPr>
            <p:ph idx="1"/>
          </p:nvPr>
        </p:nvSpPr>
        <p:spPr>
          <a:xfrm>
            <a:off x="838200" y="1427018"/>
            <a:ext cx="10515600" cy="4749945"/>
          </a:xfrm>
        </p:spPr>
        <p:txBody>
          <a:bodyPr>
            <a:normAutofit/>
          </a:bodyPr>
          <a:lstStyle/>
          <a:p>
            <a:pPr marL="0" indent="0">
              <a:buNone/>
            </a:pPr>
            <a:r>
              <a:rPr lang="en-US" dirty="0" smtClean="0"/>
              <a:t>Explanation of Question 2:</a:t>
            </a:r>
          </a:p>
          <a:p>
            <a:pPr marL="0" indent="0">
              <a:buNone/>
            </a:pPr>
            <a:endParaRPr lang="en-US" dirty="0"/>
          </a:p>
          <a:p>
            <a:pPr marL="0" indent="0">
              <a:buNone/>
            </a:pPr>
            <a:r>
              <a:rPr lang="en-US" dirty="0" smtClean="0"/>
              <a:t>20 </a:t>
            </a:r>
            <a:r>
              <a:rPr lang="en-US" dirty="0"/>
              <a:t>women x 20 minutes x ? = 400 women x 400 minutes x 20 </a:t>
            </a:r>
            <a:r>
              <a:rPr lang="en-US" dirty="0" smtClean="0"/>
              <a:t>chapattis</a:t>
            </a:r>
          </a:p>
          <a:p>
            <a:pPr marL="0" indent="0">
              <a:buNone/>
            </a:pPr>
            <a:r>
              <a:rPr lang="en-US" dirty="0" smtClean="0"/>
              <a:t/>
            </a:r>
            <a:br>
              <a:rPr lang="en-US" dirty="0" smtClean="0"/>
            </a:br>
            <a:r>
              <a:rPr lang="en-US" dirty="0" smtClean="0"/>
              <a:t>∴ ?</a:t>
            </a:r>
            <a:r>
              <a:rPr lang="en-US" dirty="0"/>
              <a:t> </a:t>
            </a:r>
            <a:r>
              <a:rPr lang="en-US" b="1" dirty="0"/>
              <a:t>= 8000 chapattis = Are rolled by 400 women in 400 minutes</a:t>
            </a:r>
            <a:endParaRPr lang="en-US" dirty="0" smtClean="0"/>
          </a:p>
          <a:p>
            <a:pPr marL="0" indent="0">
              <a:buNone/>
            </a:pPr>
            <a:endParaRPr lang="en-US" dirty="0" smtClean="0"/>
          </a:p>
        </p:txBody>
      </p:sp>
      <p:pic>
        <p:nvPicPr>
          <p:cNvPr id="4" name="Picture 3">
            <a:extLst>
              <a:ext uri="{FF2B5EF4-FFF2-40B4-BE49-F238E27FC236}">
                <a16:creationId xmlns:a16="http://schemas.microsoft.com/office/drawing/2014/main" xmlns="" id="{7AEEBA71-24BA-1CBF-80E8-3D3A7F40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
            <a:ext cx="1303283" cy="1346317"/>
          </a:xfrm>
          <a:prstGeom prst="rect">
            <a:avLst/>
          </a:prstGeom>
        </p:spPr>
      </p:pic>
      <p:pic>
        <p:nvPicPr>
          <p:cNvPr id="5" name="Picture 4">
            <a:extLst>
              <a:ext uri="{FF2B5EF4-FFF2-40B4-BE49-F238E27FC236}">
                <a16:creationId xmlns:a16="http://schemas.microsoft.com/office/drawing/2014/main" xmlns="" id="{200876E0-618C-EBB4-5279-AB106A6D0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8404" y="17511"/>
            <a:ext cx="1378034" cy="1354310"/>
          </a:xfrm>
          <a:prstGeom prst="rect">
            <a:avLst/>
          </a:prstGeom>
          <a:noFill/>
        </p:spPr>
      </p:pic>
    </p:spTree>
    <p:extLst>
      <p:ext uri="{BB962C8B-B14F-4D97-AF65-F5344CB8AC3E}">
        <p14:creationId xmlns:p14="http://schemas.microsoft.com/office/powerpoint/2010/main" val="3857330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597</Words>
  <Application>Microsoft Office PowerPoint</Application>
  <PresentationFormat>Widescreen</PresentationFormat>
  <Paragraphs>79</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Symbol</vt:lpstr>
      <vt:lpstr>Times New Roman</vt:lpstr>
      <vt:lpstr>Verdana</vt:lpstr>
      <vt:lpstr>Office Theme</vt:lpstr>
      <vt:lpstr>Microsoft Word Document</vt:lpstr>
      <vt:lpstr>PowerPoint Presentation</vt:lpstr>
      <vt:lpstr>PowerPoint Presentation</vt:lpstr>
      <vt:lpstr>Chain Rule</vt:lpstr>
      <vt:lpstr>Chain Rule (Continued)</vt:lpstr>
      <vt:lpstr>Chain Rule (Continued)</vt:lpstr>
      <vt:lpstr>Chain Rule (Continued)</vt:lpstr>
      <vt:lpstr>Chain Rule (Continued)</vt:lpstr>
      <vt:lpstr>Chain Rule (Continued)</vt:lpstr>
      <vt:lpstr>Chain Rule (Continued)</vt:lpstr>
      <vt:lpstr>Chain Rule (Continued)</vt:lpstr>
      <vt:lpstr>Chain Rule (Continued)</vt:lpstr>
      <vt:lpstr>Chain Rule (Continued)</vt:lpstr>
      <vt:lpstr>Chain Rule (Continued)</vt:lpstr>
      <vt:lpstr>Chain Rule (Continued)</vt:lpstr>
      <vt:lpstr>Chain Rule (Continued)</vt:lpstr>
      <vt:lpstr>Practice Questions</vt:lpstr>
      <vt:lpstr>Practice Questions (Continued)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FEAT_2NDFLOORSTAFF</dc:creator>
  <cp:lastModifiedBy>FEAT_2NDFLOORSTAFF</cp:lastModifiedBy>
  <cp:revision>82</cp:revision>
  <dcterms:created xsi:type="dcterms:W3CDTF">2023-02-06T05:38:07Z</dcterms:created>
  <dcterms:modified xsi:type="dcterms:W3CDTF">2023-02-06T10:23:24Z</dcterms:modified>
</cp:coreProperties>
</file>