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F4FAE-7326-477E-8331-09D71652D88C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DD876-74F6-4046-930D-75C8A57E31CF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9623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22385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7446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01217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94060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50585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04924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97281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42369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7752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45957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5134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31069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0103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48410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32831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476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806026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04707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93194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946850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8730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45489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91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3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4247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4112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7352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8019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6625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EB5FDD-AA02-432A-B1D4-42BC6CDBFC88}" type="datetimeFigureOut">
              <a:rPr lang="en-UG" smtClean="0"/>
              <a:t>03/15/2022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EDB4-986C-459E-B29C-F38A3A48255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021846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6569-3893-4948-9570-2BE42EDBD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0C060-6B84-40A1-9720-B2E0C7C2D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542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2CE4-C78A-4A02-87F5-B90FE17D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3ABF9-A336-4D97-A97D-27484B2EB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568622"/>
            <a:ext cx="10230680" cy="5720756"/>
          </a:xfrm>
        </p:spPr>
      </p:pic>
    </p:spTree>
    <p:extLst>
      <p:ext uri="{BB962C8B-B14F-4D97-AF65-F5344CB8AC3E}">
        <p14:creationId xmlns:p14="http://schemas.microsoft.com/office/powerpoint/2010/main" val="23914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033B5-9D67-42A2-9EF9-EA1EE4C2A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13610"/>
            <a:ext cx="12241078" cy="4621210"/>
          </a:xfrm>
        </p:spPr>
      </p:pic>
    </p:spTree>
    <p:extLst>
      <p:ext uri="{BB962C8B-B14F-4D97-AF65-F5344CB8AC3E}">
        <p14:creationId xmlns:p14="http://schemas.microsoft.com/office/powerpoint/2010/main" val="389737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89EC-D2A6-4754-B333-6431E1F3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71FE-16BE-4F53-9FCB-58C06911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57956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Multidimensional array in Java</a:t>
            </a:r>
            <a:r>
              <a:rPr lang="en-US" sz="2800" dirty="0"/>
              <a:t> represents 2D, 3D, . . . . arrays which is a combination of several types of arrays.</a:t>
            </a:r>
          </a:p>
          <a:p>
            <a:r>
              <a:rPr lang="en-US" sz="2800" dirty="0"/>
              <a:t>For example, a two-dimensional array is a combination of two or more </a:t>
            </a:r>
            <a:r>
              <a:rPr lang="en-US" sz="2800" i="1" dirty="0"/>
              <a:t>one-dimensional (1D) arrays</a:t>
            </a:r>
            <a:r>
              <a:rPr lang="en-US" sz="2800" dirty="0"/>
              <a:t>.</a:t>
            </a:r>
          </a:p>
          <a:p>
            <a:r>
              <a:rPr lang="en-US" sz="2800" dirty="0"/>
              <a:t>Similarly, a three-dimensional array is a combination of two or more two-dimensional (2D) arrays.</a:t>
            </a:r>
          </a:p>
          <a:p>
            <a:endParaRPr lang="en-UG" sz="2800" dirty="0"/>
          </a:p>
        </p:txBody>
      </p:sp>
    </p:spTree>
    <p:extLst>
      <p:ext uri="{BB962C8B-B14F-4D97-AF65-F5344CB8AC3E}">
        <p14:creationId xmlns:p14="http://schemas.microsoft.com/office/powerpoint/2010/main" val="33344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7494-B308-4FCB-8CB1-AEA2F91D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093" y="250466"/>
            <a:ext cx="7729728" cy="1188720"/>
          </a:xfrm>
        </p:spPr>
        <p:txBody>
          <a:bodyPr/>
          <a:lstStyle/>
          <a:p>
            <a:r>
              <a:rPr lang="en-US" b="1" dirty="0"/>
              <a:t>Two Dimensional Array (2D array) in Java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9A81-EE07-4F33-8C9F-DBDB9B964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39186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/>
              <a:t>A two dimensional array in java represents many rows and columns of data. Data in matrix or table form can be represented by using two dimensional array.</a:t>
            </a:r>
          </a:p>
          <a:p>
            <a:r>
              <a:rPr lang="en-US" sz="2400" dirty="0"/>
              <a:t>For example, marks obtained by a group of three students in five different subjects can be represented in table form like this:</a:t>
            </a:r>
          </a:p>
          <a:p>
            <a:endParaRPr lang="en-U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3342F-6FE8-48FF-A0F3-C508F6120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91" y="4184374"/>
            <a:ext cx="68294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6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2D46-CA16-4F13-80E8-5934DAF1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We can store marks of three students in the above table using two dimensional array as:</a:t>
            </a:r>
          </a:p>
          <a:p>
            <a:pPr marL="0" indent="0">
              <a:buNone/>
            </a:pPr>
            <a:r>
              <a:rPr lang="en-US" sz="2400" dirty="0"/>
              <a:t>int marks[ ] [ ] = {</a:t>
            </a:r>
          </a:p>
          <a:p>
            <a:pPr marL="0" indent="0">
              <a:buNone/>
            </a:pPr>
            <a:r>
              <a:rPr lang="en-US" sz="2400" dirty="0"/>
              <a:t>                                 {80, 97, 80, 99, 82},</a:t>
            </a:r>
          </a:p>
          <a:p>
            <a:pPr marL="0" indent="0">
              <a:buNone/>
            </a:pPr>
            <a:r>
              <a:rPr lang="en-US" sz="2400" dirty="0"/>
              <a:t>                                 {99, 98, 100, 81, 97},</a:t>
            </a:r>
          </a:p>
          <a:p>
            <a:pPr marL="0" indent="0">
              <a:buNone/>
            </a:pPr>
            <a:r>
              <a:rPr lang="en-US" sz="2400" dirty="0"/>
              <a:t>                                 {87, 99, 93, 95, 97}</a:t>
            </a:r>
          </a:p>
          <a:p>
            <a:pPr marL="0" indent="0">
              <a:buNone/>
            </a:pPr>
            <a:r>
              <a:rPr lang="en-US" sz="2400" dirty="0"/>
              <a:t>                                };</a:t>
            </a:r>
          </a:p>
          <a:p>
            <a:endParaRPr lang="en-U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02E9D-D331-4AEE-A16B-8192D463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41" y="438113"/>
            <a:ext cx="68294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0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90AD-00FA-462E-9968-17182D7F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462" y="36512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In a two-dimensional array, an element is accessed through a row and column index</a:t>
            </a:r>
            <a:endParaRPr lang="en-U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5A857E-3E7F-4071-8360-FF3AA68AE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52" y="1677401"/>
            <a:ext cx="7208348" cy="4815474"/>
          </a:xfrm>
        </p:spPr>
      </p:pic>
    </p:spTree>
    <p:extLst>
      <p:ext uri="{BB962C8B-B14F-4D97-AF65-F5344CB8AC3E}">
        <p14:creationId xmlns:p14="http://schemas.microsoft.com/office/powerpoint/2010/main" val="305433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92FB-47CC-400D-B337-A88313DE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2657"/>
            <a:ext cx="7729728" cy="1188720"/>
          </a:xfrm>
        </p:spPr>
        <p:txBody>
          <a:bodyPr/>
          <a:lstStyle/>
          <a:p>
            <a:r>
              <a:rPr lang="en-US" dirty="0"/>
              <a:t>Declaring an array and then allocating memory for it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3FAC-CCE7-470C-AF42-D518BE33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4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int[ ][ ] marks; // declaring a marks array.</a:t>
            </a:r>
          </a:p>
          <a:p>
            <a:pPr marL="0" indent="0">
              <a:buNone/>
            </a:pPr>
            <a:r>
              <a:rPr lang="en-US" sz="2400" dirty="0"/>
              <a:t>      marks = new int[3][5]; // allocating memory for storing 15 elements.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predecessor two statements can be written by combining them into a single statement, as: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int[ ][ ] marks = new int[3][5];</a:t>
            </a:r>
          </a:p>
          <a:p>
            <a:endParaRPr lang="en-UG" sz="2400" dirty="0"/>
          </a:p>
        </p:txBody>
      </p:sp>
    </p:spTree>
    <p:extLst>
      <p:ext uri="{BB962C8B-B14F-4D97-AF65-F5344CB8AC3E}">
        <p14:creationId xmlns:p14="http://schemas.microsoft.com/office/powerpoint/2010/main" val="319852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CA5-CE38-4048-BDD6-7726F5CC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2" y="86677"/>
            <a:ext cx="7729728" cy="1188720"/>
          </a:xfrm>
        </p:spPr>
        <p:txBody>
          <a:bodyPr/>
          <a:lstStyle/>
          <a:p>
            <a:r>
              <a:rPr lang="en-US" b="1" dirty="0"/>
              <a:t>Jagged Array in Java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2CAD-6140-4300-82DD-5352E8333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4000"/>
            <a:ext cx="10638183" cy="4652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Since each row in a two dimensional array is itself an array, therefore, rows can have different lengths or sizes. A two-dimensional array with different rows is called jagged array in java.</a:t>
            </a:r>
          </a:p>
          <a:p>
            <a:r>
              <a:rPr lang="en-US" sz="2400" dirty="0"/>
              <a:t>Jagged array is also called ragged array in java. An example of creating a jagged array is as follows:</a:t>
            </a:r>
          </a:p>
          <a:p>
            <a:pPr marL="0" indent="0">
              <a:buNone/>
            </a:pPr>
            <a:r>
              <a:rPr lang="en-US" sz="2400" dirty="0"/>
              <a:t>int[ ][ ]  </a:t>
            </a:r>
            <a:r>
              <a:rPr lang="en-US" sz="2400" dirty="0" err="1"/>
              <a:t>arr</a:t>
            </a:r>
            <a:r>
              <a:rPr lang="en-US" sz="2400" dirty="0"/>
              <a:t> = {</a:t>
            </a:r>
          </a:p>
          <a:p>
            <a:pPr marL="0" indent="0">
              <a:buNone/>
            </a:pPr>
            <a:r>
              <a:rPr lang="en-US" sz="2400" dirty="0"/>
              <a:t>                              {11, 12, 13, 14, 15},</a:t>
            </a:r>
          </a:p>
          <a:p>
            <a:pPr marL="0" indent="0">
              <a:buNone/>
            </a:pPr>
            <a:r>
              <a:rPr lang="en-US" sz="2400" dirty="0"/>
              <a:t>                              {7, 8, 9, 10},</a:t>
            </a:r>
          </a:p>
          <a:p>
            <a:pPr marL="0" indent="0">
              <a:buNone/>
            </a:pPr>
            <a:r>
              <a:rPr lang="en-US" sz="2400" dirty="0"/>
              <a:t>                              {4, 5, 6},</a:t>
            </a:r>
          </a:p>
          <a:p>
            <a:pPr marL="0" indent="0">
              <a:buNone/>
            </a:pPr>
            <a:r>
              <a:rPr lang="en-US" sz="2400" dirty="0"/>
              <a:t>                              {2, 3},</a:t>
            </a:r>
          </a:p>
          <a:p>
            <a:pPr marL="0" indent="0">
              <a:buNone/>
            </a:pPr>
            <a:r>
              <a:rPr lang="en-US" sz="2400" dirty="0"/>
              <a:t>                              {1}</a:t>
            </a:r>
          </a:p>
          <a:p>
            <a:pPr marL="0" indent="0">
              <a:buNone/>
            </a:pPr>
            <a:r>
              <a:rPr lang="en-US" sz="2400" dirty="0"/>
              <a:t>                              };</a:t>
            </a:r>
            <a:endParaRPr lang="en-UG" sz="2400" dirty="0"/>
          </a:p>
        </p:txBody>
      </p:sp>
    </p:spTree>
    <p:extLst>
      <p:ext uri="{BB962C8B-B14F-4D97-AF65-F5344CB8AC3E}">
        <p14:creationId xmlns:p14="http://schemas.microsoft.com/office/powerpoint/2010/main" val="107873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7D96-F90D-4AD6-B68B-1D76221AB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465904" cy="5607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int[ ][ ] </a:t>
            </a:r>
            <a:r>
              <a:rPr lang="en-US" sz="2800" dirty="0" err="1"/>
              <a:t>arr</a:t>
            </a:r>
            <a:r>
              <a:rPr lang="en-US" sz="2800" dirty="0"/>
              <a:t> = new int[5][ ];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arr</a:t>
            </a:r>
            <a:r>
              <a:rPr lang="en-US" sz="2800" dirty="0"/>
              <a:t>[0] = new int[5];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arr</a:t>
            </a:r>
            <a:r>
              <a:rPr lang="en-US" sz="2800" dirty="0"/>
              <a:t>[1] = new int[4];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arr</a:t>
            </a:r>
            <a:r>
              <a:rPr lang="en-US" sz="2800" dirty="0"/>
              <a:t>[2] = new int[3];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arr</a:t>
            </a:r>
            <a:r>
              <a:rPr lang="en-US" sz="2800" dirty="0"/>
              <a:t>[3] = new int[2];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arr</a:t>
            </a:r>
            <a:r>
              <a:rPr lang="en-US" sz="2800" dirty="0"/>
              <a:t>[4] = new int[1];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Now we can initialize values in jagged array like this: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arr</a:t>
            </a:r>
            <a:r>
              <a:rPr lang="en-US" sz="2800" dirty="0"/>
              <a:t>[0][3] = 90;</a:t>
            </a:r>
          </a:p>
          <a:p>
            <a:pPr marL="0" indent="0">
              <a:buNone/>
            </a:pPr>
            <a:r>
              <a:rPr lang="en-US" sz="2800" dirty="0" err="1"/>
              <a:t>arr</a:t>
            </a:r>
            <a:r>
              <a:rPr lang="en-US" sz="2800" dirty="0"/>
              <a:t>[4][0] = 75;</a:t>
            </a:r>
          </a:p>
          <a:p>
            <a:endParaRPr lang="en-UG" sz="2800" dirty="0"/>
          </a:p>
        </p:txBody>
      </p:sp>
    </p:spTree>
    <p:extLst>
      <p:ext uri="{BB962C8B-B14F-4D97-AF65-F5344CB8AC3E}">
        <p14:creationId xmlns:p14="http://schemas.microsoft.com/office/powerpoint/2010/main" val="328922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DFAB-862A-4386-B64A-BA41B8F7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996" y="0"/>
            <a:ext cx="7729728" cy="1188720"/>
          </a:xfrm>
        </p:spPr>
        <p:txBody>
          <a:bodyPr/>
          <a:lstStyle/>
          <a:p>
            <a:r>
              <a:rPr lang="en-US" dirty="0"/>
              <a:t>What is the output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DFBF-EC2E-463F-B7FB-217C3D2D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class </a:t>
            </a:r>
            <a:r>
              <a:rPr lang="en-US" sz="2000" b="1" dirty="0" err="1"/>
              <a:t>MultidimensionalArray</a:t>
            </a:r>
            <a:r>
              <a:rPr lang="en-US" sz="2000" b="1" dirty="0"/>
              <a:t> {</a:t>
            </a:r>
          </a:p>
          <a:p>
            <a:pPr marL="0" indent="0">
              <a:buNone/>
            </a:pPr>
            <a:r>
              <a:rPr lang="en-US" sz="2000" b="1" dirty="0"/>
              <a:t>    public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 {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  // create a 2d array</a:t>
            </a:r>
          </a:p>
          <a:p>
            <a:pPr marL="0" indent="0">
              <a:buNone/>
            </a:pPr>
            <a:r>
              <a:rPr lang="en-US" sz="2000" b="1" dirty="0"/>
              <a:t>        int[][] a = {</a:t>
            </a:r>
          </a:p>
          <a:p>
            <a:pPr marL="0" indent="0">
              <a:buNone/>
            </a:pPr>
            <a:r>
              <a:rPr lang="en-US" sz="2000" b="1" dirty="0"/>
              <a:t>            {1, 2, 3}, </a:t>
            </a:r>
          </a:p>
          <a:p>
            <a:pPr marL="0" indent="0">
              <a:buNone/>
            </a:pPr>
            <a:r>
              <a:rPr lang="en-US" sz="2000" b="1" dirty="0"/>
              <a:t>            {4, 5, 6, 9}, </a:t>
            </a:r>
          </a:p>
          <a:p>
            <a:pPr marL="0" indent="0">
              <a:buNone/>
            </a:pPr>
            <a:r>
              <a:rPr lang="en-US" sz="2000" b="1" dirty="0"/>
              <a:t>            {7}, </a:t>
            </a:r>
          </a:p>
          <a:p>
            <a:pPr marL="0" indent="0">
              <a:buNone/>
            </a:pPr>
            <a:r>
              <a:rPr lang="en-US" sz="2000" b="1" dirty="0"/>
              <a:t>        };</a:t>
            </a:r>
          </a:p>
          <a:p>
            <a:pPr marL="0" indent="0">
              <a:buNone/>
            </a:pPr>
            <a:r>
              <a:rPr lang="en-US" sz="2000" b="1" dirty="0"/>
              <a:t> 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("Length of row 1: " + a[0].length);</a:t>
            </a:r>
          </a:p>
          <a:p>
            <a:pPr marL="0" indent="0"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("Length of row 2: " + a[1].length);</a:t>
            </a:r>
          </a:p>
          <a:p>
            <a:pPr marL="0" indent="0"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("Length of row 3: " + a[2].length);</a:t>
            </a:r>
          </a:p>
          <a:p>
            <a:pPr marL="0" indent="0">
              <a:buNone/>
            </a:pPr>
            <a:r>
              <a:rPr lang="en-US" sz="2000" b="1" dirty="0"/>
              <a:t>    }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  <a:endParaRPr lang="en-UG" sz="2000" b="1" dirty="0"/>
          </a:p>
        </p:txBody>
      </p:sp>
    </p:spTree>
    <p:extLst>
      <p:ext uri="{BB962C8B-B14F-4D97-AF65-F5344CB8AC3E}">
        <p14:creationId xmlns:p14="http://schemas.microsoft.com/office/powerpoint/2010/main" val="291516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D44D-B703-4245-A353-7AF9F14E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937E-2847-408D-9211-E9332EA3E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76008"/>
          </a:xfrm>
        </p:spPr>
        <p:txBody>
          <a:bodyPr>
            <a:normAutofit/>
          </a:bodyPr>
          <a:lstStyle/>
          <a:p>
            <a:r>
              <a:rPr lang="en-US" sz="2800" dirty="0"/>
              <a:t>An array is a collection of similar type of elements which has contiguous memory location.</a:t>
            </a:r>
          </a:p>
          <a:p>
            <a:r>
              <a:rPr lang="en-US" sz="2800" b="1" dirty="0"/>
              <a:t> </a:t>
            </a:r>
            <a:r>
              <a:rPr lang="en-US" sz="2800" dirty="0"/>
              <a:t>It is a data structure where we store similar elements. We can store only a fixed set of elements in a Java array.</a:t>
            </a:r>
          </a:p>
          <a:p>
            <a:r>
              <a:rPr lang="en-US" sz="2800" dirty="0"/>
              <a:t>Array in Java is index-based, the first element of the array is stored at the 0th index, 2nd element is stored on 1st index and so on. </a:t>
            </a:r>
          </a:p>
          <a:p>
            <a:endParaRPr lang="en-UG" sz="2800" dirty="0"/>
          </a:p>
        </p:txBody>
      </p:sp>
    </p:spTree>
    <p:extLst>
      <p:ext uri="{BB962C8B-B14F-4D97-AF65-F5344CB8AC3E}">
        <p14:creationId xmlns:p14="http://schemas.microsoft.com/office/powerpoint/2010/main" val="201792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0A88-EEA6-4646-A014-46597F2F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324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class </a:t>
            </a:r>
            <a:r>
              <a:rPr lang="en-US" sz="2000" b="1" dirty="0" err="1"/>
              <a:t>MultidimensionalArray</a:t>
            </a:r>
            <a:r>
              <a:rPr lang="en-US" sz="2000" b="1" dirty="0"/>
              <a:t> {</a:t>
            </a:r>
          </a:p>
          <a:p>
            <a:pPr marL="0" indent="0">
              <a:buNone/>
            </a:pPr>
            <a:r>
              <a:rPr lang="en-US" sz="2000" b="1" dirty="0"/>
              <a:t>    public static void main(String[] </a:t>
            </a:r>
            <a:r>
              <a:rPr lang="en-US" sz="2000" b="1" dirty="0" err="1"/>
              <a:t>args</a:t>
            </a:r>
            <a:r>
              <a:rPr lang="en-US" sz="2000" b="1" dirty="0"/>
              <a:t>) {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  int[][] a = {</a:t>
            </a:r>
          </a:p>
          <a:p>
            <a:pPr marL="0" indent="0">
              <a:buNone/>
            </a:pPr>
            <a:r>
              <a:rPr lang="en-US" sz="2000" b="1" dirty="0"/>
              <a:t>            {1, -2, 3}, </a:t>
            </a:r>
          </a:p>
          <a:p>
            <a:pPr marL="0" indent="0">
              <a:buNone/>
            </a:pPr>
            <a:r>
              <a:rPr lang="en-US" sz="2000" b="1" dirty="0"/>
              <a:t>            {-4, -5, 6, 9}, </a:t>
            </a:r>
          </a:p>
          <a:p>
            <a:pPr marL="0" indent="0">
              <a:buNone/>
            </a:pPr>
            <a:r>
              <a:rPr lang="en-US" sz="2000" b="1" dirty="0"/>
              <a:t>            {7}, </a:t>
            </a:r>
          </a:p>
          <a:p>
            <a:pPr marL="0" indent="0">
              <a:buNone/>
            </a:pPr>
            <a:r>
              <a:rPr lang="en-US" sz="2000" b="1" dirty="0"/>
              <a:t>        };</a:t>
            </a:r>
          </a:p>
          <a:p>
            <a:pPr marL="0" indent="0">
              <a:buNone/>
            </a:pPr>
            <a:r>
              <a:rPr lang="en-US" sz="2000" b="1" dirty="0"/>
              <a:t>      </a:t>
            </a:r>
          </a:p>
          <a:p>
            <a:pPr marL="0" indent="0">
              <a:buNone/>
            </a:pPr>
            <a:r>
              <a:rPr lang="en-US" sz="2000" b="1" dirty="0"/>
              <a:t>        for (int 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 &lt; </a:t>
            </a:r>
            <a:r>
              <a:rPr lang="en-US" sz="2000" b="1" dirty="0" err="1"/>
              <a:t>a.length</a:t>
            </a:r>
            <a:r>
              <a:rPr lang="en-US" sz="2000" b="1" dirty="0"/>
              <a:t>; ++</a:t>
            </a:r>
            <a:r>
              <a:rPr lang="en-US" sz="2000" b="1" dirty="0" err="1"/>
              <a:t>i</a:t>
            </a:r>
            <a:r>
              <a:rPr lang="en-US" sz="2000" b="1" dirty="0"/>
              <a:t>) {</a:t>
            </a:r>
          </a:p>
          <a:p>
            <a:pPr marL="0" indent="0">
              <a:buNone/>
            </a:pPr>
            <a:r>
              <a:rPr lang="en-US" sz="2000" b="1" dirty="0"/>
              <a:t>            for(int j = 0; j &lt; a[</a:t>
            </a:r>
            <a:r>
              <a:rPr lang="en-US" sz="2000" b="1" dirty="0" err="1"/>
              <a:t>i</a:t>
            </a:r>
            <a:r>
              <a:rPr lang="en-US" sz="2000" b="1" dirty="0"/>
              <a:t>].length; ++j) {</a:t>
            </a:r>
          </a:p>
          <a:p>
            <a:pPr marL="0" indent="0">
              <a:buNone/>
            </a:pPr>
            <a:r>
              <a:rPr lang="en-US" sz="2000" b="1" dirty="0"/>
              <a:t>        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(a[</a:t>
            </a:r>
            <a:r>
              <a:rPr lang="en-US" sz="2000" b="1" dirty="0" err="1"/>
              <a:t>i</a:t>
            </a:r>
            <a:r>
              <a:rPr lang="en-US" sz="2000" b="1" dirty="0"/>
              <a:t>][j]);</a:t>
            </a:r>
          </a:p>
          <a:p>
            <a:pPr marL="0" indent="0">
              <a:buNone/>
            </a:pPr>
            <a:r>
              <a:rPr lang="en-US" sz="2000" b="1" dirty="0"/>
              <a:t>            }</a:t>
            </a:r>
          </a:p>
          <a:p>
            <a:pPr marL="0" indent="0">
              <a:buNone/>
            </a:pPr>
            <a:r>
              <a:rPr lang="en-US" sz="2000" b="1" dirty="0"/>
              <a:t>        }</a:t>
            </a:r>
          </a:p>
          <a:p>
            <a:pPr marL="0" indent="0">
              <a:buNone/>
            </a:pPr>
            <a:r>
              <a:rPr lang="en-US" sz="2000" b="1" dirty="0"/>
              <a:t>    }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  <a:endParaRPr lang="en-UG" sz="2000" b="1" dirty="0"/>
          </a:p>
        </p:txBody>
      </p:sp>
    </p:spTree>
    <p:extLst>
      <p:ext uri="{BB962C8B-B14F-4D97-AF65-F5344CB8AC3E}">
        <p14:creationId xmlns:p14="http://schemas.microsoft.com/office/powerpoint/2010/main" val="54522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16ED-660A-44D8-B78F-C0D9961E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ARRAYS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D197-46E6-4AA9-A134-A2A18AF2E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Single Dimensional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Multidimensional Array</a:t>
            </a:r>
          </a:p>
          <a:p>
            <a:endParaRPr lang="en-UG" sz="3200" dirty="0"/>
          </a:p>
        </p:txBody>
      </p:sp>
    </p:spTree>
    <p:extLst>
      <p:ext uri="{BB962C8B-B14F-4D97-AF65-F5344CB8AC3E}">
        <p14:creationId xmlns:p14="http://schemas.microsoft.com/office/powerpoint/2010/main" val="243282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D483-6116-4FBA-B50C-C155A9C1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Declaring Single Dimensional Arrays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8833-28B0-4232-8766-55DD5EB8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98287"/>
            <a:ext cx="7729728" cy="3855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dataType</a:t>
            </a:r>
            <a:r>
              <a:rPr lang="en-US" sz="2000" dirty="0"/>
              <a:t>[] </a:t>
            </a:r>
            <a:r>
              <a:rPr lang="en-US" sz="2000" dirty="0" err="1"/>
              <a:t>arrayRefVar</a:t>
            </a:r>
            <a:r>
              <a:rPr lang="en-US" sz="2000" dirty="0"/>
              <a:t>;   // preferred way.</a:t>
            </a:r>
          </a:p>
          <a:p>
            <a:pPr marL="0" indent="0">
              <a:buNone/>
            </a:pPr>
            <a:r>
              <a:rPr lang="en-US" sz="2000" dirty="0"/>
              <a:t>or</a:t>
            </a:r>
          </a:p>
          <a:p>
            <a:pPr marL="0" indent="0">
              <a:buNone/>
            </a:pPr>
            <a:r>
              <a:rPr lang="en-US" sz="2000" dirty="0" err="1"/>
              <a:t>dataType</a:t>
            </a:r>
            <a:r>
              <a:rPr lang="en-US" sz="2000" dirty="0"/>
              <a:t> </a:t>
            </a:r>
            <a:r>
              <a:rPr lang="en-US" sz="2000" dirty="0" err="1"/>
              <a:t>arrayRefVar</a:t>
            </a:r>
            <a:r>
              <a:rPr lang="en-US" sz="2000" dirty="0"/>
              <a:t>[];  // works but not preferred way.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double[] </a:t>
            </a:r>
            <a:r>
              <a:rPr lang="en-US" sz="2000" dirty="0" err="1"/>
              <a:t>myList</a:t>
            </a:r>
            <a:r>
              <a:rPr lang="en-US" sz="2000" dirty="0"/>
              <a:t>;   // preferred way.</a:t>
            </a:r>
          </a:p>
          <a:p>
            <a:pPr marL="0" indent="0">
              <a:buNone/>
            </a:pPr>
            <a:r>
              <a:rPr lang="en-US" sz="2000" dirty="0"/>
              <a:t>or</a:t>
            </a:r>
          </a:p>
          <a:p>
            <a:pPr marL="0" indent="0">
              <a:buNone/>
            </a:pPr>
            <a:r>
              <a:rPr lang="en-US" sz="2000" dirty="0"/>
              <a:t>double </a:t>
            </a:r>
            <a:r>
              <a:rPr lang="en-US" sz="2000" dirty="0" err="1"/>
              <a:t>myList</a:t>
            </a:r>
            <a:r>
              <a:rPr lang="en-US" sz="2000" dirty="0"/>
              <a:t>[];   // works but not preferred way.</a:t>
            </a:r>
            <a:endParaRPr lang="en-UG" sz="2000" dirty="0"/>
          </a:p>
        </p:txBody>
      </p:sp>
    </p:spTree>
    <p:extLst>
      <p:ext uri="{BB962C8B-B14F-4D97-AF65-F5344CB8AC3E}">
        <p14:creationId xmlns:p14="http://schemas.microsoft.com/office/powerpoint/2010/main" val="113124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7DDE-D4E2-4713-A834-F24563B8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722A-6B61-4281-8700-7D157DE4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9017"/>
          </a:xfrm>
        </p:spPr>
        <p:txBody>
          <a:bodyPr>
            <a:normAutofit/>
          </a:bodyPr>
          <a:lstStyle/>
          <a:p>
            <a:r>
              <a:rPr lang="en-US" dirty="0"/>
              <a:t>You can create an array by using the new operator with the following syntax −</a:t>
            </a:r>
          </a:p>
          <a:p>
            <a:r>
              <a:rPr lang="en-US" b="1" dirty="0" err="1"/>
              <a:t>arrayRefVar</a:t>
            </a:r>
            <a:r>
              <a:rPr lang="en-US" b="1" dirty="0"/>
              <a:t> = new </a:t>
            </a:r>
            <a:r>
              <a:rPr lang="en-US" b="1" dirty="0" err="1"/>
              <a:t>dataType</a:t>
            </a:r>
            <a:r>
              <a:rPr lang="en-US" b="1" dirty="0"/>
              <a:t>[</a:t>
            </a:r>
            <a:r>
              <a:rPr lang="en-US" b="1" dirty="0" err="1"/>
              <a:t>arraySize</a:t>
            </a:r>
            <a:r>
              <a:rPr lang="en-US" b="1" dirty="0"/>
              <a:t>];</a:t>
            </a:r>
          </a:p>
          <a:p>
            <a:pPr marL="0" indent="0">
              <a:buNone/>
            </a:pPr>
            <a:r>
              <a:rPr lang="en-US" dirty="0"/>
              <a:t>The above statement does two things −</a:t>
            </a:r>
          </a:p>
          <a:p>
            <a:r>
              <a:rPr lang="en-US" dirty="0"/>
              <a:t>    It creates an array using new </a:t>
            </a:r>
            <a:r>
              <a:rPr lang="en-US" dirty="0" err="1"/>
              <a:t>dataType</a:t>
            </a:r>
            <a:r>
              <a:rPr lang="en-US" dirty="0"/>
              <a:t>[</a:t>
            </a:r>
            <a:r>
              <a:rPr lang="en-US" dirty="0" err="1"/>
              <a:t>arraySize</a:t>
            </a:r>
            <a:r>
              <a:rPr lang="en-US" dirty="0"/>
              <a:t>].</a:t>
            </a:r>
          </a:p>
          <a:p>
            <a:r>
              <a:rPr lang="en-US" dirty="0"/>
              <a:t>    It assigns the reference of the newly created array to the variable </a:t>
            </a:r>
            <a:r>
              <a:rPr lang="en-US" dirty="0" err="1"/>
              <a:t>arrayRefVar</a:t>
            </a:r>
            <a:r>
              <a:rPr lang="en-US" dirty="0"/>
              <a:t>.</a:t>
            </a:r>
          </a:p>
          <a:p>
            <a:r>
              <a:rPr lang="en-US" dirty="0"/>
              <a:t>Declaring an array variable, creating an array, and assigning the reference of the array to the variable can be combined in one statement, as shown below </a:t>
            </a:r>
          </a:p>
          <a:p>
            <a:r>
              <a:rPr lang="en-US" dirty="0" err="1"/>
              <a:t>dataType</a:t>
            </a:r>
            <a:r>
              <a:rPr lang="en-US" dirty="0"/>
              <a:t>[] </a:t>
            </a:r>
            <a:r>
              <a:rPr lang="en-US" dirty="0" err="1"/>
              <a:t>arrayRefVar</a:t>
            </a:r>
            <a:r>
              <a:rPr lang="en-US" dirty="0"/>
              <a:t> = new </a:t>
            </a:r>
            <a:r>
              <a:rPr lang="en-US" dirty="0" err="1"/>
              <a:t>dataType</a:t>
            </a:r>
            <a:r>
              <a:rPr lang="en-US" dirty="0"/>
              <a:t>[</a:t>
            </a:r>
            <a:r>
              <a:rPr lang="en-US" dirty="0" err="1"/>
              <a:t>arraySize</a:t>
            </a:r>
            <a:r>
              <a:rPr lang="en-US" dirty="0"/>
              <a:t>];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48095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8B0F4EA-CEB4-4DD0-AF98-C471583396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-109098"/>
            <a:ext cx="10108096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/Java Program to illustrate how to declare, instantiate, initialize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//and traverse the Java array.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 </a:t>
            </a:r>
            <a:r>
              <a:rPr kumimoji="0" lang="en-UG" altLang="en-UG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Testarray</a:t>
            </a: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 static void main(String </a:t>
            </a:r>
            <a:r>
              <a:rPr kumimoji="0" lang="en-UG" altLang="en-UG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[]){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 a[</a:t>
            </a:r>
            <a:r>
              <a:rPr kumimoji="0" lang="en-US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]=new int[5];//declaration and instantiation  </a:t>
            </a:r>
            <a:endParaRPr kumimoji="0" lang="en-US" altLang="en-U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G">
                <a:latin typeface="Arial" panose="020B0604020202020204" pitchFamily="34" charset="0"/>
              </a:rPr>
              <a:t>//i</a:t>
            </a:r>
            <a:r>
              <a:rPr lang="en-US"/>
              <a:t>nt </a:t>
            </a:r>
            <a:r>
              <a:rPr lang="en-US" dirty="0"/>
              <a:t>a[]={33,3,4,5};//declaration, instantiation and initialization  </a:t>
            </a:r>
            <a:endParaRPr kumimoji="0" lang="en-UG" altLang="en-U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a[0]=10;//initialization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a[1]=20;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a[2]=70;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a[3]=40;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a[4]=50;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//traversing array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for(int </a:t>
            </a:r>
            <a:r>
              <a:rPr kumimoji="0" lang="en-UG" altLang="en-UG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=0;i&lt;</a:t>
            </a:r>
            <a:r>
              <a:rPr kumimoji="0" lang="en-UG" altLang="en-UG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a.length;i</a:t>
            </a: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++)//length is the property of array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G" altLang="en-UG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(a[</a:t>
            </a:r>
            <a:r>
              <a:rPr kumimoji="0" lang="en-UG" altLang="en-UG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]); 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G" altLang="en-U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}}   </a:t>
            </a:r>
          </a:p>
        </p:txBody>
      </p:sp>
    </p:spTree>
    <p:extLst>
      <p:ext uri="{BB962C8B-B14F-4D97-AF65-F5344CB8AC3E}">
        <p14:creationId xmlns:p14="http://schemas.microsoft.com/office/powerpoint/2010/main" val="106595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the difference in meaning between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x3 </a:t>
            </a:r>
            <a:r>
              <a:rPr lang="en-US" sz="2800" dirty="0"/>
              <a:t>and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x[3]</a:t>
            </a:r>
            <a:r>
              <a:rPr lang="en-US" sz="2800" dirty="0"/>
              <a:t>? </a:t>
            </a:r>
          </a:p>
          <a:p>
            <a:r>
              <a:rPr lang="en-US" sz="2800" dirty="0"/>
              <a:t> Declare an array named </a:t>
            </a:r>
            <a:r>
              <a:rPr lang="en-US" sz="2800" b="1" dirty="0"/>
              <a:t>Nos </a:t>
            </a:r>
            <a:r>
              <a:rPr lang="en-US" sz="2800" dirty="0"/>
              <a:t>that stores five numbers from user input. Add logic to add only even numbers found in the array. Display the value of the sum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Lubanga Enock</a:t>
            </a:r>
          </a:p>
        </p:txBody>
      </p:sp>
    </p:spTree>
    <p:extLst>
      <p:ext uri="{BB962C8B-B14F-4D97-AF65-F5344CB8AC3E}">
        <p14:creationId xmlns:p14="http://schemas.microsoft.com/office/powerpoint/2010/main" val="101277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Write a program in Java to store 7 user integers elements in an array and print the array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Lubanga Enock</a:t>
            </a:r>
          </a:p>
        </p:txBody>
      </p:sp>
    </p:spTree>
    <p:extLst>
      <p:ext uri="{BB962C8B-B14F-4D97-AF65-F5344CB8AC3E}">
        <p14:creationId xmlns:p14="http://schemas.microsoft.com/office/powerpoint/2010/main" val="26614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59A266-F5E2-4A52-BFC6-A989D6E79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446247"/>
            <a:ext cx="13795220" cy="5046628"/>
          </a:xfrm>
        </p:spPr>
      </p:pic>
    </p:spTree>
    <p:extLst>
      <p:ext uri="{BB962C8B-B14F-4D97-AF65-F5344CB8AC3E}">
        <p14:creationId xmlns:p14="http://schemas.microsoft.com/office/powerpoint/2010/main" val="108283381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ce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83</TotalTime>
  <Words>1109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Gill Sans MT</vt:lpstr>
      <vt:lpstr>Wingdings 3</vt:lpstr>
      <vt:lpstr>Parcel</vt:lpstr>
      <vt:lpstr>Ion</vt:lpstr>
      <vt:lpstr>ARRAYS</vt:lpstr>
      <vt:lpstr>Arrays</vt:lpstr>
      <vt:lpstr>Types of ARRAYS</vt:lpstr>
      <vt:lpstr>Declaring Single Dimensional Arrays</vt:lpstr>
      <vt:lpstr>Creating Arrays</vt:lpstr>
      <vt:lpstr>PowerPoint Presentation</vt:lpstr>
      <vt:lpstr>Review</vt:lpstr>
      <vt:lpstr>Review 2</vt:lpstr>
      <vt:lpstr>PowerPoint Presentation</vt:lpstr>
      <vt:lpstr>PowerPoint Presentation</vt:lpstr>
      <vt:lpstr>PowerPoint Presentation</vt:lpstr>
      <vt:lpstr>Multidimensional Arrays</vt:lpstr>
      <vt:lpstr>Two Dimensional Array (2D array) in Java</vt:lpstr>
      <vt:lpstr>PowerPoint Presentation</vt:lpstr>
      <vt:lpstr>In a two-dimensional array, an element is accessed through a row and column index</vt:lpstr>
      <vt:lpstr>Declaring an array and then allocating memory for it</vt:lpstr>
      <vt:lpstr>Jagged Array in Java</vt:lpstr>
      <vt:lpstr>PowerPoint Presentation</vt:lpstr>
      <vt:lpstr>What is the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Enock</dc:creator>
  <cp:lastModifiedBy>Enock</cp:lastModifiedBy>
  <cp:revision>5</cp:revision>
  <dcterms:created xsi:type="dcterms:W3CDTF">2022-03-14T14:55:51Z</dcterms:created>
  <dcterms:modified xsi:type="dcterms:W3CDTF">2022-03-15T03:55:30Z</dcterms:modified>
</cp:coreProperties>
</file>