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359584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33FFD-5A15-4D25-9D4E-C16EA9962CE5}" type="datetimeFigureOut">
              <a:rPr lang="en-UG" smtClean="0"/>
              <a:t>03/18/2022</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321866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1549162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299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352399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4"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222459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4"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2881081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901054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142385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206232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31892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33FFD-5A15-4D25-9D4E-C16EA9962CE5}" type="datetimeFigureOut">
              <a:rPr lang="en-UG" smtClean="0"/>
              <a:t>03/18/2022</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206121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33FFD-5A15-4D25-9D4E-C16EA9962CE5}" type="datetimeFigureOut">
              <a:rPr lang="en-UG" smtClean="0"/>
              <a:t>03/18/2022</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191831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3"/>
          <p:cNvSpPr>
            <a:spLocks noGrp="1"/>
          </p:cNvSpPr>
          <p:nvPr>
            <p:ph type="ftr" sz="quarter" idx="11"/>
          </p:nvPr>
        </p:nvSpPr>
        <p:spPr/>
        <p:txBody>
          <a:bodyPr/>
          <a:lstStyle/>
          <a:p>
            <a:endParaRPr lang="en-UG"/>
          </a:p>
        </p:txBody>
      </p:sp>
      <p:sp>
        <p:nvSpPr>
          <p:cNvPr id="6" name="Slide Number Placeholder 4"/>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123649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2"/>
          <p:cNvSpPr>
            <a:spLocks noGrp="1"/>
          </p:cNvSpPr>
          <p:nvPr>
            <p:ph type="ftr" sz="quarter" idx="11"/>
          </p:nvPr>
        </p:nvSpPr>
        <p:spPr/>
        <p:txBody>
          <a:bodyPr/>
          <a:lstStyle/>
          <a:p>
            <a:endParaRPr lang="en-UG"/>
          </a:p>
        </p:txBody>
      </p:sp>
      <p:sp>
        <p:nvSpPr>
          <p:cNvPr id="6" name="Slide Number Placeholder 3"/>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354141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733FFD-5A15-4D25-9D4E-C16EA9962CE5}" type="datetimeFigureOut">
              <a:rPr lang="en-UG" smtClean="0"/>
              <a:t>03/18/2022</a:t>
            </a:fld>
            <a:endParaRPr lang="en-UG"/>
          </a:p>
        </p:txBody>
      </p:sp>
      <p:sp>
        <p:nvSpPr>
          <p:cNvPr id="5" name="Footer Placeholder 5"/>
          <p:cNvSpPr>
            <a:spLocks noGrp="1"/>
          </p:cNvSpPr>
          <p:nvPr>
            <p:ph type="ftr" sz="quarter" idx="11"/>
          </p:nvPr>
        </p:nvSpPr>
        <p:spPr/>
        <p:txBody>
          <a:bodyPr/>
          <a:lstStyle/>
          <a:p>
            <a:endParaRPr lang="en-UG"/>
          </a:p>
        </p:txBody>
      </p:sp>
      <p:sp>
        <p:nvSpPr>
          <p:cNvPr id="6" name="Slide Number Placeholder 6"/>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32403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33FFD-5A15-4D25-9D4E-C16EA9962CE5}" type="datetimeFigureOut">
              <a:rPr lang="en-UG" smtClean="0"/>
              <a:t>03/18/2022</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6661D08-7F6E-424C-8F55-724BE0AC022E}" type="slidenum">
              <a:rPr lang="en-UG" smtClean="0"/>
              <a:t>‹#›</a:t>
            </a:fld>
            <a:endParaRPr lang="en-UG"/>
          </a:p>
        </p:txBody>
      </p:sp>
    </p:spTree>
    <p:extLst>
      <p:ext uri="{BB962C8B-B14F-4D97-AF65-F5344CB8AC3E}">
        <p14:creationId xmlns:p14="http://schemas.microsoft.com/office/powerpoint/2010/main" val="69600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733FFD-5A15-4D25-9D4E-C16EA9962CE5}" type="datetimeFigureOut">
              <a:rPr lang="en-UG" smtClean="0"/>
              <a:t>03/18/2022</a:t>
            </a:fld>
            <a:endParaRPr lang="en-U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661D08-7F6E-424C-8F55-724BE0AC022E}" type="slidenum">
              <a:rPr lang="en-UG" smtClean="0"/>
              <a:t>‹#›</a:t>
            </a:fld>
            <a:endParaRPr lang="en-UG"/>
          </a:p>
        </p:txBody>
      </p:sp>
    </p:spTree>
    <p:extLst>
      <p:ext uri="{BB962C8B-B14F-4D97-AF65-F5344CB8AC3E}">
        <p14:creationId xmlns:p14="http://schemas.microsoft.com/office/powerpoint/2010/main" val="15780496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9539-5D6E-49D6-9371-B9E3E08252CF}"/>
              </a:ext>
            </a:extLst>
          </p:cNvPr>
          <p:cNvSpPr>
            <a:spLocks noGrp="1"/>
          </p:cNvSpPr>
          <p:nvPr>
            <p:ph type="ctrTitle"/>
          </p:nvPr>
        </p:nvSpPr>
        <p:spPr/>
        <p:txBody>
          <a:bodyPr/>
          <a:lstStyle/>
          <a:p>
            <a:r>
              <a:rPr lang="en-US" dirty="0"/>
              <a:t>EXCEPTIONS</a:t>
            </a:r>
            <a:endParaRPr lang="en-UG" dirty="0"/>
          </a:p>
        </p:txBody>
      </p:sp>
      <p:sp>
        <p:nvSpPr>
          <p:cNvPr id="3" name="Subtitle 2">
            <a:extLst>
              <a:ext uri="{FF2B5EF4-FFF2-40B4-BE49-F238E27FC236}">
                <a16:creationId xmlns:a16="http://schemas.microsoft.com/office/drawing/2014/main" id="{FA0D3D95-57E1-49EC-BFAD-CE322ABEB5D4}"/>
              </a:ext>
            </a:extLst>
          </p:cNvPr>
          <p:cNvSpPr>
            <a:spLocks noGrp="1"/>
          </p:cNvSpPr>
          <p:nvPr>
            <p:ph type="subTitle" idx="1"/>
          </p:nvPr>
        </p:nvSpPr>
        <p:spPr/>
        <p:txBody>
          <a:bodyPr/>
          <a:lstStyle/>
          <a:p>
            <a:endParaRPr lang="en-UG"/>
          </a:p>
        </p:txBody>
      </p:sp>
    </p:spTree>
    <p:extLst>
      <p:ext uri="{BB962C8B-B14F-4D97-AF65-F5344CB8AC3E}">
        <p14:creationId xmlns:p14="http://schemas.microsoft.com/office/powerpoint/2010/main" val="346823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F48F-A479-4D03-BE2B-1B00EA9A47DF}"/>
              </a:ext>
            </a:extLst>
          </p:cNvPr>
          <p:cNvSpPr>
            <a:spLocks noGrp="1"/>
          </p:cNvSpPr>
          <p:nvPr>
            <p:ph type="title"/>
          </p:nvPr>
        </p:nvSpPr>
        <p:spPr>
          <a:xfrm>
            <a:off x="838200" y="246592"/>
            <a:ext cx="10515600" cy="1325563"/>
          </a:xfrm>
        </p:spPr>
        <p:txBody>
          <a:bodyPr/>
          <a:lstStyle/>
          <a:p>
            <a:r>
              <a:rPr lang="en-US" b="1" dirty="0"/>
              <a:t>Java Exception Handling</a:t>
            </a:r>
            <a:endParaRPr lang="en-UG" dirty="0"/>
          </a:p>
        </p:txBody>
      </p:sp>
      <p:sp>
        <p:nvSpPr>
          <p:cNvPr id="3" name="Content Placeholder 2">
            <a:extLst>
              <a:ext uri="{FF2B5EF4-FFF2-40B4-BE49-F238E27FC236}">
                <a16:creationId xmlns:a16="http://schemas.microsoft.com/office/drawing/2014/main" id="{734606E1-FE0B-470C-A99E-C34E81AF3674}"/>
              </a:ext>
            </a:extLst>
          </p:cNvPr>
          <p:cNvSpPr>
            <a:spLocks noGrp="1"/>
          </p:cNvSpPr>
          <p:nvPr>
            <p:ph idx="1"/>
          </p:nvPr>
        </p:nvSpPr>
        <p:spPr>
          <a:xfrm>
            <a:off x="838200" y="1253331"/>
            <a:ext cx="10515600" cy="4351338"/>
          </a:xfrm>
        </p:spPr>
        <p:txBody>
          <a:bodyPr>
            <a:normAutofit/>
          </a:bodyPr>
          <a:lstStyle/>
          <a:p>
            <a:r>
              <a:rPr lang="en-US" dirty="0"/>
              <a:t>Java exception handling is managed via five keywords: </a:t>
            </a:r>
            <a:r>
              <a:rPr lang="en-US" b="1" dirty="0"/>
              <a:t>try</a:t>
            </a:r>
            <a:r>
              <a:rPr lang="en-US" dirty="0"/>
              <a:t>, </a:t>
            </a:r>
            <a:r>
              <a:rPr lang="en-US" b="1" dirty="0"/>
              <a:t>catch</a:t>
            </a:r>
            <a:r>
              <a:rPr lang="en-US" dirty="0"/>
              <a:t>, </a:t>
            </a:r>
            <a:r>
              <a:rPr lang="en-US" b="1" dirty="0"/>
              <a:t>throw</a:t>
            </a:r>
            <a:r>
              <a:rPr lang="en-US" dirty="0"/>
              <a:t>, </a:t>
            </a:r>
            <a:r>
              <a:rPr lang="en-US" b="1" dirty="0"/>
              <a:t>throws</a:t>
            </a:r>
            <a:r>
              <a:rPr lang="en-US" dirty="0"/>
              <a:t>, and </a:t>
            </a:r>
            <a:r>
              <a:rPr lang="en-US" b="1" dirty="0"/>
              <a:t>finally</a:t>
            </a:r>
            <a:r>
              <a:rPr lang="en-US" dirty="0"/>
              <a:t>. </a:t>
            </a:r>
          </a:p>
          <a:p>
            <a:r>
              <a:rPr lang="en-US" dirty="0"/>
              <a:t>Here is how they work. Program statements that you think can raise exceptions are contained within a try block. If an exception occurs within the try block, it is thrown. Your code can catch this exception (using catch block) and handle it. System-generated exceptions are automatically thrown by the Java run-time system. To manually throw an exception, use the keyword throw. Any exception that is thrown out of a method must be specified as such by a throws clause. Any code that absolutely must be executed after a try block completes is put in a finally block.</a:t>
            </a:r>
            <a:endParaRPr lang="en-UG" dirty="0"/>
          </a:p>
        </p:txBody>
      </p:sp>
    </p:spTree>
    <p:extLst>
      <p:ext uri="{BB962C8B-B14F-4D97-AF65-F5344CB8AC3E}">
        <p14:creationId xmlns:p14="http://schemas.microsoft.com/office/powerpoint/2010/main" val="261759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834B-1FE3-4038-9921-58638771459C}"/>
              </a:ext>
            </a:extLst>
          </p:cNvPr>
          <p:cNvSpPr>
            <a:spLocks noGrp="1"/>
          </p:cNvSpPr>
          <p:nvPr>
            <p:ph type="title"/>
          </p:nvPr>
        </p:nvSpPr>
        <p:spPr/>
        <p:txBody>
          <a:bodyPr/>
          <a:lstStyle/>
          <a:p>
            <a:r>
              <a:rPr lang="en-US" b="1" dirty="0"/>
              <a:t>try-catch:</a:t>
            </a:r>
            <a:endParaRPr lang="en-UG" dirty="0"/>
          </a:p>
        </p:txBody>
      </p:sp>
      <p:sp>
        <p:nvSpPr>
          <p:cNvPr id="4" name="Rectangle 1">
            <a:extLst>
              <a:ext uri="{FF2B5EF4-FFF2-40B4-BE49-F238E27FC236}">
                <a16:creationId xmlns:a16="http://schemas.microsoft.com/office/drawing/2014/main" id="{24BF8367-70DC-4AA4-927D-8E1903BCC384}"/>
              </a:ext>
            </a:extLst>
          </p:cNvPr>
          <p:cNvSpPr>
            <a:spLocks noGrp="1" noChangeArrowheads="1"/>
          </p:cNvSpPr>
          <p:nvPr>
            <p:ph idx="1"/>
          </p:nvPr>
        </p:nvSpPr>
        <p:spPr bwMode="auto">
          <a:xfrm>
            <a:off x="838200" y="1200539"/>
            <a:ext cx="5777544"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public</a:t>
            </a:r>
            <a:r>
              <a:rPr kumimoji="0" lang="en-UG" altLang="en-UG" sz="2000" b="0" i="0" u="none" strike="noStrike" cap="none" normalizeH="0" baseline="0" dirty="0">
                <a:ln>
                  <a:noFill/>
                </a:ln>
                <a:solidFill>
                  <a:schemeClr val="tx1"/>
                </a:solidFill>
                <a:effectLst/>
              </a:rPr>
              <a:t> </a:t>
            </a:r>
            <a:r>
              <a:rPr kumimoji="0" lang="en-UG" altLang="en-UG" sz="1600" b="0" i="0" u="none" strike="noStrike" cap="none" normalizeH="0" baseline="0" dirty="0">
                <a:ln>
                  <a:noFill/>
                </a:ln>
                <a:solidFill>
                  <a:schemeClr val="tx1"/>
                </a:solidFill>
                <a:effectLst/>
                <a:latin typeface="Arial Unicode MS"/>
              </a:rPr>
              <a:t>static</a:t>
            </a:r>
            <a:r>
              <a:rPr kumimoji="0" lang="en-UG" altLang="en-UG" sz="2000" b="0" i="0" u="none" strike="noStrike" cap="none" normalizeH="0" baseline="0" dirty="0">
                <a:ln>
                  <a:noFill/>
                </a:ln>
                <a:solidFill>
                  <a:schemeClr val="tx1"/>
                </a:solidFill>
                <a:effectLst/>
              </a:rPr>
              <a:t> </a:t>
            </a:r>
            <a:r>
              <a:rPr kumimoji="0" lang="en-UG" altLang="en-UG" sz="1600" b="0" i="0" u="none" strike="noStrike" cap="none" normalizeH="0" baseline="0" dirty="0">
                <a:ln>
                  <a:noFill/>
                </a:ln>
                <a:solidFill>
                  <a:schemeClr val="tx1"/>
                </a:solidFill>
                <a:effectLst/>
                <a:latin typeface="Arial Unicode MS"/>
              </a:rPr>
              <a:t>void</a:t>
            </a:r>
            <a:r>
              <a:rPr kumimoji="0" lang="en-UG" altLang="en-UG" sz="2000" b="0" i="0" u="none" strike="noStrike" cap="none" normalizeH="0" baseline="0" dirty="0">
                <a:ln>
                  <a:noFill/>
                </a:ln>
                <a:solidFill>
                  <a:schemeClr val="tx1"/>
                </a:solidFill>
                <a:effectLst/>
              </a:rPr>
              <a:t> </a:t>
            </a:r>
            <a:r>
              <a:rPr kumimoji="0" lang="en-UG" altLang="en-UG" sz="1600" b="0" i="0" u="none" strike="noStrike" cap="none" normalizeH="0" baseline="0" dirty="0">
                <a:ln>
                  <a:noFill/>
                </a:ln>
                <a:solidFill>
                  <a:schemeClr val="tx1"/>
                </a:solidFill>
                <a:effectLst/>
                <a:latin typeface="Arial Unicode MS"/>
              </a:rPr>
              <a:t>main (String[] </a:t>
            </a:r>
            <a:r>
              <a:rPr kumimoji="0" lang="en-UG" altLang="en-UG" sz="1600" b="0" i="0" u="none" strike="noStrike" cap="none" normalizeH="0" baseline="0" dirty="0" err="1">
                <a:ln>
                  <a:noFill/>
                </a:ln>
                <a:solidFill>
                  <a:schemeClr val="tx1"/>
                </a:solidFill>
                <a:effectLst/>
                <a:latin typeface="Arial Unicode MS"/>
              </a:rPr>
              <a:t>args</a:t>
            </a:r>
            <a:r>
              <a:rPr kumimoji="0" lang="en-UG" altLang="en-UG" sz="1600" b="0" i="0" u="none" strike="noStrike" cap="none" normalizeH="0" baseline="0" dirty="0">
                <a:ln>
                  <a:noFill/>
                </a:ln>
                <a:solidFill>
                  <a:schemeClr val="tx1"/>
                </a:solidFill>
                <a:effectLst/>
                <a:latin typeface="Arial Unicode MS"/>
              </a:rPr>
              <a:t>)</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r>
              <a:rPr kumimoji="0" lang="en-UG" altLang="en-UG" sz="2000" b="0" i="0" u="none" strike="noStrike" cap="none" normalizeH="0" baseline="0" dirty="0">
                <a:ln>
                  <a:noFill/>
                </a:ln>
                <a:solidFill>
                  <a:schemeClr val="tx1"/>
                </a:solidFill>
                <a:effectLst/>
              </a:rPr>
              <a:t> </a:t>
            </a:r>
            <a:endParaRPr kumimoji="0" lang="en-UG" altLang="en-UG"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 array of size 4.</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int[] </a:t>
            </a:r>
            <a:r>
              <a:rPr kumimoji="0" lang="en-UG" altLang="en-UG" sz="1600" b="0" i="0" u="none" strike="noStrike" cap="none" normalizeH="0" baseline="0" dirty="0" err="1">
                <a:ln>
                  <a:noFill/>
                </a:ln>
                <a:solidFill>
                  <a:schemeClr val="tx1"/>
                </a:solidFill>
                <a:effectLst/>
                <a:latin typeface="Arial Unicode MS"/>
              </a:rPr>
              <a:t>arr</a:t>
            </a:r>
            <a:r>
              <a:rPr kumimoji="0" lang="en-UG" altLang="en-UG" sz="1600" b="0" i="0" u="none" strike="noStrike" cap="none" normalizeH="0" baseline="0" dirty="0">
                <a:ln>
                  <a:noFill/>
                </a:ln>
                <a:solidFill>
                  <a:schemeClr val="tx1"/>
                </a:solidFill>
                <a:effectLst/>
                <a:latin typeface="Arial Unicode MS"/>
              </a:rPr>
              <a:t> = new</a:t>
            </a:r>
            <a:r>
              <a:rPr kumimoji="0" lang="en-UG" altLang="en-UG" sz="2000" b="0" i="0" u="none" strike="noStrike" cap="none" normalizeH="0" baseline="0" dirty="0">
                <a:ln>
                  <a:noFill/>
                </a:ln>
                <a:solidFill>
                  <a:schemeClr val="tx1"/>
                </a:solidFill>
                <a:effectLst/>
              </a:rPr>
              <a:t> </a:t>
            </a:r>
            <a:r>
              <a:rPr kumimoji="0" lang="en-UG" altLang="en-UG" sz="1600" b="0" i="0" u="none" strike="noStrike" cap="none" normalizeH="0" baseline="0" dirty="0">
                <a:ln>
                  <a:noFill/>
                </a:ln>
                <a:solidFill>
                  <a:schemeClr val="tx1"/>
                </a:solidFill>
                <a:effectLst/>
                <a:latin typeface="Arial Unicode MS"/>
              </a:rPr>
              <a:t>int[4];</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try</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int</a:t>
            </a:r>
            <a:r>
              <a:rPr kumimoji="0" lang="en-UG" altLang="en-UG" sz="2000" b="0" i="0" u="none" strike="noStrike" cap="none" normalizeH="0" baseline="0" dirty="0">
                <a:ln>
                  <a:noFill/>
                </a:ln>
                <a:solidFill>
                  <a:schemeClr val="tx1"/>
                </a:solidFill>
                <a:effectLst/>
              </a:rPr>
              <a:t> </a:t>
            </a:r>
            <a:r>
              <a:rPr kumimoji="0" lang="en-UG" altLang="en-UG" sz="1600" b="0" i="0" u="none" strike="noStrike" cap="none" normalizeH="0" baseline="0" dirty="0" err="1">
                <a:ln>
                  <a:noFill/>
                </a:ln>
                <a:solidFill>
                  <a:schemeClr val="tx1"/>
                </a:solidFill>
                <a:effectLst/>
                <a:latin typeface="Arial Unicode MS"/>
              </a:rPr>
              <a:t>i</a:t>
            </a:r>
            <a:r>
              <a:rPr kumimoji="0" lang="en-UG" altLang="en-UG" sz="1600" b="0" i="0" u="none" strike="noStrike" cap="none" normalizeH="0" baseline="0" dirty="0">
                <a:ln>
                  <a:noFill/>
                </a:ln>
                <a:solidFill>
                  <a:schemeClr val="tx1"/>
                </a:solidFill>
                <a:effectLst/>
                <a:latin typeface="Arial Unicode MS"/>
              </a:rPr>
              <a:t> = </a:t>
            </a:r>
            <a:r>
              <a:rPr kumimoji="0" lang="en-UG" altLang="en-UG" sz="1600" b="0" i="0" u="none" strike="noStrike" cap="none" normalizeH="0" baseline="0" dirty="0" err="1">
                <a:ln>
                  <a:noFill/>
                </a:ln>
                <a:solidFill>
                  <a:schemeClr val="tx1"/>
                </a:solidFill>
                <a:effectLst/>
                <a:latin typeface="Arial Unicode MS"/>
              </a:rPr>
              <a:t>arr</a:t>
            </a:r>
            <a:r>
              <a:rPr kumimoji="0" lang="en-UG" altLang="en-UG" sz="1600" b="0" i="0" u="none" strike="noStrike" cap="none" normalizeH="0" baseline="0" dirty="0">
                <a:ln>
                  <a:noFill/>
                </a:ln>
                <a:solidFill>
                  <a:schemeClr val="tx1"/>
                </a:solidFill>
                <a:effectLst/>
                <a:latin typeface="Arial Unicode MS"/>
              </a:rPr>
              <a:t>[4];</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r>
              <a:rPr kumimoji="0" lang="en-UG" altLang="en-UG" sz="2000" b="0" i="0" u="none" strike="noStrike" cap="none" normalizeH="0" baseline="0" dirty="0">
                <a:ln>
                  <a:noFill/>
                </a:ln>
                <a:solidFill>
                  <a:schemeClr val="tx1"/>
                </a:solidFill>
                <a:effectLst/>
              </a:rPr>
              <a:t> </a:t>
            </a:r>
            <a:endParaRPr kumimoji="0" lang="en-UG" altLang="en-UG"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 this statement will never execute</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 as exception is raised by above statement</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r>
              <a:rPr kumimoji="0" lang="en-UG" altLang="en-UG" sz="1600" b="0" i="0" u="none" strike="noStrike" cap="none" normalizeH="0" baseline="0" dirty="0" err="1">
                <a:ln>
                  <a:noFill/>
                </a:ln>
                <a:solidFill>
                  <a:schemeClr val="tx1"/>
                </a:solidFill>
                <a:effectLst/>
                <a:latin typeface="Arial Unicode MS"/>
              </a:rPr>
              <a:t>System.out.println</a:t>
            </a:r>
            <a:r>
              <a:rPr kumimoji="0" lang="en-UG" altLang="en-UG" sz="1600" b="0" i="0" u="none" strike="noStrike" cap="none" normalizeH="0" baseline="0" dirty="0">
                <a:ln>
                  <a:noFill/>
                </a:ln>
                <a:solidFill>
                  <a:schemeClr val="tx1"/>
                </a:solidFill>
                <a:effectLst/>
                <a:latin typeface="Arial Unicode MS"/>
              </a:rPr>
              <a:t>("Inside try block");</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catch(</a:t>
            </a:r>
            <a:r>
              <a:rPr kumimoji="0" lang="en-UG" altLang="en-UG" sz="1600" b="0" i="0" u="none" strike="noStrike" cap="none" normalizeH="0" baseline="0" dirty="0" err="1">
                <a:ln>
                  <a:noFill/>
                </a:ln>
                <a:solidFill>
                  <a:schemeClr val="tx1"/>
                </a:solidFill>
                <a:effectLst/>
                <a:latin typeface="Arial Unicode MS"/>
              </a:rPr>
              <a:t>ArrayIndexOutOfBoundsException</a:t>
            </a:r>
            <a:r>
              <a:rPr kumimoji="0" lang="en-UG" altLang="en-UG" sz="1600" b="0" i="0" u="none" strike="noStrike" cap="none" normalizeH="0" baseline="0" dirty="0">
                <a:ln>
                  <a:noFill/>
                </a:ln>
                <a:solidFill>
                  <a:schemeClr val="tx1"/>
                </a:solidFill>
                <a:effectLst/>
                <a:latin typeface="Arial Unicode MS"/>
              </a:rPr>
              <a:t> ex)</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r>
              <a:rPr kumimoji="0" lang="en-UG" altLang="en-UG" sz="1600" b="0" i="0" u="none" strike="noStrike" cap="none" normalizeH="0" baseline="0" dirty="0" err="1">
                <a:ln>
                  <a:noFill/>
                </a:ln>
                <a:solidFill>
                  <a:schemeClr val="tx1"/>
                </a:solidFill>
                <a:effectLst/>
                <a:latin typeface="Arial Unicode MS"/>
              </a:rPr>
              <a:t>System.out.println</a:t>
            </a:r>
            <a:r>
              <a:rPr kumimoji="0" lang="en-UG" altLang="en-UG" sz="1600" b="0" i="0" u="none" strike="noStrike" cap="none" normalizeH="0" baseline="0" dirty="0">
                <a:ln>
                  <a:noFill/>
                </a:ln>
                <a:solidFill>
                  <a:schemeClr val="tx1"/>
                </a:solidFill>
                <a:effectLst/>
                <a:latin typeface="Arial Unicode MS"/>
              </a:rPr>
              <a:t>("Exception caught in Catch block");</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r>
              <a:rPr kumimoji="0" lang="en-UG" altLang="en-UG" sz="2000" b="0" i="0" u="none" strike="noStrike" cap="none" normalizeH="0" baseline="0" dirty="0">
                <a:ln>
                  <a:noFill/>
                </a:ln>
                <a:solidFill>
                  <a:schemeClr val="tx1"/>
                </a:solidFill>
                <a:effectLst/>
              </a:rPr>
              <a:t> </a:t>
            </a:r>
            <a:endParaRPr kumimoji="0" lang="en-UG" altLang="en-UG"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 rest program will be executed</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r>
              <a:rPr kumimoji="0" lang="en-UG" altLang="en-UG" sz="1600" b="0" i="0" u="none" strike="noStrike" cap="none" normalizeH="0" baseline="0" dirty="0" err="1">
                <a:ln>
                  <a:noFill/>
                </a:ln>
                <a:solidFill>
                  <a:schemeClr val="tx1"/>
                </a:solidFill>
                <a:effectLst/>
                <a:latin typeface="Arial Unicode MS"/>
              </a:rPr>
              <a:t>System.out.println</a:t>
            </a:r>
            <a:r>
              <a:rPr kumimoji="0" lang="en-UG" altLang="en-UG" sz="1600" b="0" i="0" u="none" strike="noStrike" cap="none" normalizeH="0" baseline="0" dirty="0">
                <a:ln>
                  <a:noFill/>
                </a:ln>
                <a:solidFill>
                  <a:schemeClr val="tx1"/>
                </a:solidFill>
                <a:effectLst/>
                <a:latin typeface="Arial Unicode MS"/>
              </a:rPr>
              <a:t>("Outside try-catch clause");</a:t>
            </a:r>
            <a:endParaRPr kumimoji="0" lang="en-UG" altLang="en-U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600" b="0" i="0" u="none" strike="noStrike" cap="none" normalizeH="0" baseline="0" dirty="0">
                <a:ln>
                  <a:noFill/>
                </a:ln>
                <a:solidFill>
                  <a:schemeClr val="tx1"/>
                </a:solidFill>
                <a:effectLst/>
                <a:latin typeface="Arial Unicode MS"/>
              </a:rPr>
              <a:t>    }</a:t>
            </a:r>
            <a:endParaRPr kumimoji="0" lang="en-UG" altLang="en-UG"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94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1940-D396-43EF-82E4-A52425B143E8}"/>
              </a:ext>
            </a:extLst>
          </p:cNvPr>
          <p:cNvSpPr>
            <a:spLocks noGrp="1"/>
          </p:cNvSpPr>
          <p:nvPr>
            <p:ph type="title"/>
          </p:nvPr>
        </p:nvSpPr>
        <p:spPr/>
        <p:txBody>
          <a:bodyPr/>
          <a:lstStyle/>
          <a:p>
            <a:r>
              <a:rPr lang="en-US" b="1" dirty="0"/>
              <a:t>try-catch-finally clause :</a:t>
            </a:r>
            <a:endParaRPr lang="en-UG" dirty="0"/>
          </a:p>
        </p:txBody>
      </p:sp>
      <p:sp>
        <p:nvSpPr>
          <p:cNvPr id="4" name="Rectangle 1">
            <a:extLst>
              <a:ext uri="{FF2B5EF4-FFF2-40B4-BE49-F238E27FC236}">
                <a16:creationId xmlns:a16="http://schemas.microsoft.com/office/drawing/2014/main" id="{75585EC3-4733-4006-AA94-237558C610C4}"/>
              </a:ext>
            </a:extLst>
          </p:cNvPr>
          <p:cNvSpPr>
            <a:spLocks noGrp="1" noChangeArrowheads="1"/>
          </p:cNvSpPr>
          <p:nvPr>
            <p:ph idx="1"/>
          </p:nvPr>
        </p:nvSpPr>
        <p:spPr bwMode="auto">
          <a:xfrm>
            <a:off x="838200" y="1369816"/>
            <a:ext cx="501932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int[] </a:t>
            </a:r>
            <a:r>
              <a:rPr kumimoji="0" lang="en-UG" altLang="en-UG" sz="1400" b="0" i="0" u="none" strike="noStrike" cap="none" normalizeH="0" baseline="0" dirty="0" err="1">
                <a:ln>
                  <a:noFill/>
                </a:ln>
                <a:solidFill>
                  <a:schemeClr val="tx1"/>
                </a:solidFill>
                <a:effectLst/>
                <a:latin typeface="Arial Unicode MS"/>
              </a:rPr>
              <a:t>arr</a:t>
            </a:r>
            <a:r>
              <a:rPr kumimoji="0" lang="en-UG" altLang="en-UG" sz="1400" b="0" i="0" u="none" strike="noStrike" cap="none" normalizeH="0" baseline="0" dirty="0">
                <a:ln>
                  <a:noFill/>
                </a:ln>
                <a:solidFill>
                  <a:schemeClr val="tx1"/>
                </a:solidFill>
                <a:effectLst/>
                <a:latin typeface="Arial Unicode MS"/>
              </a:rPr>
              <a:t> = new</a:t>
            </a:r>
            <a:r>
              <a:rPr kumimoji="0" lang="en-UG" altLang="en-UG" sz="1800" b="0" i="0" u="none" strike="noStrike" cap="none" normalizeH="0" baseline="0" dirty="0">
                <a:ln>
                  <a:noFill/>
                </a:ln>
                <a:solidFill>
                  <a:schemeClr val="tx1"/>
                </a:solidFill>
                <a:effectLst/>
              </a:rPr>
              <a:t> </a:t>
            </a:r>
            <a:r>
              <a:rPr kumimoji="0" lang="en-UG" altLang="en-UG" sz="1400" b="0" i="0" u="none" strike="noStrike" cap="none" normalizeH="0" baseline="0" dirty="0">
                <a:ln>
                  <a:noFill/>
                </a:ln>
                <a:solidFill>
                  <a:schemeClr val="tx1"/>
                </a:solidFill>
                <a:effectLst/>
                <a:latin typeface="Arial Unicode MS"/>
              </a:rPr>
              <a:t>int[4];</a:t>
            </a:r>
            <a:endParaRPr lang="en-US" altLang="en-UG" sz="1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1800" b="0" i="0" u="none" strike="noStrike" cap="none" normalizeH="0" baseline="0" dirty="0">
                <a:ln>
                  <a:noFill/>
                </a:ln>
                <a:solidFill>
                  <a:schemeClr val="tx1"/>
                </a:solidFill>
                <a:effectLst/>
                <a:latin typeface="Arial Unicode MS"/>
              </a:rPr>
              <a:t>      </a:t>
            </a:r>
            <a:r>
              <a:rPr kumimoji="0" lang="en-UG" altLang="en-UG" sz="1400" b="0" i="0" u="none" strike="noStrike" cap="none" normalizeH="0" baseline="0" dirty="0">
                <a:ln>
                  <a:noFill/>
                </a:ln>
                <a:solidFill>
                  <a:schemeClr val="tx1"/>
                </a:solidFill>
                <a:effectLst/>
                <a:latin typeface="Arial Unicode MS"/>
              </a:rPr>
              <a:t>try</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int</a:t>
            </a:r>
            <a:r>
              <a:rPr kumimoji="0" lang="en-UG" altLang="en-UG" sz="1800" b="0" i="0" u="none" strike="noStrike" cap="none" normalizeH="0" baseline="0" dirty="0">
                <a:ln>
                  <a:noFill/>
                </a:ln>
                <a:solidFill>
                  <a:schemeClr val="tx1"/>
                </a:solidFill>
                <a:effectLst/>
              </a:rPr>
              <a:t> </a:t>
            </a:r>
            <a:r>
              <a:rPr kumimoji="0" lang="en-UG" altLang="en-UG" sz="1400" b="0" i="0" u="none" strike="noStrike" cap="none" normalizeH="0" baseline="0" dirty="0" err="1">
                <a:ln>
                  <a:noFill/>
                </a:ln>
                <a:solidFill>
                  <a:schemeClr val="tx1"/>
                </a:solidFill>
                <a:effectLst/>
                <a:latin typeface="Arial Unicode MS"/>
              </a:rPr>
              <a:t>i</a:t>
            </a:r>
            <a:r>
              <a:rPr kumimoji="0" lang="en-UG" altLang="en-UG" sz="1400" b="0" i="0" u="none" strike="noStrike" cap="none" normalizeH="0" baseline="0" dirty="0">
                <a:ln>
                  <a:noFill/>
                </a:ln>
                <a:solidFill>
                  <a:schemeClr val="tx1"/>
                </a:solidFill>
                <a:effectLst/>
                <a:latin typeface="Arial Unicode MS"/>
              </a:rPr>
              <a:t> = </a:t>
            </a:r>
            <a:r>
              <a:rPr kumimoji="0" lang="en-UG" altLang="en-UG" sz="1400" b="0" i="0" u="none" strike="noStrike" cap="none" normalizeH="0" baseline="0" dirty="0" err="1">
                <a:ln>
                  <a:noFill/>
                </a:ln>
                <a:solidFill>
                  <a:schemeClr val="tx1"/>
                </a:solidFill>
                <a:effectLst/>
                <a:latin typeface="Arial Unicode MS"/>
              </a:rPr>
              <a:t>arr</a:t>
            </a:r>
            <a:r>
              <a:rPr kumimoji="0" lang="en-UG" altLang="en-UG" sz="1400" b="0" i="0" u="none" strike="noStrike" cap="none" normalizeH="0" baseline="0" dirty="0">
                <a:ln>
                  <a:noFill/>
                </a:ln>
                <a:solidFill>
                  <a:schemeClr val="tx1"/>
                </a:solidFill>
                <a:effectLst/>
                <a:latin typeface="Arial Unicode MS"/>
              </a:rPr>
              <a:t>[4];</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800" b="0" i="0" u="none" strike="noStrike" cap="none" normalizeH="0" baseline="0" dirty="0">
                <a:ln>
                  <a:noFill/>
                </a:ln>
                <a:solidFill>
                  <a:schemeClr val="tx1"/>
                </a:solidFill>
                <a:effectLst/>
              </a:rPr>
              <a:t> </a:t>
            </a:r>
            <a:endParaRPr kumimoji="0" lang="en-UG" altLang="en-UG"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 this statement will never execute</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 as exception is raised by above statement</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400" b="0" i="0" u="none" strike="noStrike" cap="none" normalizeH="0" baseline="0" dirty="0" err="1">
                <a:ln>
                  <a:noFill/>
                </a:ln>
                <a:solidFill>
                  <a:schemeClr val="tx1"/>
                </a:solidFill>
                <a:effectLst/>
                <a:latin typeface="Arial Unicode MS"/>
              </a:rPr>
              <a:t>System.out.println</a:t>
            </a:r>
            <a:r>
              <a:rPr kumimoji="0" lang="en-UG" altLang="en-UG" sz="1400" b="0" i="0" u="none" strike="noStrike" cap="none" normalizeH="0" baseline="0" dirty="0">
                <a:ln>
                  <a:noFill/>
                </a:ln>
                <a:solidFill>
                  <a:schemeClr val="tx1"/>
                </a:solidFill>
                <a:effectLst/>
                <a:latin typeface="Arial Unicode MS"/>
              </a:rPr>
              <a:t>("Inside try block");</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800" b="0" i="0" u="none" strike="noStrike" cap="none" normalizeH="0" baseline="0" dirty="0">
                <a:ln>
                  <a:noFill/>
                </a:ln>
                <a:solidFill>
                  <a:schemeClr val="tx1"/>
                </a:solidFill>
                <a:effectLst/>
              </a:rPr>
              <a:t> </a:t>
            </a:r>
            <a:endParaRPr kumimoji="0" lang="en-UG" altLang="en-UG"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catch(</a:t>
            </a:r>
            <a:r>
              <a:rPr kumimoji="0" lang="en-UG" altLang="en-UG" sz="1400" b="0" i="0" u="none" strike="noStrike" cap="none" normalizeH="0" baseline="0" dirty="0" err="1">
                <a:ln>
                  <a:noFill/>
                </a:ln>
                <a:solidFill>
                  <a:schemeClr val="tx1"/>
                </a:solidFill>
                <a:effectLst/>
                <a:latin typeface="Arial Unicode MS"/>
              </a:rPr>
              <a:t>ArrayIndexOutOfBoundsException</a:t>
            </a:r>
            <a:r>
              <a:rPr kumimoji="0" lang="en-UG" altLang="en-UG" sz="1400" b="0" i="0" u="none" strike="noStrike" cap="none" normalizeH="0" baseline="0" dirty="0">
                <a:ln>
                  <a:noFill/>
                </a:ln>
                <a:solidFill>
                  <a:schemeClr val="tx1"/>
                </a:solidFill>
                <a:effectLst/>
                <a:latin typeface="Arial Unicode MS"/>
              </a:rPr>
              <a:t> ex)</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400" b="0" i="0" u="none" strike="noStrike" cap="none" normalizeH="0" baseline="0" dirty="0" err="1">
                <a:ln>
                  <a:noFill/>
                </a:ln>
                <a:solidFill>
                  <a:schemeClr val="tx1"/>
                </a:solidFill>
                <a:effectLst/>
                <a:latin typeface="Arial Unicode MS"/>
              </a:rPr>
              <a:t>System.out.println</a:t>
            </a:r>
            <a:r>
              <a:rPr kumimoji="0" lang="en-UG" altLang="en-UG" sz="1400" b="0" i="0" u="none" strike="noStrike" cap="none" normalizeH="0" baseline="0" dirty="0">
                <a:ln>
                  <a:noFill/>
                </a:ln>
                <a:solidFill>
                  <a:schemeClr val="tx1"/>
                </a:solidFill>
                <a:effectLst/>
                <a:latin typeface="Arial Unicode MS"/>
              </a:rPr>
              <a:t>("Exception caught in catch block");</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800" b="0" i="0" u="none" strike="noStrike" cap="none" normalizeH="0" baseline="0" dirty="0">
                <a:ln>
                  <a:noFill/>
                </a:ln>
                <a:solidFill>
                  <a:schemeClr val="tx1"/>
                </a:solidFill>
                <a:effectLst/>
              </a:rPr>
              <a:t> </a:t>
            </a:r>
            <a:endParaRPr kumimoji="0" lang="en-UG" altLang="en-UG"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finally</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400" b="0" i="0" u="none" strike="noStrike" cap="none" normalizeH="0" baseline="0" dirty="0" err="1">
                <a:ln>
                  <a:noFill/>
                </a:ln>
                <a:solidFill>
                  <a:schemeClr val="tx1"/>
                </a:solidFill>
                <a:effectLst/>
                <a:latin typeface="Arial Unicode MS"/>
              </a:rPr>
              <a:t>System.out.println</a:t>
            </a:r>
            <a:r>
              <a:rPr kumimoji="0" lang="en-UG" altLang="en-UG" sz="1400" b="0" i="0" u="none" strike="noStrike" cap="none" normalizeH="0" baseline="0" dirty="0">
                <a:ln>
                  <a:noFill/>
                </a:ln>
                <a:solidFill>
                  <a:schemeClr val="tx1"/>
                </a:solidFill>
                <a:effectLst/>
                <a:latin typeface="Arial Unicode MS"/>
              </a:rPr>
              <a:t>("finally block executed");</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800" b="0" i="0" u="none" strike="noStrike" cap="none" normalizeH="0" baseline="0" dirty="0">
                <a:ln>
                  <a:noFill/>
                </a:ln>
                <a:solidFill>
                  <a:schemeClr val="tx1"/>
                </a:solidFill>
                <a:effectLst/>
              </a:rPr>
              <a:t> </a:t>
            </a:r>
            <a:endParaRPr kumimoji="0" lang="en-UG" altLang="en-UG"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 rest program will be executed</a:t>
            </a:r>
            <a:endParaRPr kumimoji="0" lang="en-UG" altLang="en-UG"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400" b="0" i="0" u="none" strike="noStrike" cap="none" normalizeH="0" baseline="0" dirty="0">
                <a:ln>
                  <a:noFill/>
                </a:ln>
                <a:solidFill>
                  <a:schemeClr val="tx1"/>
                </a:solidFill>
                <a:effectLst/>
                <a:latin typeface="Arial Unicode MS"/>
              </a:rPr>
              <a:t>        </a:t>
            </a:r>
            <a:r>
              <a:rPr kumimoji="0" lang="en-UG" altLang="en-UG" sz="1400" b="0" i="0" u="none" strike="noStrike" cap="none" normalizeH="0" baseline="0" dirty="0" err="1">
                <a:ln>
                  <a:noFill/>
                </a:ln>
                <a:solidFill>
                  <a:schemeClr val="tx1"/>
                </a:solidFill>
                <a:effectLst/>
                <a:latin typeface="Arial Unicode MS"/>
              </a:rPr>
              <a:t>System.out.println</a:t>
            </a:r>
            <a:r>
              <a:rPr kumimoji="0" lang="en-UG" altLang="en-UG" sz="1400" b="0" i="0" u="none" strike="noStrike" cap="none" normalizeH="0" baseline="0" dirty="0">
                <a:ln>
                  <a:noFill/>
                </a:ln>
                <a:solidFill>
                  <a:schemeClr val="tx1"/>
                </a:solidFill>
                <a:effectLst/>
                <a:latin typeface="Arial Unicode MS"/>
              </a:rPr>
              <a:t>("Outside try-catch-finally clause");</a:t>
            </a:r>
            <a:endParaRPr kumimoji="0" lang="en-UG" altLang="en-UG"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88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89C6-3347-4F19-A19D-6690F4ACBC59}"/>
              </a:ext>
            </a:extLst>
          </p:cNvPr>
          <p:cNvSpPr>
            <a:spLocks noGrp="1"/>
          </p:cNvSpPr>
          <p:nvPr>
            <p:ph type="title"/>
          </p:nvPr>
        </p:nvSpPr>
        <p:spPr/>
        <p:txBody>
          <a:bodyPr/>
          <a:lstStyle/>
          <a:p>
            <a:r>
              <a:rPr lang="en-US" dirty="0"/>
              <a:t>Source of exceptions</a:t>
            </a:r>
            <a:endParaRPr lang="en-UG" dirty="0"/>
          </a:p>
        </p:txBody>
      </p:sp>
      <p:sp>
        <p:nvSpPr>
          <p:cNvPr id="3" name="Content Placeholder 2">
            <a:extLst>
              <a:ext uri="{FF2B5EF4-FFF2-40B4-BE49-F238E27FC236}">
                <a16:creationId xmlns:a16="http://schemas.microsoft.com/office/drawing/2014/main" id="{9B364F0F-C30E-40A2-9FE7-56CC6B91A147}"/>
              </a:ext>
            </a:extLst>
          </p:cNvPr>
          <p:cNvSpPr>
            <a:spLocks noGrp="1"/>
          </p:cNvSpPr>
          <p:nvPr>
            <p:ph idx="1"/>
          </p:nvPr>
        </p:nvSpPr>
        <p:spPr/>
        <p:txBody>
          <a:bodyPr>
            <a:normAutofit lnSpcReduction="10000"/>
          </a:bodyPr>
          <a:lstStyle/>
          <a:p>
            <a:r>
              <a:rPr lang="en-US" dirty="0"/>
              <a:t>int a=50/0;//</a:t>
            </a:r>
            <a:r>
              <a:rPr lang="en-US" dirty="0" err="1"/>
              <a:t>ArithmeticException</a:t>
            </a:r>
            <a:r>
              <a:rPr lang="en-US" dirty="0"/>
              <a:t>  </a:t>
            </a:r>
          </a:p>
          <a:p>
            <a:endParaRPr lang="en-US" dirty="0"/>
          </a:p>
          <a:p>
            <a:r>
              <a:rPr lang="en-US" dirty="0"/>
              <a:t>String s=null;  </a:t>
            </a:r>
          </a:p>
          <a:p>
            <a:pPr marL="0" indent="0">
              <a:buNone/>
            </a:pPr>
            <a:r>
              <a:rPr lang="en-US" dirty="0" err="1"/>
              <a:t>System.out.println</a:t>
            </a:r>
            <a:r>
              <a:rPr lang="en-US" dirty="0"/>
              <a:t>(</a:t>
            </a:r>
            <a:r>
              <a:rPr lang="en-US" dirty="0" err="1"/>
              <a:t>s.length</a:t>
            </a:r>
            <a:r>
              <a:rPr lang="en-US" dirty="0"/>
              <a:t>());//</a:t>
            </a:r>
            <a:r>
              <a:rPr lang="en-US" dirty="0" err="1"/>
              <a:t>NullPointerException</a:t>
            </a:r>
            <a:r>
              <a:rPr lang="en-US" dirty="0"/>
              <a:t>  </a:t>
            </a:r>
          </a:p>
          <a:p>
            <a:pPr marL="0" indent="0">
              <a:buNone/>
            </a:pPr>
            <a:endParaRPr lang="en-US" dirty="0"/>
          </a:p>
          <a:p>
            <a:pPr marL="0" indent="0">
              <a:buNone/>
            </a:pPr>
            <a:r>
              <a:rPr lang="en-US" dirty="0"/>
              <a:t>String s="</a:t>
            </a:r>
            <a:r>
              <a:rPr lang="en-US" dirty="0" err="1"/>
              <a:t>abc</a:t>
            </a:r>
            <a:r>
              <a:rPr lang="en-US" dirty="0"/>
              <a:t>";  </a:t>
            </a:r>
          </a:p>
          <a:p>
            <a:pPr marL="0" indent="0">
              <a:buNone/>
            </a:pPr>
            <a:r>
              <a:rPr lang="en-US" dirty="0"/>
              <a:t>int </a:t>
            </a:r>
            <a:r>
              <a:rPr lang="en-US" dirty="0" err="1"/>
              <a:t>i</a:t>
            </a:r>
            <a:r>
              <a:rPr lang="en-US" dirty="0"/>
              <a:t>=</a:t>
            </a:r>
            <a:r>
              <a:rPr lang="en-US" dirty="0" err="1"/>
              <a:t>Integer.parseInt</a:t>
            </a:r>
            <a:r>
              <a:rPr lang="en-US" dirty="0"/>
              <a:t>(s);//</a:t>
            </a:r>
            <a:r>
              <a:rPr lang="en-US" dirty="0" err="1"/>
              <a:t>NumberFormatException</a:t>
            </a:r>
            <a:r>
              <a:rPr lang="en-US" dirty="0"/>
              <a:t>  </a:t>
            </a:r>
          </a:p>
          <a:p>
            <a:pPr marL="0" indent="0">
              <a:buNone/>
            </a:pPr>
            <a:endParaRPr lang="en-US" dirty="0"/>
          </a:p>
          <a:p>
            <a:pPr marL="0" indent="0">
              <a:buNone/>
            </a:pPr>
            <a:r>
              <a:rPr lang="en-US" dirty="0"/>
              <a:t>int a[]=new int[5];  </a:t>
            </a:r>
          </a:p>
          <a:p>
            <a:pPr marL="0" indent="0">
              <a:buNone/>
            </a:pPr>
            <a:r>
              <a:rPr lang="en-US" dirty="0"/>
              <a:t>a[10]=50; //</a:t>
            </a:r>
            <a:r>
              <a:rPr lang="en-US" dirty="0" err="1"/>
              <a:t>ArrayIndexOutOfBoundsException</a:t>
            </a:r>
            <a:r>
              <a:rPr lang="en-US" dirty="0"/>
              <a:t>  </a:t>
            </a:r>
          </a:p>
          <a:p>
            <a:pPr marL="0" indent="0">
              <a:buNone/>
            </a:pPr>
            <a:endParaRPr lang="en-US" dirty="0"/>
          </a:p>
          <a:p>
            <a:pPr marL="0" indent="0">
              <a:buNone/>
            </a:pPr>
            <a:endParaRPr lang="en-US" dirty="0"/>
          </a:p>
          <a:p>
            <a:endParaRPr lang="en-UG" dirty="0"/>
          </a:p>
        </p:txBody>
      </p:sp>
    </p:spTree>
    <p:extLst>
      <p:ext uri="{BB962C8B-B14F-4D97-AF65-F5344CB8AC3E}">
        <p14:creationId xmlns:p14="http://schemas.microsoft.com/office/powerpoint/2010/main" val="107516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A541-29CB-446C-816A-703625D8C26D}"/>
              </a:ext>
            </a:extLst>
          </p:cNvPr>
          <p:cNvSpPr>
            <a:spLocks noGrp="1"/>
          </p:cNvSpPr>
          <p:nvPr>
            <p:ph type="title"/>
          </p:nvPr>
        </p:nvSpPr>
        <p:spPr/>
        <p:txBody>
          <a:bodyPr/>
          <a:lstStyle/>
          <a:p>
            <a:r>
              <a:rPr lang="en-US" dirty="0"/>
              <a:t>throws</a:t>
            </a:r>
            <a:endParaRPr lang="en-UG" dirty="0"/>
          </a:p>
        </p:txBody>
      </p:sp>
      <p:sp>
        <p:nvSpPr>
          <p:cNvPr id="3" name="Content Placeholder 2">
            <a:extLst>
              <a:ext uri="{FF2B5EF4-FFF2-40B4-BE49-F238E27FC236}">
                <a16:creationId xmlns:a16="http://schemas.microsoft.com/office/drawing/2014/main" id="{8ED848FA-D699-4CC2-8671-0A01BCFC3185}"/>
              </a:ext>
            </a:extLst>
          </p:cNvPr>
          <p:cNvSpPr>
            <a:spLocks noGrp="1"/>
          </p:cNvSpPr>
          <p:nvPr>
            <p:ph idx="1"/>
          </p:nvPr>
        </p:nvSpPr>
        <p:spPr/>
        <p:txBody>
          <a:bodyPr>
            <a:normAutofit/>
          </a:bodyPr>
          <a:lstStyle/>
          <a:p>
            <a:r>
              <a:rPr lang="en-US" dirty="0"/>
              <a:t>Used to throw an exception from a method or any block of code</a:t>
            </a:r>
          </a:p>
          <a:p>
            <a:r>
              <a:rPr lang="en-US" dirty="0"/>
              <a:t>The throw keyword is mainly used to throw custom exceptions. </a:t>
            </a:r>
          </a:p>
          <a:p>
            <a:endParaRPr lang="en-US" dirty="0"/>
          </a:p>
          <a:p>
            <a:pPr marL="0" indent="0">
              <a:buNone/>
            </a:pPr>
            <a:r>
              <a:rPr lang="en-US" dirty="0"/>
              <a:t>Syntax: </a:t>
            </a:r>
          </a:p>
          <a:p>
            <a:endParaRPr lang="en-US" dirty="0"/>
          </a:p>
          <a:p>
            <a:pPr marL="0" indent="0">
              <a:buNone/>
            </a:pPr>
            <a:r>
              <a:rPr lang="en-US" dirty="0"/>
              <a:t>throw Instance</a:t>
            </a:r>
          </a:p>
          <a:p>
            <a:pPr marL="0" indent="0">
              <a:buNone/>
            </a:pPr>
            <a:r>
              <a:rPr lang="en-US" dirty="0"/>
              <a:t>Example:</a:t>
            </a:r>
          </a:p>
          <a:p>
            <a:pPr marL="0" indent="0">
              <a:buNone/>
            </a:pPr>
            <a:r>
              <a:rPr lang="en-US" dirty="0"/>
              <a:t>throw new </a:t>
            </a:r>
            <a:r>
              <a:rPr lang="en-US" dirty="0" err="1"/>
              <a:t>ArithmeticException</a:t>
            </a:r>
            <a:r>
              <a:rPr lang="en-US" dirty="0"/>
              <a:t>("/ by zero");</a:t>
            </a:r>
          </a:p>
          <a:p>
            <a:pPr marL="0" indent="0">
              <a:buNone/>
            </a:pPr>
            <a:endParaRPr lang="en-US" dirty="0"/>
          </a:p>
          <a:p>
            <a:pPr marL="0" indent="0">
              <a:buNone/>
            </a:pPr>
            <a:endParaRPr lang="en-UG" dirty="0"/>
          </a:p>
        </p:txBody>
      </p:sp>
    </p:spTree>
    <p:extLst>
      <p:ext uri="{BB962C8B-B14F-4D97-AF65-F5344CB8AC3E}">
        <p14:creationId xmlns:p14="http://schemas.microsoft.com/office/powerpoint/2010/main" val="237428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613F-D772-4874-8300-3772742C4678}"/>
              </a:ext>
            </a:extLst>
          </p:cNvPr>
          <p:cNvSpPr>
            <a:spLocks noGrp="1"/>
          </p:cNvSpPr>
          <p:nvPr>
            <p:ph type="title"/>
          </p:nvPr>
        </p:nvSpPr>
        <p:spPr/>
        <p:txBody>
          <a:bodyPr/>
          <a:lstStyle/>
          <a:p>
            <a:r>
              <a:rPr lang="en-US" dirty="0"/>
              <a:t>Read about</a:t>
            </a:r>
            <a:endParaRPr lang="en-UG" dirty="0"/>
          </a:p>
        </p:txBody>
      </p:sp>
      <p:sp>
        <p:nvSpPr>
          <p:cNvPr id="3" name="Content Placeholder 2">
            <a:extLst>
              <a:ext uri="{FF2B5EF4-FFF2-40B4-BE49-F238E27FC236}">
                <a16:creationId xmlns:a16="http://schemas.microsoft.com/office/drawing/2014/main" id="{DED15F76-F7CB-4130-AD0F-B9A27A9DA42A}"/>
              </a:ext>
            </a:extLst>
          </p:cNvPr>
          <p:cNvSpPr>
            <a:spLocks noGrp="1"/>
          </p:cNvSpPr>
          <p:nvPr>
            <p:ph idx="1"/>
          </p:nvPr>
        </p:nvSpPr>
        <p:spPr/>
        <p:txBody>
          <a:bodyPr/>
          <a:lstStyle/>
          <a:p>
            <a:r>
              <a:rPr lang="en-US" sz="6000" b="1" dirty="0"/>
              <a:t>Throw</a:t>
            </a:r>
          </a:p>
          <a:p>
            <a:r>
              <a:rPr lang="en-US" sz="6000" b="1" dirty="0"/>
              <a:t>Throws</a:t>
            </a:r>
          </a:p>
          <a:p>
            <a:endParaRPr lang="en-UG" dirty="0"/>
          </a:p>
        </p:txBody>
      </p:sp>
    </p:spTree>
    <p:extLst>
      <p:ext uri="{BB962C8B-B14F-4D97-AF65-F5344CB8AC3E}">
        <p14:creationId xmlns:p14="http://schemas.microsoft.com/office/powerpoint/2010/main" val="25233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F964-2880-4EF7-85FE-17A74E73C28F}"/>
              </a:ext>
            </a:extLst>
          </p:cNvPr>
          <p:cNvSpPr>
            <a:spLocks noGrp="1"/>
          </p:cNvSpPr>
          <p:nvPr>
            <p:ph type="title"/>
          </p:nvPr>
        </p:nvSpPr>
        <p:spPr/>
        <p:txBody>
          <a:bodyPr/>
          <a:lstStyle/>
          <a:p>
            <a:r>
              <a:rPr lang="en-US" dirty="0"/>
              <a:t>Exceptions</a:t>
            </a:r>
            <a:endParaRPr lang="en-UG" dirty="0"/>
          </a:p>
        </p:txBody>
      </p:sp>
      <p:sp>
        <p:nvSpPr>
          <p:cNvPr id="3" name="Content Placeholder 2">
            <a:extLst>
              <a:ext uri="{FF2B5EF4-FFF2-40B4-BE49-F238E27FC236}">
                <a16:creationId xmlns:a16="http://schemas.microsoft.com/office/drawing/2014/main" id="{0849BE77-A094-4DDC-BB51-A0F0608F4D07}"/>
              </a:ext>
            </a:extLst>
          </p:cNvPr>
          <p:cNvSpPr>
            <a:spLocks noGrp="1"/>
          </p:cNvSpPr>
          <p:nvPr>
            <p:ph idx="1"/>
          </p:nvPr>
        </p:nvSpPr>
        <p:spPr/>
        <p:txBody>
          <a:bodyPr/>
          <a:lstStyle/>
          <a:p>
            <a:r>
              <a:rPr lang="en-US" dirty="0"/>
              <a:t>An exception is an unwanted or unexpected event, which occurs during the execution of a program i.e. at run time, that disrupts the normal flow of the program’s instructions.</a:t>
            </a:r>
          </a:p>
          <a:p>
            <a:r>
              <a:rPr lang="en-US" dirty="0"/>
              <a:t>Exceptions can be caught and handled by the program. When an exception occurs within a method, it creates an object. This object is called the exception object. It contains information about the exception such as the name and description of the exception and the state of the program when the exception occurred</a:t>
            </a:r>
            <a:endParaRPr lang="en-UG" dirty="0"/>
          </a:p>
        </p:txBody>
      </p:sp>
    </p:spTree>
    <p:extLst>
      <p:ext uri="{BB962C8B-B14F-4D97-AF65-F5344CB8AC3E}">
        <p14:creationId xmlns:p14="http://schemas.microsoft.com/office/powerpoint/2010/main" val="232261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E29A-1247-410C-B6CB-E986A8ABAFF5}"/>
              </a:ext>
            </a:extLst>
          </p:cNvPr>
          <p:cNvSpPr>
            <a:spLocks noGrp="1"/>
          </p:cNvSpPr>
          <p:nvPr>
            <p:ph type="title"/>
          </p:nvPr>
        </p:nvSpPr>
        <p:spPr/>
        <p:txBody>
          <a:bodyPr/>
          <a:lstStyle/>
          <a:p>
            <a:r>
              <a:rPr lang="en-US" b="1" dirty="0"/>
              <a:t>Causes of Exceptions</a:t>
            </a:r>
            <a:endParaRPr lang="en-UG" dirty="0"/>
          </a:p>
        </p:txBody>
      </p:sp>
      <p:sp>
        <p:nvSpPr>
          <p:cNvPr id="3" name="Content Placeholder 2">
            <a:extLst>
              <a:ext uri="{FF2B5EF4-FFF2-40B4-BE49-F238E27FC236}">
                <a16:creationId xmlns:a16="http://schemas.microsoft.com/office/drawing/2014/main" id="{14A6B63C-5C7B-413B-BE45-EE8824A47512}"/>
              </a:ext>
            </a:extLst>
          </p:cNvPr>
          <p:cNvSpPr>
            <a:spLocks noGrp="1"/>
          </p:cNvSpPr>
          <p:nvPr>
            <p:ph idx="1"/>
          </p:nvPr>
        </p:nvSpPr>
        <p:spPr/>
        <p:txBody>
          <a:bodyPr/>
          <a:lstStyle/>
          <a:p>
            <a:pPr>
              <a:buFont typeface="Arial" panose="020B0604020202020204" pitchFamily="34" charset="0"/>
              <a:buChar char="•"/>
            </a:pPr>
            <a:r>
              <a:rPr lang="en-US" dirty="0"/>
              <a:t>Invalid user input</a:t>
            </a:r>
          </a:p>
          <a:p>
            <a:pPr>
              <a:buFont typeface="Arial" panose="020B0604020202020204" pitchFamily="34" charset="0"/>
              <a:buChar char="•"/>
            </a:pPr>
            <a:r>
              <a:rPr lang="en-US" dirty="0"/>
              <a:t>Device failure</a:t>
            </a:r>
          </a:p>
          <a:p>
            <a:pPr>
              <a:buFont typeface="Arial" panose="020B0604020202020204" pitchFamily="34" charset="0"/>
              <a:buChar char="•"/>
            </a:pPr>
            <a:r>
              <a:rPr lang="en-US" dirty="0"/>
              <a:t>Loss of network connection</a:t>
            </a:r>
          </a:p>
          <a:p>
            <a:pPr>
              <a:buFont typeface="Arial" panose="020B0604020202020204" pitchFamily="34" charset="0"/>
              <a:buChar char="•"/>
            </a:pPr>
            <a:r>
              <a:rPr lang="en-US" dirty="0"/>
              <a:t>Physical limitations (out of disk memory)</a:t>
            </a:r>
          </a:p>
          <a:p>
            <a:pPr>
              <a:buFont typeface="Arial" panose="020B0604020202020204" pitchFamily="34" charset="0"/>
              <a:buChar char="•"/>
            </a:pPr>
            <a:r>
              <a:rPr lang="en-US" dirty="0"/>
              <a:t>Code errors</a:t>
            </a:r>
          </a:p>
          <a:p>
            <a:pPr>
              <a:buFont typeface="Arial" panose="020B0604020202020204" pitchFamily="34" charset="0"/>
              <a:buChar char="•"/>
            </a:pPr>
            <a:r>
              <a:rPr lang="en-US" dirty="0"/>
              <a:t>Opening an unavailable file</a:t>
            </a:r>
          </a:p>
          <a:p>
            <a:endParaRPr lang="en-UG" dirty="0"/>
          </a:p>
        </p:txBody>
      </p:sp>
    </p:spTree>
    <p:extLst>
      <p:ext uri="{BB962C8B-B14F-4D97-AF65-F5344CB8AC3E}">
        <p14:creationId xmlns:p14="http://schemas.microsoft.com/office/powerpoint/2010/main" val="414019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E7EC-DB80-4AA1-87F1-1346D9BA99F4}"/>
              </a:ext>
            </a:extLst>
          </p:cNvPr>
          <p:cNvSpPr>
            <a:spLocks noGrp="1"/>
          </p:cNvSpPr>
          <p:nvPr>
            <p:ph type="title"/>
          </p:nvPr>
        </p:nvSpPr>
        <p:spPr/>
        <p:txBody>
          <a:bodyPr/>
          <a:lstStyle/>
          <a:p>
            <a:r>
              <a:rPr lang="en-US" b="1" dirty="0"/>
              <a:t>Exception Handling</a:t>
            </a:r>
            <a:endParaRPr lang="en-UG" dirty="0"/>
          </a:p>
        </p:txBody>
      </p:sp>
      <p:sp>
        <p:nvSpPr>
          <p:cNvPr id="3" name="Content Placeholder 2">
            <a:extLst>
              <a:ext uri="{FF2B5EF4-FFF2-40B4-BE49-F238E27FC236}">
                <a16:creationId xmlns:a16="http://schemas.microsoft.com/office/drawing/2014/main" id="{FFF2AF1C-D412-4464-AEC3-B70972C0A8EB}"/>
              </a:ext>
            </a:extLst>
          </p:cNvPr>
          <p:cNvSpPr>
            <a:spLocks noGrp="1"/>
          </p:cNvSpPr>
          <p:nvPr>
            <p:ph idx="1"/>
          </p:nvPr>
        </p:nvSpPr>
        <p:spPr/>
        <p:txBody>
          <a:bodyPr/>
          <a:lstStyle/>
          <a:p>
            <a:r>
              <a:rPr lang="en-US" dirty="0"/>
              <a:t>Exception handling ensures that the flow of the program doesn’t break when an exception occurs. For example, if a program has bunch of statements and an exception occurs mid way after executing certain statements then the statements after the exception will not execute and the program will terminate abruptly.</a:t>
            </a:r>
            <a:br>
              <a:rPr lang="en-US" dirty="0"/>
            </a:br>
            <a:r>
              <a:rPr lang="en-US" dirty="0"/>
              <a:t>By handling we make sure that all the statements execute and the flow of program doesn’t break.</a:t>
            </a:r>
            <a:endParaRPr lang="en-UG" dirty="0"/>
          </a:p>
        </p:txBody>
      </p:sp>
    </p:spTree>
    <p:extLst>
      <p:ext uri="{BB962C8B-B14F-4D97-AF65-F5344CB8AC3E}">
        <p14:creationId xmlns:p14="http://schemas.microsoft.com/office/powerpoint/2010/main" val="40173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13C1-0DBC-4916-8D49-C3374FC30896}"/>
              </a:ext>
            </a:extLst>
          </p:cNvPr>
          <p:cNvSpPr>
            <a:spLocks noGrp="1"/>
          </p:cNvSpPr>
          <p:nvPr>
            <p:ph type="title"/>
          </p:nvPr>
        </p:nvSpPr>
        <p:spPr/>
        <p:txBody>
          <a:bodyPr/>
          <a:lstStyle/>
          <a:p>
            <a:r>
              <a:rPr lang="en-US" b="1" dirty="0"/>
              <a:t>Difference between error and exception</a:t>
            </a:r>
            <a:endParaRPr lang="en-UG" dirty="0"/>
          </a:p>
        </p:txBody>
      </p:sp>
      <p:sp>
        <p:nvSpPr>
          <p:cNvPr id="3" name="Content Placeholder 2">
            <a:extLst>
              <a:ext uri="{FF2B5EF4-FFF2-40B4-BE49-F238E27FC236}">
                <a16:creationId xmlns:a16="http://schemas.microsoft.com/office/drawing/2014/main" id="{922DDD21-174E-4705-B8CD-346CB9EB8990}"/>
              </a:ext>
            </a:extLst>
          </p:cNvPr>
          <p:cNvSpPr>
            <a:spLocks noGrp="1"/>
          </p:cNvSpPr>
          <p:nvPr>
            <p:ph idx="1"/>
          </p:nvPr>
        </p:nvSpPr>
        <p:spPr>
          <a:xfrm>
            <a:off x="838199" y="1825625"/>
            <a:ext cx="10677939" cy="4667250"/>
          </a:xfrm>
        </p:spPr>
        <p:txBody>
          <a:bodyPr>
            <a:normAutofit/>
          </a:bodyPr>
          <a:lstStyle/>
          <a:p>
            <a:r>
              <a:rPr lang="en-US" b="1" dirty="0"/>
              <a:t>Errors</a:t>
            </a:r>
            <a:r>
              <a:rPr lang="en-US" dirty="0"/>
              <a:t> indicate that something severe enough has gone wrong, the application should crash rather than try to handle the error.</a:t>
            </a:r>
          </a:p>
          <a:p>
            <a:r>
              <a:rPr lang="en-US" b="1" dirty="0"/>
              <a:t>Exceptions</a:t>
            </a:r>
            <a:r>
              <a:rPr lang="en-US" dirty="0"/>
              <a:t> are events that occurs in the code. A programmer can handle such conditions and take necessary corrective actions for example, </a:t>
            </a:r>
            <a:r>
              <a:rPr lang="en-US" dirty="0" err="1"/>
              <a:t>ArrayIndexOutOfBoundsException</a:t>
            </a:r>
            <a:r>
              <a:rPr lang="en-US" dirty="0"/>
              <a:t> – When you try to access the elements of an array out of its bounds, for example array size is 5 (which means it has five elements) and you are trying to access the 10th element.</a:t>
            </a:r>
          </a:p>
          <a:p>
            <a:endParaRPr lang="en-UG" dirty="0"/>
          </a:p>
        </p:txBody>
      </p:sp>
    </p:spTree>
    <p:extLst>
      <p:ext uri="{BB962C8B-B14F-4D97-AF65-F5344CB8AC3E}">
        <p14:creationId xmlns:p14="http://schemas.microsoft.com/office/powerpoint/2010/main" val="41366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D955-E362-4EAA-A369-3EDD2C04F60E}"/>
              </a:ext>
            </a:extLst>
          </p:cNvPr>
          <p:cNvSpPr>
            <a:spLocks noGrp="1"/>
          </p:cNvSpPr>
          <p:nvPr>
            <p:ph type="title"/>
          </p:nvPr>
        </p:nvSpPr>
        <p:spPr/>
        <p:txBody>
          <a:bodyPr/>
          <a:lstStyle/>
          <a:p>
            <a:r>
              <a:rPr lang="en-US" b="1" dirty="0"/>
              <a:t>Exception Hierarchy</a:t>
            </a:r>
            <a:endParaRPr lang="en-UG" dirty="0"/>
          </a:p>
        </p:txBody>
      </p:sp>
      <p:sp>
        <p:nvSpPr>
          <p:cNvPr id="3" name="Content Placeholder 2">
            <a:extLst>
              <a:ext uri="{FF2B5EF4-FFF2-40B4-BE49-F238E27FC236}">
                <a16:creationId xmlns:a16="http://schemas.microsoft.com/office/drawing/2014/main" id="{3EB2251C-7A04-4DA7-B233-E5564E8EFED5}"/>
              </a:ext>
            </a:extLst>
          </p:cNvPr>
          <p:cNvSpPr>
            <a:spLocks noGrp="1"/>
          </p:cNvSpPr>
          <p:nvPr>
            <p:ph idx="1"/>
          </p:nvPr>
        </p:nvSpPr>
        <p:spPr/>
        <p:txBody>
          <a:bodyPr/>
          <a:lstStyle/>
          <a:p>
            <a:r>
              <a:rPr lang="en-US" dirty="0"/>
              <a:t>All exception and errors types are subclasses of class </a:t>
            </a:r>
            <a:r>
              <a:rPr lang="en-US" b="1" dirty="0"/>
              <a:t>Throwable</a:t>
            </a:r>
            <a:r>
              <a:rPr lang="en-US" dirty="0"/>
              <a:t>, which is the base class of the hierarchy. </a:t>
            </a:r>
          </a:p>
          <a:p>
            <a:r>
              <a:rPr lang="en-US" dirty="0"/>
              <a:t>One branch is headed by </a:t>
            </a:r>
            <a:r>
              <a:rPr lang="en-US" b="1" dirty="0"/>
              <a:t>Exception</a:t>
            </a:r>
            <a:r>
              <a:rPr lang="en-US" dirty="0"/>
              <a:t>. This class is used for exceptional conditions that user programs should catch. </a:t>
            </a:r>
            <a:r>
              <a:rPr lang="en-US" dirty="0" err="1"/>
              <a:t>NullPointerException</a:t>
            </a:r>
            <a:r>
              <a:rPr lang="en-US" dirty="0"/>
              <a:t> is an example of such an exception. </a:t>
            </a:r>
          </a:p>
          <a:p>
            <a:r>
              <a:rPr lang="en-US" dirty="0"/>
              <a:t>Another branch, </a:t>
            </a:r>
            <a:r>
              <a:rPr lang="en-US" b="1" dirty="0"/>
              <a:t>Error</a:t>
            </a:r>
            <a:r>
              <a:rPr lang="en-US" dirty="0"/>
              <a:t> is used by the Java run-time system to indicate errors having to do with the run-time environment itself(JRE). </a:t>
            </a:r>
            <a:r>
              <a:rPr lang="en-US" dirty="0" err="1"/>
              <a:t>StackOverflowError</a:t>
            </a:r>
            <a:r>
              <a:rPr lang="en-US" dirty="0"/>
              <a:t> is an example of such an error.</a:t>
            </a:r>
            <a:endParaRPr lang="en-UG" dirty="0"/>
          </a:p>
        </p:txBody>
      </p:sp>
    </p:spTree>
    <p:extLst>
      <p:ext uri="{BB962C8B-B14F-4D97-AF65-F5344CB8AC3E}">
        <p14:creationId xmlns:p14="http://schemas.microsoft.com/office/powerpoint/2010/main" val="127869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9445-54F1-4E96-AD95-C507F024823C}"/>
              </a:ext>
            </a:extLst>
          </p:cNvPr>
          <p:cNvSpPr>
            <a:spLocks noGrp="1"/>
          </p:cNvSpPr>
          <p:nvPr>
            <p:ph type="title"/>
          </p:nvPr>
        </p:nvSpPr>
        <p:spPr/>
        <p:txBody>
          <a:bodyPr/>
          <a:lstStyle/>
          <a:p>
            <a:r>
              <a:rPr lang="en-US" b="1" dirty="0"/>
              <a:t>Hierarchy</a:t>
            </a:r>
            <a:r>
              <a:rPr lang="en-US" dirty="0"/>
              <a:t> </a:t>
            </a:r>
            <a:endParaRPr lang="en-UG" dirty="0"/>
          </a:p>
        </p:txBody>
      </p:sp>
      <p:pic>
        <p:nvPicPr>
          <p:cNvPr id="5" name="Content Placeholder 4">
            <a:extLst>
              <a:ext uri="{FF2B5EF4-FFF2-40B4-BE49-F238E27FC236}">
                <a16:creationId xmlns:a16="http://schemas.microsoft.com/office/drawing/2014/main" id="{9B051510-34E4-408C-AC57-440A47D24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950" y="2052638"/>
            <a:ext cx="5779876" cy="4195762"/>
          </a:xfrm>
        </p:spPr>
      </p:pic>
    </p:spTree>
    <p:extLst>
      <p:ext uri="{BB962C8B-B14F-4D97-AF65-F5344CB8AC3E}">
        <p14:creationId xmlns:p14="http://schemas.microsoft.com/office/powerpoint/2010/main" val="27544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82D4-1184-4F89-9BA7-9C24723F2B15}"/>
              </a:ext>
            </a:extLst>
          </p:cNvPr>
          <p:cNvSpPr>
            <a:spLocks noGrp="1"/>
          </p:cNvSpPr>
          <p:nvPr>
            <p:ph type="title"/>
          </p:nvPr>
        </p:nvSpPr>
        <p:spPr/>
        <p:txBody>
          <a:bodyPr/>
          <a:lstStyle/>
          <a:p>
            <a:r>
              <a:rPr lang="en-US" b="1" dirty="0"/>
              <a:t>Types of Exceptions </a:t>
            </a:r>
            <a:endParaRPr lang="en-UG" dirty="0"/>
          </a:p>
        </p:txBody>
      </p:sp>
      <p:pic>
        <p:nvPicPr>
          <p:cNvPr id="5" name="Content Placeholder 4">
            <a:extLst>
              <a:ext uri="{FF2B5EF4-FFF2-40B4-BE49-F238E27FC236}">
                <a16:creationId xmlns:a16="http://schemas.microsoft.com/office/drawing/2014/main" id="{CF42B0D2-E9CF-470D-8A01-46710E466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638" y="2578894"/>
            <a:ext cx="6286500" cy="3143250"/>
          </a:xfrm>
        </p:spPr>
      </p:pic>
    </p:spTree>
    <p:extLst>
      <p:ext uri="{BB962C8B-B14F-4D97-AF65-F5344CB8AC3E}">
        <p14:creationId xmlns:p14="http://schemas.microsoft.com/office/powerpoint/2010/main" val="88615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2C36-9083-4E24-AE85-183FCD7D5203}"/>
              </a:ext>
            </a:extLst>
          </p:cNvPr>
          <p:cNvSpPr>
            <a:spLocks noGrp="1"/>
          </p:cNvSpPr>
          <p:nvPr>
            <p:ph type="title"/>
          </p:nvPr>
        </p:nvSpPr>
        <p:spPr/>
        <p:txBody>
          <a:bodyPr/>
          <a:lstStyle/>
          <a:p>
            <a:r>
              <a:rPr lang="en-US" b="1" dirty="0"/>
              <a:t>Built-in Exceptions</a:t>
            </a:r>
            <a:endParaRPr lang="en-UG" dirty="0"/>
          </a:p>
        </p:txBody>
      </p:sp>
      <p:sp>
        <p:nvSpPr>
          <p:cNvPr id="3" name="Content Placeholder 2">
            <a:extLst>
              <a:ext uri="{FF2B5EF4-FFF2-40B4-BE49-F238E27FC236}">
                <a16:creationId xmlns:a16="http://schemas.microsoft.com/office/drawing/2014/main" id="{B67853A5-A02F-4C66-9371-A42B0D223623}"/>
              </a:ext>
            </a:extLst>
          </p:cNvPr>
          <p:cNvSpPr>
            <a:spLocks noGrp="1"/>
          </p:cNvSpPr>
          <p:nvPr>
            <p:ph idx="1"/>
          </p:nvPr>
        </p:nvSpPr>
        <p:spPr/>
        <p:txBody>
          <a:bodyPr>
            <a:normAutofit/>
          </a:bodyPr>
          <a:lstStyle/>
          <a:p>
            <a:r>
              <a:rPr lang="en-US" b="1" dirty="0"/>
              <a:t>Built-in Exceptions: </a:t>
            </a:r>
            <a:r>
              <a:rPr lang="en-US" dirty="0"/>
              <a:t>Built-in exceptions are the exceptions that are available in Java libraries. These exceptions explain certain error situations.</a:t>
            </a:r>
          </a:p>
          <a:p>
            <a:pPr>
              <a:buFont typeface="Arial" panose="020B0604020202020204" pitchFamily="34" charset="0"/>
              <a:buChar char="•"/>
            </a:pPr>
            <a:r>
              <a:rPr lang="en-US" b="1" dirty="0"/>
              <a:t>Checked Exceptions: </a:t>
            </a:r>
            <a:r>
              <a:rPr lang="en-US" dirty="0"/>
              <a:t>Checked exceptions are called compile-time exceptions because these exceptions are checked at compile-time by the compiler.</a:t>
            </a:r>
          </a:p>
          <a:p>
            <a:pPr>
              <a:buFont typeface="Arial" panose="020B0604020202020204" pitchFamily="34" charset="0"/>
              <a:buChar char="•"/>
            </a:pPr>
            <a:r>
              <a:rPr lang="en-US" b="1" dirty="0"/>
              <a:t>Unchecked Exceptions: </a:t>
            </a:r>
            <a:r>
              <a:rPr lang="en-US" dirty="0"/>
              <a:t>The unchecked exceptions are just opposite to the checked exceptions. The compiler will not check these exceptions at compile time. In simple words, if a program throws an unchecked exception, and even if we didn’t handle or declare it, the program would not give a compilation error.</a:t>
            </a:r>
          </a:p>
          <a:p>
            <a:endParaRPr lang="en-UG" dirty="0"/>
          </a:p>
        </p:txBody>
      </p:sp>
    </p:spTree>
    <p:extLst>
      <p:ext uri="{BB962C8B-B14F-4D97-AF65-F5344CB8AC3E}">
        <p14:creationId xmlns:p14="http://schemas.microsoft.com/office/powerpoint/2010/main" val="314867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278</TotalTime>
  <Words>935</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Century Gothic</vt:lpstr>
      <vt:lpstr>Wingdings 3</vt:lpstr>
      <vt:lpstr>Ion</vt:lpstr>
      <vt:lpstr>EXCEPTIONS</vt:lpstr>
      <vt:lpstr>Exceptions</vt:lpstr>
      <vt:lpstr>Causes of Exceptions</vt:lpstr>
      <vt:lpstr>Exception Handling</vt:lpstr>
      <vt:lpstr>Difference between error and exception</vt:lpstr>
      <vt:lpstr>Exception Hierarchy</vt:lpstr>
      <vt:lpstr>Hierarchy </vt:lpstr>
      <vt:lpstr>Types of Exceptions </vt:lpstr>
      <vt:lpstr>Built-in Exceptions</vt:lpstr>
      <vt:lpstr>Java Exception Handling</vt:lpstr>
      <vt:lpstr>try-catch:</vt:lpstr>
      <vt:lpstr>try-catch-finally clause :</vt:lpstr>
      <vt:lpstr>Source of exceptions</vt:lpstr>
      <vt:lpstr>throws</vt:lpstr>
      <vt:lpstr>Read 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Enock</dc:creator>
  <cp:lastModifiedBy>Enock</cp:lastModifiedBy>
  <cp:revision>5</cp:revision>
  <dcterms:created xsi:type="dcterms:W3CDTF">2022-03-15T15:37:35Z</dcterms:created>
  <dcterms:modified xsi:type="dcterms:W3CDTF">2022-03-18T07:10:43Z</dcterms:modified>
</cp:coreProperties>
</file>