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2" r:id="rId2"/>
    <p:sldId id="325" r:id="rId3"/>
    <p:sldId id="312" r:id="rId4"/>
    <p:sldId id="316" r:id="rId5"/>
    <p:sldId id="258" r:id="rId6"/>
    <p:sldId id="480" r:id="rId7"/>
    <p:sldId id="482" r:id="rId8"/>
    <p:sldId id="479" r:id="rId9"/>
    <p:sldId id="481" r:id="rId10"/>
    <p:sldId id="483" r:id="rId11"/>
    <p:sldId id="484" r:id="rId12"/>
    <p:sldId id="485" r:id="rId13"/>
    <p:sldId id="486" r:id="rId14"/>
    <p:sldId id="487" r:id="rId15"/>
    <p:sldId id="260" r:id="rId16"/>
    <p:sldId id="259" r:id="rId17"/>
    <p:sldId id="262" r:id="rId18"/>
    <p:sldId id="488" r:id="rId19"/>
    <p:sldId id="263" r:id="rId20"/>
    <p:sldId id="317" r:id="rId21"/>
    <p:sldId id="489" r:id="rId22"/>
    <p:sldId id="491" r:id="rId23"/>
    <p:sldId id="492" r:id="rId24"/>
    <p:sldId id="274" r:id="rId25"/>
    <p:sldId id="27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ock" initials="E" lastIdx="1" clrIdx="0">
    <p:extLst>
      <p:ext uri="{19B8F6BF-5375-455C-9EA6-DF929625EA0E}">
        <p15:presenceInfo xmlns:p15="http://schemas.microsoft.com/office/powerpoint/2012/main" userId="Eno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06B8E-64B8-482F-AD44-E9076128AF72}" type="datetimeFigureOut">
              <a:rPr lang="en-UG" smtClean="0"/>
              <a:t>02/06/2022</a:t>
            </a:fld>
            <a:endParaRPr lang="en-U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ADF50-EAD3-4CBE-9B64-F7C466146AF5}" type="slidenum">
              <a:rPr lang="en-UG" smtClean="0"/>
              <a:t>‹#›</a:t>
            </a:fld>
            <a:endParaRPr lang="en-UG"/>
          </a:p>
        </p:txBody>
      </p:sp>
    </p:spTree>
    <p:extLst>
      <p:ext uri="{BB962C8B-B14F-4D97-AF65-F5344CB8AC3E}">
        <p14:creationId xmlns:p14="http://schemas.microsoft.com/office/powerpoint/2010/main" val="89753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E0608282-F6F2-4221-9E4F-44A488B31DCD}"/>
              </a:ext>
            </a:extLst>
          </p:cNvPr>
          <p:cNvSpPr>
            <a:spLocks noGrp="1" noChangeArrowheads="1"/>
          </p:cNvSpPr>
          <p:nvPr>
            <p:ph type="dt" sz="quarter" idx="1"/>
          </p:nvPr>
        </p:nvSpPr>
        <p:spPr>
          <a:ln/>
        </p:spPr>
        <p:txBody>
          <a:bodyPr/>
          <a:lstStyle/>
          <a:p>
            <a:r>
              <a:rPr lang="en-US" altLang="en-US"/>
              <a:t>		</a:t>
            </a:r>
          </a:p>
          <a:p>
            <a:r>
              <a:rPr lang="en-US" altLang="en-US" i="0"/>
              <a:t>Fast Track to Java</a:t>
            </a:r>
          </a:p>
          <a:p>
            <a:r>
              <a:rPr lang="en-US" altLang="en-US"/>
              <a:t>Module 2:  Object-Oriented Programming </a:t>
            </a:r>
          </a:p>
        </p:txBody>
      </p:sp>
      <p:sp>
        <p:nvSpPr>
          <p:cNvPr id="311298" name="Rectangle 2">
            <a:extLst>
              <a:ext uri="{FF2B5EF4-FFF2-40B4-BE49-F238E27FC236}">
                <a16:creationId xmlns:a16="http://schemas.microsoft.com/office/drawing/2014/main" id="{F0A16D24-4E4F-44FF-825C-66E8A24389FD}"/>
              </a:ext>
            </a:extLst>
          </p:cNvPr>
          <p:cNvSpPr>
            <a:spLocks noGrp="1" noRot="1" noChangeAspect="1" noChangeArrowheads="1" noTextEdit="1"/>
          </p:cNvSpPr>
          <p:nvPr>
            <p:ph type="sldImg"/>
          </p:nvPr>
        </p:nvSpPr>
        <p:spPr>
          <a:ln/>
        </p:spPr>
      </p:sp>
      <p:sp>
        <p:nvSpPr>
          <p:cNvPr id="311299" name="Rectangle 3">
            <a:extLst>
              <a:ext uri="{FF2B5EF4-FFF2-40B4-BE49-F238E27FC236}">
                <a16:creationId xmlns:a16="http://schemas.microsoft.com/office/drawing/2014/main" id="{E9EF9A99-6BEA-4843-973A-25535E808577}"/>
              </a:ext>
            </a:extLst>
          </p:cNvPr>
          <p:cNvSpPr>
            <a:spLocks noGrp="1" noChangeArrowheads="1"/>
          </p:cNvSpPr>
          <p:nvPr>
            <p:ph type="body" idx="1"/>
          </p:nvPr>
        </p:nvSpPr>
        <p:spPr>
          <a:ln/>
        </p:spPr>
        <p:txBody>
          <a:bodyPr/>
          <a:lstStyle/>
          <a:p>
            <a:r>
              <a:rPr lang="en-US" alt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56E89BF1-6BB2-4A72-9A7D-562E93B1BE9C}"/>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5B66C743-7C56-43C8-8858-C89C3E6C8A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G" altLang="en-U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3B938C9-1C79-431B-940E-40EA298FFA4D}"/>
              </a:ext>
            </a:extLst>
          </p:cNvPr>
          <p:cNvSpPr>
            <a:spLocks noGrp="1" noChangeArrowheads="1"/>
          </p:cNvSpPr>
          <p:nvPr>
            <p:ph type="sldNum" sz="quarter" idx="5"/>
          </p:nvPr>
        </p:nvSpPr>
        <p:spPr>
          <a:ln/>
        </p:spPr>
        <p:txBody>
          <a:bodyPr/>
          <a:lstStyle/>
          <a:p>
            <a:fld id="{08A16234-3B14-46B3-BB07-A33BF9A56982}" type="slidenum">
              <a:rPr lang="en-GB" altLang="en-UG"/>
              <a:pPr/>
              <a:t>21</a:t>
            </a:fld>
            <a:endParaRPr lang="en-GB" altLang="en-UG"/>
          </a:p>
        </p:txBody>
      </p:sp>
      <p:sp>
        <p:nvSpPr>
          <p:cNvPr id="71682" name="Rectangle 2">
            <a:extLst>
              <a:ext uri="{FF2B5EF4-FFF2-40B4-BE49-F238E27FC236}">
                <a16:creationId xmlns:a16="http://schemas.microsoft.com/office/drawing/2014/main" id="{5504F658-1364-4CCE-9FCC-75214DD34E13}"/>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6B02376B-1E07-435E-8861-EB2FE184588C}"/>
              </a:ext>
            </a:extLst>
          </p:cNvPr>
          <p:cNvSpPr>
            <a:spLocks noGrp="1" noChangeArrowheads="1"/>
          </p:cNvSpPr>
          <p:nvPr>
            <p:ph type="body" idx="1"/>
          </p:nvPr>
        </p:nvSpPr>
        <p:spPr/>
        <p:txBody>
          <a:bodyPr/>
          <a:lstStyle/>
          <a:p>
            <a:r>
              <a:rPr lang="en-GB" altLang="en-UG"/>
              <a:t>The reason I’m introducing a few UML basics is because it makes talking about applications much easier, as we can produce a diagram describing the classes and their relationships, rather than just jumping into the code.</a:t>
            </a:r>
          </a:p>
          <a:p>
            <a:endParaRPr lang="en-GB" altLang="en-UG"/>
          </a:p>
          <a:p>
            <a:r>
              <a:rPr lang="en-GB" altLang="en-UG"/>
              <a:t>It’s also a useful skill in its own right, and is generally encountered in OO design documents.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2/6/2022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3100928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2/6/2022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154310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2/6/2022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611613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0AF67-42F7-477A-9349-3ECAAB0F41A2}"/>
              </a:ext>
            </a:extLst>
          </p:cNvPr>
          <p:cNvSpPr>
            <a:spLocks noGrp="1"/>
          </p:cNvSpPr>
          <p:nvPr>
            <p:ph type="title"/>
          </p:nvPr>
        </p:nvSpPr>
        <p:spPr>
          <a:xfrm>
            <a:off x="685800" y="609600"/>
            <a:ext cx="7772400" cy="1143000"/>
          </a:xfrm>
        </p:spPr>
        <p:txBody>
          <a:bodyPr/>
          <a:lstStyle/>
          <a:p>
            <a:r>
              <a:rPr lang="en-US"/>
              <a:t>Click to edit Master title style</a:t>
            </a:r>
            <a:endParaRPr lang="en-UG"/>
          </a:p>
        </p:txBody>
      </p:sp>
      <p:sp>
        <p:nvSpPr>
          <p:cNvPr id="3" name="Text Placeholder 2">
            <a:extLst>
              <a:ext uri="{FF2B5EF4-FFF2-40B4-BE49-F238E27FC236}">
                <a16:creationId xmlns:a16="http://schemas.microsoft.com/office/drawing/2014/main" id="{654F1583-4B49-49FE-8464-641A2C261297}"/>
              </a:ext>
            </a:extLst>
          </p:cNvPr>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Content Placeholder 3">
            <a:extLst>
              <a:ext uri="{FF2B5EF4-FFF2-40B4-BE49-F238E27FC236}">
                <a16:creationId xmlns:a16="http://schemas.microsoft.com/office/drawing/2014/main" id="{57A5A47F-01D9-4B69-86D3-73AC643F029A}"/>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Date Placeholder 4">
            <a:extLst>
              <a:ext uri="{FF2B5EF4-FFF2-40B4-BE49-F238E27FC236}">
                <a16:creationId xmlns:a16="http://schemas.microsoft.com/office/drawing/2014/main" id="{B3F3AE7A-B176-4A3A-B44F-66946C0656B6}"/>
              </a:ext>
            </a:extLst>
          </p:cNvPr>
          <p:cNvSpPr>
            <a:spLocks noGrp="1"/>
          </p:cNvSpPr>
          <p:nvPr>
            <p:ph type="dt" sz="half" idx="10"/>
          </p:nvPr>
        </p:nvSpPr>
        <p:spPr>
          <a:xfrm>
            <a:off x="685800" y="6248400"/>
            <a:ext cx="1905000" cy="457200"/>
          </a:xfrm>
        </p:spPr>
        <p:txBody>
          <a:bodyPr/>
          <a:lstStyle>
            <a:lvl1pPr>
              <a:defRPr/>
            </a:lvl1pPr>
          </a:lstStyle>
          <a:p>
            <a:endParaRPr lang="en-GB" altLang="en-UG"/>
          </a:p>
        </p:txBody>
      </p:sp>
      <p:sp>
        <p:nvSpPr>
          <p:cNvPr id="6" name="Footer Placeholder 5">
            <a:extLst>
              <a:ext uri="{FF2B5EF4-FFF2-40B4-BE49-F238E27FC236}">
                <a16:creationId xmlns:a16="http://schemas.microsoft.com/office/drawing/2014/main" id="{C3DFD250-8849-4255-878C-7647019FFAE9}"/>
              </a:ext>
            </a:extLst>
          </p:cNvPr>
          <p:cNvSpPr>
            <a:spLocks noGrp="1"/>
          </p:cNvSpPr>
          <p:nvPr>
            <p:ph type="ftr" sz="quarter" idx="11"/>
          </p:nvPr>
        </p:nvSpPr>
        <p:spPr>
          <a:xfrm>
            <a:off x="3124200" y="6248400"/>
            <a:ext cx="2895600" cy="457200"/>
          </a:xfrm>
        </p:spPr>
        <p:txBody>
          <a:bodyPr/>
          <a:lstStyle>
            <a:lvl1pPr>
              <a:defRPr/>
            </a:lvl1pPr>
          </a:lstStyle>
          <a:p>
            <a:endParaRPr lang="en-GB" altLang="en-UG"/>
          </a:p>
        </p:txBody>
      </p:sp>
      <p:sp>
        <p:nvSpPr>
          <p:cNvPr id="7" name="Slide Number Placeholder 6">
            <a:extLst>
              <a:ext uri="{FF2B5EF4-FFF2-40B4-BE49-F238E27FC236}">
                <a16:creationId xmlns:a16="http://schemas.microsoft.com/office/drawing/2014/main" id="{9592E67E-A7FB-411D-8DD3-C027EEA0B025}"/>
              </a:ext>
            </a:extLst>
          </p:cNvPr>
          <p:cNvSpPr>
            <a:spLocks noGrp="1"/>
          </p:cNvSpPr>
          <p:nvPr>
            <p:ph type="sldNum" sz="quarter" idx="12"/>
          </p:nvPr>
        </p:nvSpPr>
        <p:spPr>
          <a:xfrm>
            <a:off x="6553200" y="6248400"/>
            <a:ext cx="1905000" cy="457200"/>
          </a:xfrm>
        </p:spPr>
        <p:txBody>
          <a:bodyPr/>
          <a:lstStyle>
            <a:lvl1pPr>
              <a:defRPr/>
            </a:lvl1pPr>
          </a:lstStyle>
          <a:p>
            <a:fld id="{199F5C60-70D5-404E-AA3A-A897800E43AB}" type="slidenum">
              <a:rPr lang="en-GB" altLang="en-UG"/>
              <a:pPr/>
              <a:t>‹#›</a:t>
            </a:fld>
            <a:endParaRPr lang="en-GB" altLang="en-UG"/>
          </a:p>
        </p:txBody>
      </p:sp>
    </p:spTree>
    <p:extLst>
      <p:ext uri="{BB962C8B-B14F-4D97-AF65-F5344CB8AC3E}">
        <p14:creationId xmlns:p14="http://schemas.microsoft.com/office/powerpoint/2010/main" val="2828600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2F1C-E04C-48EC-B4AE-5EF3F6C00360}"/>
              </a:ext>
            </a:extLst>
          </p:cNvPr>
          <p:cNvSpPr>
            <a:spLocks noGrp="1"/>
          </p:cNvSpPr>
          <p:nvPr>
            <p:ph type="title"/>
          </p:nvPr>
        </p:nvSpPr>
        <p:spPr>
          <a:xfrm>
            <a:off x="685800" y="609600"/>
            <a:ext cx="7772400" cy="1143000"/>
          </a:xfrm>
        </p:spPr>
        <p:txBody>
          <a:bodyPr/>
          <a:lstStyle/>
          <a:p>
            <a:r>
              <a:rPr lang="en-US"/>
              <a:t>Click to edit Master title style</a:t>
            </a:r>
            <a:endParaRPr lang="en-UG"/>
          </a:p>
        </p:txBody>
      </p:sp>
      <p:sp>
        <p:nvSpPr>
          <p:cNvPr id="3" name="Text Placeholder 2">
            <a:extLst>
              <a:ext uri="{FF2B5EF4-FFF2-40B4-BE49-F238E27FC236}">
                <a16:creationId xmlns:a16="http://schemas.microsoft.com/office/drawing/2014/main" id="{D9EE8178-A465-4235-96CD-B26660657E34}"/>
              </a:ext>
            </a:extLst>
          </p:cNvPr>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Online Image Placeholder 3">
            <a:extLst>
              <a:ext uri="{FF2B5EF4-FFF2-40B4-BE49-F238E27FC236}">
                <a16:creationId xmlns:a16="http://schemas.microsoft.com/office/drawing/2014/main" id="{F83B85F7-5672-4672-8A7B-ED2CB2F1B425}"/>
              </a:ext>
            </a:extLst>
          </p:cNvPr>
          <p:cNvSpPr>
            <a:spLocks noGrp="1"/>
          </p:cNvSpPr>
          <p:nvPr>
            <p:ph type="clipArt" sz="half" idx="2"/>
          </p:nvPr>
        </p:nvSpPr>
        <p:spPr>
          <a:xfrm>
            <a:off x="4648200" y="1981200"/>
            <a:ext cx="3810000" cy="4114800"/>
          </a:xfrm>
        </p:spPr>
        <p:txBody>
          <a:bodyPr/>
          <a:lstStyle/>
          <a:p>
            <a:endParaRPr lang="en-UG"/>
          </a:p>
        </p:txBody>
      </p:sp>
      <p:sp>
        <p:nvSpPr>
          <p:cNvPr id="5" name="Date Placeholder 4">
            <a:extLst>
              <a:ext uri="{FF2B5EF4-FFF2-40B4-BE49-F238E27FC236}">
                <a16:creationId xmlns:a16="http://schemas.microsoft.com/office/drawing/2014/main" id="{067D265A-5F9F-4675-8C46-8CB283510682}"/>
              </a:ext>
            </a:extLst>
          </p:cNvPr>
          <p:cNvSpPr>
            <a:spLocks noGrp="1"/>
          </p:cNvSpPr>
          <p:nvPr>
            <p:ph type="dt" sz="half" idx="10"/>
          </p:nvPr>
        </p:nvSpPr>
        <p:spPr>
          <a:xfrm>
            <a:off x="685800" y="6248400"/>
            <a:ext cx="1905000" cy="457200"/>
          </a:xfrm>
        </p:spPr>
        <p:txBody>
          <a:bodyPr/>
          <a:lstStyle>
            <a:lvl1pPr>
              <a:defRPr/>
            </a:lvl1pPr>
          </a:lstStyle>
          <a:p>
            <a:endParaRPr lang="en-GB" altLang="en-UG"/>
          </a:p>
        </p:txBody>
      </p:sp>
      <p:sp>
        <p:nvSpPr>
          <p:cNvPr id="6" name="Footer Placeholder 5">
            <a:extLst>
              <a:ext uri="{FF2B5EF4-FFF2-40B4-BE49-F238E27FC236}">
                <a16:creationId xmlns:a16="http://schemas.microsoft.com/office/drawing/2014/main" id="{AB536B26-2EAC-45BF-941D-AEF2E56D964F}"/>
              </a:ext>
            </a:extLst>
          </p:cNvPr>
          <p:cNvSpPr>
            <a:spLocks noGrp="1"/>
          </p:cNvSpPr>
          <p:nvPr>
            <p:ph type="ftr" sz="quarter" idx="11"/>
          </p:nvPr>
        </p:nvSpPr>
        <p:spPr>
          <a:xfrm>
            <a:off x="3124200" y="6248400"/>
            <a:ext cx="2895600" cy="457200"/>
          </a:xfrm>
        </p:spPr>
        <p:txBody>
          <a:bodyPr/>
          <a:lstStyle>
            <a:lvl1pPr>
              <a:defRPr/>
            </a:lvl1pPr>
          </a:lstStyle>
          <a:p>
            <a:endParaRPr lang="en-GB" altLang="en-UG"/>
          </a:p>
        </p:txBody>
      </p:sp>
      <p:sp>
        <p:nvSpPr>
          <p:cNvPr id="7" name="Slide Number Placeholder 6">
            <a:extLst>
              <a:ext uri="{FF2B5EF4-FFF2-40B4-BE49-F238E27FC236}">
                <a16:creationId xmlns:a16="http://schemas.microsoft.com/office/drawing/2014/main" id="{D570A7B7-F28B-4283-982E-6D4FE54399F7}"/>
              </a:ext>
            </a:extLst>
          </p:cNvPr>
          <p:cNvSpPr>
            <a:spLocks noGrp="1"/>
          </p:cNvSpPr>
          <p:nvPr>
            <p:ph type="sldNum" sz="quarter" idx="12"/>
          </p:nvPr>
        </p:nvSpPr>
        <p:spPr>
          <a:xfrm>
            <a:off x="6553200" y="6248400"/>
            <a:ext cx="1905000" cy="457200"/>
          </a:xfrm>
        </p:spPr>
        <p:txBody>
          <a:bodyPr/>
          <a:lstStyle>
            <a:lvl1pPr>
              <a:defRPr/>
            </a:lvl1pPr>
          </a:lstStyle>
          <a:p>
            <a:fld id="{818213E4-768C-4601-93C3-9C42849C944E}" type="slidenum">
              <a:rPr lang="en-GB" altLang="en-UG"/>
              <a:pPr/>
              <a:t>‹#›</a:t>
            </a:fld>
            <a:endParaRPr lang="en-GB" altLang="en-UG"/>
          </a:p>
        </p:txBody>
      </p:sp>
    </p:spTree>
    <p:extLst>
      <p:ext uri="{BB962C8B-B14F-4D97-AF65-F5344CB8AC3E}">
        <p14:creationId xmlns:p14="http://schemas.microsoft.com/office/powerpoint/2010/main" val="4059662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20000"/>
              <a:lumOff val="80000"/>
            </a:schemeClr>
          </a:solidFill>
        </p:spPr>
        <p:txBody>
          <a:bodyPr/>
          <a:lstStyle>
            <a:lvl1pPr>
              <a:defRPr b="1" cap="none" spc="0">
                <a:ln>
                  <a:noFill/>
                </a:ln>
                <a:solidFill>
                  <a:schemeClr val="tx1"/>
                </a:solidFill>
                <a:effectL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2/6/2022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508437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2/6/2022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379355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2/6/2022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3180078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2/6/2022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428821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2/6/2022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2914063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2/6/2022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246226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2/6/2022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3886770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04053F3-2878-4083-B318-2BC51DA166CE}" type="datetimeFigureOut">
              <a:rPr lang="en-US" smtClean="0"/>
              <a:t>2/6/2022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10A222B-8DB0-4D9A-ADF3-936A4DBC674D}" type="slidenum">
              <a:rPr lang="en-US" smtClean="0"/>
              <a:t>‹#›</a:t>
            </a:fld>
            <a:endParaRPr lang="en-US"/>
          </a:p>
        </p:txBody>
      </p:sp>
    </p:spTree>
    <p:extLst>
      <p:ext uri="{BB962C8B-B14F-4D97-AF65-F5344CB8AC3E}">
        <p14:creationId xmlns:p14="http://schemas.microsoft.com/office/powerpoint/2010/main" val="2605474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mailto:enock.Lubanga@uict.ac.ug"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400800"/>
            <a:ext cx="9144000" cy="4572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l"/>
            <a:r>
              <a:rPr lang="en-US" dirty="0">
                <a:hlinkClick r:id="rId15"/>
              </a:rPr>
              <a:t>enock.lubanga@uict.ac.ug</a:t>
            </a:r>
            <a:r>
              <a:rPr lang="en-US" dirty="0"/>
              <a:t>            </a:t>
            </a:r>
            <a:fld id="{1E505959-B619-47AF-A414-75E1601502A0}" type="datetime9">
              <a:rPr lang="en-US" smtClean="0"/>
              <a:t>2/6/2022 11:28:11 AM</a:t>
            </a:fld>
            <a:r>
              <a:rPr lang="en-US" dirty="0"/>
              <a:t>                                                      </a:t>
            </a:r>
            <a:fld id="{485FF2AE-D022-46E2-AA15-BA705BD1281D}" type="slidenum">
              <a:rPr lang="en-US" smtClean="0"/>
              <a:t>‹#›</a:t>
            </a:fld>
            <a:endParaRPr lang="en-US" dirty="0"/>
          </a:p>
        </p:txBody>
      </p:sp>
    </p:spTree>
    <p:extLst>
      <p:ext uri="{BB962C8B-B14F-4D97-AF65-F5344CB8AC3E}">
        <p14:creationId xmlns:p14="http://schemas.microsoft.com/office/powerpoint/2010/main" val="2513497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4249-51FC-4A76-B305-DB38EAAEA80E}"/>
              </a:ext>
            </a:extLst>
          </p:cNvPr>
          <p:cNvSpPr>
            <a:spLocks noGrp="1"/>
          </p:cNvSpPr>
          <p:nvPr>
            <p:ph type="title"/>
          </p:nvPr>
        </p:nvSpPr>
        <p:spPr/>
        <p:txBody>
          <a:bodyPr/>
          <a:lstStyle/>
          <a:p>
            <a:r>
              <a:rPr lang="en-US" dirty="0"/>
              <a:t>COURSE OUTLINE</a:t>
            </a:r>
            <a:endParaRPr lang="en-UG" dirty="0"/>
          </a:p>
        </p:txBody>
      </p:sp>
      <p:sp>
        <p:nvSpPr>
          <p:cNvPr id="3" name="Content Placeholder 2">
            <a:extLst>
              <a:ext uri="{FF2B5EF4-FFF2-40B4-BE49-F238E27FC236}">
                <a16:creationId xmlns:a16="http://schemas.microsoft.com/office/drawing/2014/main" id="{742EFA93-4658-4F3F-B181-72807A7FE9CD}"/>
              </a:ext>
            </a:extLst>
          </p:cNvPr>
          <p:cNvSpPr>
            <a:spLocks noGrp="1"/>
          </p:cNvSpPr>
          <p:nvPr>
            <p:ph idx="1"/>
          </p:nvPr>
        </p:nvSpPr>
        <p:spPr/>
        <p:txBody>
          <a:bodyPr>
            <a:normAutofit fontScale="70000" lnSpcReduction="20000"/>
          </a:bodyPr>
          <a:lstStyle/>
          <a:p>
            <a:r>
              <a:rPr lang="en-US" dirty="0"/>
              <a:t>Introduction to Java</a:t>
            </a:r>
          </a:p>
          <a:p>
            <a:pPr lvl="1"/>
            <a:r>
              <a:rPr lang="en-US" dirty="0"/>
              <a:t>Encapsulation</a:t>
            </a:r>
          </a:p>
          <a:p>
            <a:pPr lvl="1"/>
            <a:r>
              <a:rPr lang="en-US" dirty="0"/>
              <a:t>Inheritance</a:t>
            </a:r>
          </a:p>
          <a:p>
            <a:pPr lvl="1"/>
            <a:r>
              <a:rPr lang="en-US" dirty="0"/>
              <a:t>Polymorphism</a:t>
            </a:r>
          </a:p>
          <a:p>
            <a:pPr lvl="1"/>
            <a:r>
              <a:rPr lang="en-US" dirty="0"/>
              <a:t>Classes</a:t>
            </a:r>
          </a:p>
          <a:p>
            <a:pPr lvl="1"/>
            <a:r>
              <a:rPr lang="en-US" dirty="0"/>
              <a:t>Objects</a:t>
            </a:r>
          </a:p>
          <a:p>
            <a:r>
              <a:rPr lang="en-US" dirty="0"/>
              <a:t>Java Basics</a:t>
            </a:r>
          </a:p>
          <a:p>
            <a:r>
              <a:rPr lang="en-US" dirty="0"/>
              <a:t>Data Types</a:t>
            </a:r>
          </a:p>
          <a:p>
            <a:r>
              <a:rPr lang="en-US" dirty="0"/>
              <a:t>Strings</a:t>
            </a:r>
          </a:p>
          <a:p>
            <a:r>
              <a:rPr lang="en-US" dirty="0"/>
              <a:t>Exceptions</a:t>
            </a:r>
          </a:p>
          <a:p>
            <a:r>
              <a:rPr lang="en-US" dirty="0"/>
              <a:t>Graphics</a:t>
            </a:r>
          </a:p>
          <a:p>
            <a:r>
              <a:rPr lang="en-US" dirty="0"/>
              <a:t>Multi threading</a:t>
            </a:r>
          </a:p>
          <a:p>
            <a:r>
              <a:rPr lang="en-US" dirty="0"/>
              <a:t>Inheritance</a:t>
            </a:r>
          </a:p>
          <a:p>
            <a:pPr marL="457200" lvl="1" indent="0">
              <a:buNone/>
            </a:pPr>
            <a:endParaRPr lang="en-UG" dirty="0"/>
          </a:p>
        </p:txBody>
      </p:sp>
    </p:spTree>
    <p:extLst>
      <p:ext uri="{BB962C8B-B14F-4D97-AF65-F5344CB8AC3E}">
        <p14:creationId xmlns:p14="http://schemas.microsoft.com/office/powerpoint/2010/main" val="324402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BECC-9BE3-4BF7-98A4-92B64FE3F881}"/>
              </a:ext>
            </a:extLst>
          </p:cNvPr>
          <p:cNvSpPr>
            <a:spLocks noGrp="1"/>
          </p:cNvSpPr>
          <p:nvPr>
            <p:ph type="title"/>
          </p:nvPr>
        </p:nvSpPr>
        <p:spPr/>
        <p:txBody>
          <a:bodyPr/>
          <a:lstStyle/>
          <a:p>
            <a:r>
              <a:rPr lang="en-US" dirty="0"/>
              <a:t>Principles of OOP</a:t>
            </a:r>
            <a:endParaRPr lang="en-UG" dirty="0"/>
          </a:p>
        </p:txBody>
      </p:sp>
      <p:sp>
        <p:nvSpPr>
          <p:cNvPr id="3" name="Content Placeholder 2">
            <a:extLst>
              <a:ext uri="{FF2B5EF4-FFF2-40B4-BE49-F238E27FC236}">
                <a16:creationId xmlns:a16="http://schemas.microsoft.com/office/drawing/2014/main" id="{2B8916D3-4850-4171-8B99-E0F8BF2481ED}"/>
              </a:ext>
            </a:extLst>
          </p:cNvPr>
          <p:cNvSpPr>
            <a:spLocks noGrp="1"/>
          </p:cNvSpPr>
          <p:nvPr>
            <p:ph idx="1"/>
          </p:nvPr>
        </p:nvSpPr>
        <p:spPr/>
        <p:txBody>
          <a:bodyPr>
            <a:normAutofit/>
          </a:bodyPr>
          <a:lstStyle/>
          <a:p>
            <a:pPr marL="0" indent="0">
              <a:buNone/>
            </a:pPr>
            <a:r>
              <a:rPr lang="en-US" dirty="0"/>
              <a:t>The four pillars of object oriented programming are:</a:t>
            </a:r>
          </a:p>
          <a:p>
            <a:pPr>
              <a:buFont typeface="Arial" panose="020B0604020202020204" pitchFamily="34" charset="0"/>
              <a:buChar char="•"/>
            </a:pPr>
            <a:r>
              <a:rPr lang="en-US" b="1" dirty="0"/>
              <a:t>Inheritance </a:t>
            </a:r>
            <a:endParaRPr lang="en-US" dirty="0"/>
          </a:p>
          <a:p>
            <a:pPr>
              <a:buFont typeface="Arial" panose="020B0604020202020204" pitchFamily="34" charset="0"/>
              <a:buChar char="•"/>
            </a:pPr>
            <a:r>
              <a:rPr lang="en-US" b="1" dirty="0"/>
              <a:t>Encapsulation </a:t>
            </a:r>
            <a:endParaRPr lang="en-US" dirty="0"/>
          </a:p>
          <a:p>
            <a:pPr>
              <a:buFont typeface="Arial" panose="020B0604020202020204" pitchFamily="34" charset="0"/>
              <a:buChar char="•"/>
            </a:pPr>
            <a:r>
              <a:rPr lang="en-US" b="1" dirty="0"/>
              <a:t>Abstraction </a:t>
            </a:r>
            <a:endParaRPr lang="en-US" dirty="0"/>
          </a:p>
          <a:p>
            <a:pPr>
              <a:buFont typeface="Arial" panose="020B0604020202020204" pitchFamily="34" charset="0"/>
              <a:buChar char="•"/>
            </a:pPr>
            <a:r>
              <a:rPr lang="en-US" b="1" dirty="0"/>
              <a:t>Polymorphism </a:t>
            </a:r>
            <a:endParaRPr lang="en-US" dirty="0"/>
          </a:p>
          <a:p>
            <a:endParaRPr lang="en-UG" dirty="0"/>
          </a:p>
        </p:txBody>
      </p:sp>
    </p:spTree>
    <p:extLst>
      <p:ext uri="{BB962C8B-B14F-4D97-AF65-F5344CB8AC3E}">
        <p14:creationId xmlns:p14="http://schemas.microsoft.com/office/powerpoint/2010/main" val="1396348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76BCB-46DD-499B-9510-4A84AB5F908A}"/>
              </a:ext>
            </a:extLst>
          </p:cNvPr>
          <p:cNvSpPr>
            <a:spLocks noGrp="1"/>
          </p:cNvSpPr>
          <p:nvPr>
            <p:ph type="title"/>
          </p:nvPr>
        </p:nvSpPr>
        <p:spPr/>
        <p:txBody>
          <a:bodyPr/>
          <a:lstStyle/>
          <a:p>
            <a:r>
              <a:rPr lang="en-US" dirty="0"/>
              <a:t>Inheritance</a:t>
            </a:r>
            <a:endParaRPr lang="en-UG" dirty="0"/>
          </a:p>
        </p:txBody>
      </p:sp>
      <p:sp>
        <p:nvSpPr>
          <p:cNvPr id="3" name="Content Placeholder 2">
            <a:extLst>
              <a:ext uri="{FF2B5EF4-FFF2-40B4-BE49-F238E27FC236}">
                <a16:creationId xmlns:a16="http://schemas.microsoft.com/office/drawing/2014/main" id="{53A43A0A-F692-4EE1-A55A-3E5C74AFF6C5}"/>
              </a:ext>
            </a:extLst>
          </p:cNvPr>
          <p:cNvSpPr>
            <a:spLocks noGrp="1"/>
          </p:cNvSpPr>
          <p:nvPr>
            <p:ph idx="1"/>
          </p:nvPr>
        </p:nvSpPr>
        <p:spPr/>
        <p:txBody>
          <a:bodyPr>
            <a:normAutofit lnSpcReduction="10000"/>
          </a:bodyPr>
          <a:lstStyle/>
          <a:p>
            <a:r>
              <a:rPr lang="en-US" dirty="0"/>
              <a:t>Inheritance allows classes to inherit features of other classes. Put another way, parent classes extend attributes and behaviors to child classes. </a:t>
            </a:r>
            <a:r>
              <a:rPr lang="en-US" b="1" dirty="0"/>
              <a:t>Inheritance supports reusability</a:t>
            </a:r>
            <a:r>
              <a:rPr lang="en-US" dirty="0"/>
              <a:t>.</a:t>
            </a:r>
          </a:p>
          <a:p>
            <a:r>
              <a:rPr lang="en-US" dirty="0"/>
              <a:t>If basic attributes and behaviors are defined in a parent class, child classes can be created extending the functionality of the parent class, and adding additional attributes and behaviors.</a:t>
            </a:r>
          </a:p>
          <a:p>
            <a:endParaRPr lang="en-UG" dirty="0"/>
          </a:p>
        </p:txBody>
      </p:sp>
    </p:spTree>
    <p:extLst>
      <p:ext uri="{BB962C8B-B14F-4D97-AF65-F5344CB8AC3E}">
        <p14:creationId xmlns:p14="http://schemas.microsoft.com/office/powerpoint/2010/main" val="3659504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C681-DBF1-415E-87A2-BB2E9CEEFEFF}"/>
              </a:ext>
            </a:extLst>
          </p:cNvPr>
          <p:cNvSpPr>
            <a:spLocks noGrp="1"/>
          </p:cNvSpPr>
          <p:nvPr>
            <p:ph type="title"/>
          </p:nvPr>
        </p:nvSpPr>
        <p:spPr/>
        <p:txBody>
          <a:bodyPr/>
          <a:lstStyle/>
          <a:p>
            <a:r>
              <a:rPr lang="en-US" dirty="0"/>
              <a:t>Inheritance</a:t>
            </a:r>
            <a:endParaRPr lang="en-UG" dirty="0"/>
          </a:p>
        </p:txBody>
      </p:sp>
      <p:pic>
        <p:nvPicPr>
          <p:cNvPr id="5" name="Content Placeholder 4">
            <a:extLst>
              <a:ext uri="{FF2B5EF4-FFF2-40B4-BE49-F238E27FC236}">
                <a16:creationId xmlns:a16="http://schemas.microsoft.com/office/drawing/2014/main" id="{0087A266-0158-4C49-B62B-8726F37736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67508"/>
            <a:ext cx="8229600" cy="5191346"/>
          </a:xfrm>
        </p:spPr>
      </p:pic>
    </p:spTree>
    <p:extLst>
      <p:ext uri="{BB962C8B-B14F-4D97-AF65-F5344CB8AC3E}">
        <p14:creationId xmlns:p14="http://schemas.microsoft.com/office/powerpoint/2010/main" val="542792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D864-7624-4CF0-9298-7E8350265E43}"/>
              </a:ext>
            </a:extLst>
          </p:cNvPr>
          <p:cNvSpPr>
            <a:spLocks noGrp="1"/>
          </p:cNvSpPr>
          <p:nvPr>
            <p:ph type="title"/>
          </p:nvPr>
        </p:nvSpPr>
        <p:spPr/>
        <p:txBody>
          <a:bodyPr/>
          <a:lstStyle/>
          <a:p>
            <a:r>
              <a:rPr lang="en-US" dirty="0"/>
              <a:t>Encapsulation</a:t>
            </a:r>
            <a:endParaRPr lang="en-UG" dirty="0"/>
          </a:p>
        </p:txBody>
      </p:sp>
      <p:sp>
        <p:nvSpPr>
          <p:cNvPr id="3" name="Content Placeholder 2">
            <a:extLst>
              <a:ext uri="{FF2B5EF4-FFF2-40B4-BE49-F238E27FC236}">
                <a16:creationId xmlns:a16="http://schemas.microsoft.com/office/drawing/2014/main" id="{7EB11252-FC4D-4EF7-A70C-4813B773CB32}"/>
              </a:ext>
            </a:extLst>
          </p:cNvPr>
          <p:cNvSpPr>
            <a:spLocks noGrp="1"/>
          </p:cNvSpPr>
          <p:nvPr>
            <p:ph idx="1"/>
          </p:nvPr>
        </p:nvSpPr>
        <p:spPr>
          <a:xfrm>
            <a:off x="457200" y="1417638"/>
            <a:ext cx="8229600" cy="4708525"/>
          </a:xfrm>
        </p:spPr>
        <p:txBody>
          <a:bodyPr>
            <a:normAutofit fontScale="92500" lnSpcReduction="10000"/>
          </a:bodyPr>
          <a:lstStyle/>
          <a:p>
            <a:r>
              <a:rPr lang="en-US" dirty="0"/>
              <a:t>Keep important information </a:t>
            </a:r>
            <a:r>
              <a:rPr lang="en-US" b="1" dirty="0"/>
              <a:t>inside an object</a:t>
            </a:r>
            <a:r>
              <a:rPr lang="en-US" dirty="0"/>
              <a:t>, and only expose selected information to the outside world. </a:t>
            </a:r>
          </a:p>
          <a:p>
            <a:r>
              <a:rPr lang="en-US" dirty="0"/>
              <a:t>Encapsulation requires defining some fields as private and some as public.</a:t>
            </a:r>
          </a:p>
          <a:p>
            <a:pPr lvl="1">
              <a:buFont typeface="Arial" panose="020B0604020202020204" pitchFamily="34" charset="0"/>
              <a:buChar char="•"/>
            </a:pPr>
            <a:r>
              <a:rPr lang="en-US" b="1" dirty="0"/>
              <a:t>Private/ Internal interface:</a:t>
            </a:r>
            <a:r>
              <a:rPr lang="en-US" dirty="0"/>
              <a:t> methods and properties, accessible from other methods of the same class.</a:t>
            </a:r>
          </a:p>
          <a:p>
            <a:pPr lvl="1">
              <a:buFont typeface="Arial" panose="020B0604020202020204" pitchFamily="34" charset="0"/>
              <a:buChar char="•"/>
            </a:pPr>
            <a:r>
              <a:rPr lang="en-US" b="1" dirty="0"/>
              <a:t>Public / External Interface:</a:t>
            </a:r>
            <a:r>
              <a:rPr lang="en-US" dirty="0"/>
              <a:t> methods and properties, accessible also from outside the class.</a:t>
            </a:r>
          </a:p>
          <a:p>
            <a:pPr>
              <a:buFont typeface="Arial" panose="020B0604020202020204" pitchFamily="34" charset="0"/>
              <a:buChar char="•"/>
            </a:pPr>
            <a:r>
              <a:rPr lang="en-US" dirty="0"/>
              <a:t>Encapsulation adds </a:t>
            </a:r>
            <a:r>
              <a:rPr lang="en-US" b="1" dirty="0"/>
              <a:t>security</a:t>
            </a:r>
            <a:endParaRPr lang="en-UG" dirty="0"/>
          </a:p>
        </p:txBody>
      </p:sp>
    </p:spTree>
    <p:extLst>
      <p:ext uri="{BB962C8B-B14F-4D97-AF65-F5344CB8AC3E}">
        <p14:creationId xmlns:p14="http://schemas.microsoft.com/office/powerpoint/2010/main" val="1180392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E4A6E5-C2CD-4422-980B-82ADD3C842F3}"/>
              </a:ext>
            </a:extLst>
          </p:cNvPr>
          <p:cNvPicPr>
            <a:picLocks noChangeAspect="1"/>
          </p:cNvPicPr>
          <p:nvPr/>
        </p:nvPicPr>
        <p:blipFill>
          <a:blip r:embed="rId2"/>
          <a:stretch>
            <a:fillRect/>
          </a:stretch>
        </p:blipFill>
        <p:spPr>
          <a:xfrm>
            <a:off x="3837747" y="4172778"/>
            <a:ext cx="5286375" cy="2705100"/>
          </a:xfrm>
          <a:prstGeom prst="rect">
            <a:avLst/>
          </a:prstGeom>
        </p:spPr>
      </p:pic>
      <p:sp>
        <p:nvSpPr>
          <p:cNvPr id="2" name="Title 1">
            <a:extLst>
              <a:ext uri="{FF2B5EF4-FFF2-40B4-BE49-F238E27FC236}">
                <a16:creationId xmlns:a16="http://schemas.microsoft.com/office/drawing/2014/main" id="{E2524EA2-82E9-49BD-A1F1-AA90DEAA9DEA}"/>
              </a:ext>
            </a:extLst>
          </p:cNvPr>
          <p:cNvSpPr>
            <a:spLocks noGrp="1"/>
          </p:cNvSpPr>
          <p:nvPr>
            <p:ph type="title"/>
          </p:nvPr>
        </p:nvSpPr>
        <p:spPr>
          <a:xfrm>
            <a:off x="457200" y="0"/>
            <a:ext cx="8229600" cy="1143000"/>
          </a:xfrm>
        </p:spPr>
        <p:txBody>
          <a:bodyPr/>
          <a:lstStyle/>
          <a:p>
            <a:r>
              <a:rPr lang="en-US" dirty="0"/>
              <a:t>Encapsulation</a:t>
            </a:r>
            <a:endParaRPr lang="en-UG" dirty="0"/>
          </a:p>
        </p:txBody>
      </p:sp>
      <p:sp>
        <p:nvSpPr>
          <p:cNvPr id="3" name="Content Placeholder 2">
            <a:extLst>
              <a:ext uri="{FF2B5EF4-FFF2-40B4-BE49-F238E27FC236}">
                <a16:creationId xmlns:a16="http://schemas.microsoft.com/office/drawing/2014/main" id="{BA0AEB2B-7E3F-427A-AC1A-03E781A069C8}"/>
              </a:ext>
            </a:extLst>
          </p:cNvPr>
          <p:cNvSpPr>
            <a:spLocks noGrp="1"/>
          </p:cNvSpPr>
          <p:nvPr>
            <p:ph idx="1"/>
          </p:nvPr>
        </p:nvSpPr>
        <p:spPr>
          <a:xfrm>
            <a:off x="457200" y="1600200"/>
            <a:ext cx="8458200" cy="4525963"/>
          </a:xfrm>
        </p:spPr>
        <p:txBody>
          <a:bodyPr>
            <a:normAutofit fontScale="92500" lnSpcReduction="20000"/>
          </a:bodyPr>
          <a:lstStyle/>
          <a:p>
            <a:r>
              <a:rPr lang="en-US" dirty="0"/>
              <a:t>Let’s use a car as a metaphor for encapsulation. The information the car shares with the outside world, using blinkers to indicate turns, are public interfaces. In contrast, the engine is hidden under the hood.</a:t>
            </a:r>
          </a:p>
          <a:p>
            <a:r>
              <a:rPr lang="en-US" dirty="0"/>
              <a:t>It’s a private, internal interface. When you’re driving a car down the road, other drivers require information to make decisions, like whether you’re turning left or right. However, exposing internal, private data like the engine temperature, would just confuse other drivers</a:t>
            </a:r>
          </a:p>
          <a:p>
            <a:endParaRPr lang="en-UG" dirty="0"/>
          </a:p>
        </p:txBody>
      </p:sp>
    </p:spTree>
    <p:extLst>
      <p:ext uri="{BB962C8B-B14F-4D97-AF65-F5344CB8AC3E}">
        <p14:creationId xmlns:p14="http://schemas.microsoft.com/office/powerpoint/2010/main" val="2560127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a:t>
            </a:r>
          </a:p>
        </p:txBody>
      </p:sp>
      <p:sp>
        <p:nvSpPr>
          <p:cNvPr id="3" name="Content Placeholder 2"/>
          <p:cNvSpPr>
            <a:spLocks noGrp="1"/>
          </p:cNvSpPr>
          <p:nvPr>
            <p:ph idx="1"/>
          </p:nvPr>
        </p:nvSpPr>
        <p:spPr>
          <a:xfrm>
            <a:off x="457200" y="1600200"/>
            <a:ext cx="8458200" cy="4800600"/>
          </a:xfrm>
        </p:spPr>
        <p:txBody>
          <a:bodyPr>
            <a:normAutofit/>
          </a:bodyPr>
          <a:lstStyle/>
          <a:p>
            <a:pPr marL="0" indent="0">
              <a:buNone/>
            </a:pPr>
            <a:r>
              <a:rPr lang="en-US" dirty="0"/>
              <a:t>Abstraction is using </a:t>
            </a:r>
            <a:r>
              <a:rPr lang="en-US" b="1" dirty="0"/>
              <a:t>simple classes</a:t>
            </a:r>
            <a:r>
              <a:rPr lang="en-US" dirty="0"/>
              <a:t> to </a:t>
            </a:r>
            <a:r>
              <a:rPr lang="en-US" b="1" dirty="0"/>
              <a:t>represent complexity</a:t>
            </a:r>
            <a:r>
              <a:rPr lang="en-US" dirty="0"/>
              <a:t>. Abstraction is an extension of encapsulation. For example, you don’t have to know all the details of how the engine works to drive a car.</a:t>
            </a:r>
          </a:p>
          <a:p>
            <a:pPr marL="0" indent="0">
              <a:buNone/>
            </a:pPr>
            <a:r>
              <a:rPr lang="en-US" dirty="0"/>
              <a:t>Abstraction means that the user interacts with only selected attributes and methods of an object. </a:t>
            </a:r>
          </a:p>
        </p:txBody>
      </p:sp>
    </p:spTree>
    <p:extLst>
      <p:ext uri="{BB962C8B-B14F-4D97-AF65-F5344CB8AC3E}">
        <p14:creationId xmlns:p14="http://schemas.microsoft.com/office/powerpoint/2010/main" val="3455069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benefits of abstraction</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Simple, high level user interfaces</a:t>
            </a:r>
          </a:p>
          <a:p>
            <a:pPr>
              <a:buFont typeface="Arial" panose="020B0604020202020204" pitchFamily="34" charset="0"/>
              <a:buChar char="•"/>
            </a:pPr>
            <a:r>
              <a:rPr lang="en-US" dirty="0"/>
              <a:t>Complex code is hidden</a:t>
            </a:r>
          </a:p>
          <a:p>
            <a:pPr>
              <a:buFont typeface="Arial" panose="020B0604020202020204" pitchFamily="34" charset="0"/>
              <a:buChar char="•"/>
            </a:pPr>
            <a:r>
              <a:rPr lang="en-US" dirty="0"/>
              <a:t>Security</a:t>
            </a:r>
          </a:p>
          <a:p>
            <a:pPr>
              <a:buFont typeface="Arial" panose="020B0604020202020204" pitchFamily="34" charset="0"/>
              <a:buChar char="•"/>
            </a:pPr>
            <a:r>
              <a:rPr lang="en-US" dirty="0"/>
              <a:t>Easier software maintenance</a:t>
            </a:r>
          </a:p>
          <a:p>
            <a:pPr>
              <a:buFont typeface="Arial" panose="020B0604020202020204" pitchFamily="34" charset="0"/>
              <a:buChar char="•"/>
            </a:pPr>
            <a:r>
              <a:rPr lang="en-US" dirty="0"/>
              <a:t>Code updates rarely change abstraction</a:t>
            </a:r>
          </a:p>
        </p:txBody>
      </p:sp>
    </p:spTree>
    <p:extLst>
      <p:ext uri="{BB962C8B-B14F-4D97-AF65-F5344CB8AC3E}">
        <p14:creationId xmlns:p14="http://schemas.microsoft.com/office/powerpoint/2010/main" val="1306315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Content Placeholder 2"/>
          <p:cNvSpPr>
            <a:spLocks noGrp="1"/>
          </p:cNvSpPr>
          <p:nvPr>
            <p:ph idx="1"/>
          </p:nvPr>
        </p:nvSpPr>
        <p:spPr>
          <a:xfrm>
            <a:off x="304800" y="1600200"/>
            <a:ext cx="8534400" cy="4648200"/>
          </a:xfrm>
        </p:spPr>
        <p:txBody>
          <a:bodyPr>
            <a:normAutofit/>
          </a:bodyPr>
          <a:lstStyle/>
          <a:p>
            <a:r>
              <a:rPr lang="en-US" dirty="0"/>
              <a:t>Polymorphism means designing objects to </a:t>
            </a:r>
            <a:r>
              <a:rPr lang="en-US" b="1" dirty="0"/>
              <a:t>share behaviors</a:t>
            </a:r>
            <a:r>
              <a:rPr lang="en-US" dirty="0"/>
              <a:t>. Using inheritance, objects can override shared parent behaviors, with specific child behaviors. </a:t>
            </a:r>
          </a:p>
          <a:p>
            <a:r>
              <a:rPr lang="en-US" dirty="0"/>
              <a:t>Polymorphism allows the same method to execute different behaviors in two ways:</a:t>
            </a:r>
          </a:p>
          <a:p>
            <a:pPr lvl="1"/>
            <a:r>
              <a:rPr lang="en-US" dirty="0"/>
              <a:t>method overriding </a:t>
            </a:r>
          </a:p>
          <a:p>
            <a:pPr lvl="1"/>
            <a:r>
              <a:rPr lang="en-US" dirty="0"/>
              <a:t>method overloading.</a:t>
            </a:r>
          </a:p>
        </p:txBody>
      </p:sp>
    </p:spTree>
    <p:extLst>
      <p:ext uri="{BB962C8B-B14F-4D97-AF65-F5344CB8AC3E}">
        <p14:creationId xmlns:p14="http://schemas.microsoft.com/office/powerpoint/2010/main" val="5292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02743-8677-4FBD-8E32-E8A877FC0DBE}"/>
              </a:ext>
            </a:extLst>
          </p:cNvPr>
          <p:cNvSpPr>
            <a:spLocks noGrp="1"/>
          </p:cNvSpPr>
          <p:nvPr>
            <p:ph type="title"/>
          </p:nvPr>
        </p:nvSpPr>
        <p:spPr/>
        <p:txBody>
          <a:bodyPr/>
          <a:lstStyle/>
          <a:p>
            <a:r>
              <a:rPr lang="en-US" dirty="0"/>
              <a:t>Polymorphism</a:t>
            </a:r>
            <a:endParaRPr lang="en-UG" dirty="0"/>
          </a:p>
        </p:txBody>
      </p:sp>
      <p:sp>
        <p:nvSpPr>
          <p:cNvPr id="3" name="Content Placeholder 2">
            <a:extLst>
              <a:ext uri="{FF2B5EF4-FFF2-40B4-BE49-F238E27FC236}">
                <a16:creationId xmlns:a16="http://schemas.microsoft.com/office/drawing/2014/main" id="{90C08A72-989C-4A7A-94F9-1DFD3EE5BADA}"/>
              </a:ext>
            </a:extLst>
          </p:cNvPr>
          <p:cNvSpPr>
            <a:spLocks noGrp="1"/>
          </p:cNvSpPr>
          <p:nvPr>
            <p:ph idx="1"/>
          </p:nvPr>
        </p:nvSpPr>
        <p:spPr>
          <a:xfrm>
            <a:off x="457200" y="1600200"/>
            <a:ext cx="8229600" cy="4724400"/>
          </a:xfrm>
        </p:spPr>
        <p:txBody>
          <a:bodyPr>
            <a:normAutofit/>
          </a:bodyPr>
          <a:lstStyle/>
          <a:p>
            <a:r>
              <a:rPr lang="en-US" dirty="0"/>
              <a:t>Suppose we have a class called, “</a:t>
            </a:r>
            <a:r>
              <a:rPr lang="en-US" b="1" dirty="0"/>
              <a:t>Animal</a:t>
            </a:r>
            <a:r>
              <a:rPr lang="en-US" dirty="0"/>
              <a:t>” and two child classes, “Cat,” and “Dog.” If the Animal class has a method to make a noise, called, “</a:t>
            </a:r>
            <a:r>
              <a:rPr lang="en-US" dirty="0" err="1"/>
              <a:t>makeNoise</a:t>
            </a:r>
            <a:r>
              <a:rPr lang="en-US" dirty="0"/>
              <a:t>,” then, we can override the "</a:t>
            </a:r>
            <a:r>
              <a:rPr lang="en-US" dirty="0" err="1"/>
              <a:t>makeNoise</a:t>
            </a:r>
            <a:r>
              <a:rPr lang="en-US" dirty="0"/>
              <a:t>" function that is inherited by the sub-classes, "Cat" and "Dog," to be “meow” and “bark,” respectively</a:t>
            </a:r>
          </a:p>
        </p:txBody>
      </p:sp>
    </p:spTree>
    <p:extLst>
      <p:ext uri="{BB962C8B-B14F-4D97-AF65-F5344CB8AC3E}">
        <p14:creationId xmlns:p14="http://schemas.microsoft.com/office/powerpoint/2010/main" val="1979306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of Polymorphism are</a:t>
            </a:r>
          </a:p>
        </p:txBody>
      </p:sp>
      <p:sp>
        <p:nvSpPr>
          <p:cNvPr id="3" name="Content Placeholder 2"/>
          <p:cNvSpPr>
            <a:spLocks noGrp="1"/>
          </p:cNvSpPr>
          <p:nvPr>
            <p:ph idx="1"/>
          </p:nvPr>
        </p:nvSpPr>
        <p:spPr>
          <a:xfrm>
            <a:off x="457200" y="1600200"/>
            <a:ext cx="8229600" cy="4648200"/>
          </a:xfrm>
        </p:spPr>
        <p:txBody>
          <a:bodyPr>
            <a:normAutofit/>
          </a:bodyPr>
          <a:lstStyle/>
          <a:p>
            <a:pPr>
              <a:buFont typeface="Arial" panose="020B0604020202020204" pitchFamily="34" charset="0"/>
              <a:buChar char="•"/>
            </a:pPr>
            <a:r>
              <a:rPr lang="en-US" dirty="0"/>
              <a:t>Method overriding</a:t>
            </a:r>
          </a:p>
          <a:p>
            <a:pPr>
              <a:buFont typeface="Arial" panose="020B0604020202020204" pitchFamily="34" charset="0"/>
              <a:buChar char="•"/>
            </a:pPr>
            <a:r>
              <a:rPr lang="en-US" dirty="0"/>
              <a:t>Method overloading</a:t>
            </a:r>
          </a:p>
        </p:txBody>
      </p:sp>
    </p:spTree>
    <p:extLst>
      <p:ext uri="{BB962C8B-B14F-4D97-AF65-F5344CB8AC3E}">
        <p14:creationId xmlns:p14="http://schemas.microsoft.com/office/powerpoint/2010/main" val="3372887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F36275D7-F347-46C9-A196-26009D7A9A0D}"/>
              </a:ext>
            </a:extLst>
          </p:cNvPr>
          <p:cNvSpPr>
            <a:spLocks noGrp="1" noChangeArrowheads="1"/>
          </p:cNvSpPr>
          <p:nvPr>
            <p:ph type="title"/>
          </p:nvPr>
        </p:nvSpPr>
        <p:spPr/>
        <p:txBody>
          <a:bodyPr/>
          <a:lstStyle/>
          <a:p>
            <a:pPr eaLnBrk="1" hangingPunct="1"/>
            <a:r>
              <a:rPr lang="en-US" altLang="en-UG" sz="2800"/>
              <a:t>The Program Development Life Cycle (PDLC)</a:t>
            </a:r>
          </a:p>
        </p:txBody>
      </p:sp>
      <p:sp>
        <p:nvSpPr>
          <p:cNvPr id="49155" name="Rectangle 3">
            <a:extLst>
              <a:ext uri="{FF2B5EF4-FFF2-40B4-BE49-F238E27FC236}">
                <a16:creationId xmlns:a16="http://schemas.microsoft.com/office/drawing/2014/main" id="{6AB47F4D-4E7E-4562-ABED-18FF1FDDC6EB}"/>
              </a:ext>
            </a:extLst>
          </p:cNvPr>
          <p:cNvSpPr>
            <a:spLocks noGrp="1" noChangeArrowheads="1"/>
          </p:cNvSpPr>
          <p:nvPr>
            <p:ph idx="1"/>
          </p:nvPr>
        </p:nvSpPr>
        <p:spPr>
          <a:xfrm>
            <a:off x="457200" y="1600200"/>
            <a:ext cx="8382000" cy="4756150"/>
          </a:xfrm>
        </p:spPr>
        <p:txBody>
          <a:bodyPr/>
          <a:lstStyle/>
          <a:p>
            <a:pPr eaLnBrk="1" hangingPunct="1"/>
            <a:r>
              <a:rPr lang="en-US" altLang="en-UG" dirty="0"/>
              <a:t>Program development: The process of creating application programs</a:t>
            </a:r>
          </a:p>
          <a:p>
            <a:pPr eaLnBrk="1" hangingPunct="1"/>
            <a:r>
              <a:rPr lang="en-US" altLang="en-UG" dirty="0"/>
              <a:t>Program development life cycle (PDLC </a:t>
            </a:r>
          </a:p>
        </p:txBody>
      </p:sp>
      <p:sp>
        <p:nvSpPr>
          <p:cNvPr id="11266" name="Rectangle 21">
            <a:extLst>
              <a:ext uri="{FF2B5EF4-FFF2-40B4-BE49-F238E27FC236}">
                <a16:creationId xmlns:a16="http://schemas.microsoft.com/office/drawing/2014/main" id="{A5AE60BB-DFCE-4A9F-947C-5919D65EE675}"/>
              </a:ext>
            </a:extLst>
          </p:cNvPr>
          <p:cNvSpPr>
            <a:spLocks noGrp="1" noChangeArrowheads="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2CA10CE6-E5DC-45E0-9B82-9C9F0D815DF5}" type="slidenum">
              <a:rPr lang="en-US" altLang="en-UG" sz="1200">
                <a:solidFill>
                  <a:schemeClr val="bg1"/>
                </a:solidFill>
              </a:rPr>
              <a:pPr algn="r" eaLnBrk="1" hangingPunct="1"/>
              <a:t>2</a:t>
            </a:fld>
            <a:endParaRPr lang="en-US" altLang="en-UG" sz="1200">
              <a:solidFill>
                <a:schemeClr val="bg1"/>
              </a:solidFill>
            </a:endParaRPr>
          </a:p>
        </p:txBody>
      </p:sp>
      <p:pic>
        <p:nvPicPr>
          <p:cNvPr id="6" name="Picture 7" descr="fig 13-3.jpg">
            <a:extLst>
              <a:ext uri="{FF2B5EF4-FFF2-40B4-BE49-F238E27FC236}">
                <a16:creationId xmlns:a16="http://schemas.microsoft.com/office/drawing/2014/main" id="{959A06E1-78BF-48BE-89B2-9B8CE2AD888A}"/>
              </a:ext>
            </a:extLst>
          </p:cNvPr>
          <p:cNvPicPr>
            <a:picLocks noChangeAspect="1"/>
          </p:cNvPicPr>
          <p:nvPr/>
        </p:nvPicPr>
        <p:blipFill>
          <a:blip r:embed="rId2">
            <a:extLst>
              <a:ext uri="{28A0092B-C50C-407E-A947-70E740481C1C}">
                <a14:useLocalDpi xmlns:a14="http://schemas.microsoft.com/office/drawing/2010/main" val="0"/>
              </a:ext>
            </a:extLst>
          </a:blip>
          <a:srcRect t="26505"/>
          <a:stretch>
            <a:fillRect/>
          </a:stretch>
        </p:blipFill>
        <p:spPr bwMode="auto">
          <a:xfrm>
            <a:off x="2438400" y="3159910"/>
            <a:ext cx="4724400" cy="35474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FDE79E61-244C-4261-880F-D3C83CE88FC7}"/>
              </a:ext>
            </a:extLst>
          </p:cNvPr>
          <p:cNvSpPr>
            <a:spLocks noGrp="1" noChangeArrowheads="1"/>
          </p:cNvSpPr>
          <p:nvPr>
            <p:ph type="title"/>
          </p:nvPr>
        </p:nvSpPr>
        <p:spPr/>
        <p:txBody>
          <a:bodyPr anchor="b">
            <a:normAutofit fontScale="90000"/>
          </a:bodyPr>
          <a:lstStyle/>
          <a:p>
            <a:pPr eaLnBrk="1" hangingPunct="1"/>
            <a:r>
              <a:rPr lang="en-US" altLang="en-UG" sz="3600" dirty="0"/>
              <a:t>Approaches to Program Design and Development</a:t>
            </a:r>
          </a:p>
        </p:txBody>
      </p:sp>
      <p:sp>
        <p:nvSpPr>
          <p:cNvPr id="45059" name="Rectangle 3">
            <a:extLst>
              <a:ext uri="{FF2B5EF4-FFF2-40B4-BE49-F238E27FC236}">
                <a16:creationId xmlns:a16="http://schemas.microsoft.com/office/drawing/2014/main" id="{F779C423-B876-41B4-B8CA-BDDFD7D85A43}"/>
              </a:ext>
            </a:extLst>
          </p:cNvPr>
          <p:cNvSpPr>
            <a:spLocks noGrp="1" noChangeArrowheads="1"/>
          </p:cNvSpPr>
          <p:nvPr>
            <p:ph idx="1"/>
          </p:nvPr>
        </p:nvSpPr>
        <p:spPr/>
        <p:txBody>
          <a:bodyPr>
            <a:normAutofit/>
          </a:bodyPr>
          <a:lstStyle/>
          <a:p>
            <a:pPr marL="0" indent="0" eaLnBrk="1" hangingPunct="1">
              <a:spcAft>
                <a:spcPts val="200"/>
              </a:spcAft>
              <a:buNone/>
            </a:pPr>
            <a:r>
              <a:rPr lang="en-US" altLang="en-UG" b="1" dirty="0"/>
              <a:t>Read about</a:t>
            </a:r>
          </a:p>
          <a:p>
            <a:pPr eaLnBrk="1" hangingPunct="1">
              <a:spcAft>
                <a:spcPts val="200"/>
              </a:spcAft>
            </a:pPr>
            <a:r>
              <a:rPr lang="en-US" altLang="en-UG" dirty="0"/>
              <a:t>Structured Programming </a:t>
            </a:r>
          </a:p>
          <a:p>
            <a:pPr eaLnBrk="1" hangingPunct="1">
              <a:spcAft>
                <a:spcPts val="200"/>
              </a:spcAft>
            </a:pPr>
            <a:r>
              <a:rPr lang="en-US" altLang="en-UG" dirty="0"/>
              <a:t>Aspect-oriented programming (AOP) </a:t>
            </a:r>
          </a:p>
          <a:p>
            <a:pPr eaLnBrk="1" hangingPunct="1">
              <a:spcBef>
                <a:spcPct val="10000"/>
              </a:spcBef>
              <a:spcAft>
                <a:spcPts val="200"/>
              </a:spcAft>
            </a:pPr>
            <a:r>
              <a:rPr lang="en-US" altLang="en-UG" dirty="0"/>
              <a:t>RAD (rapid application development) and extreme programming (XP)</a:t>
            </a:r>
          </a:p>
          <a:p>
            <a:pPr eaLnBrk="1" hangingPunct="1">
              <a:spcBef>
                <a:spcPct val="10000"/>
              </a:spcBef>
              <a:spcAft>
                <a:spcPts val="200"/>
              </a:spcAft>
            </a:pPr>
            <a:r>
              <a:rPr lang="en-US" altLang="en-UG" dirty="0"/>
              <a:t>Agile software development </a:t>
            </a:r>
          </a:p>
          <a:p>
            <a:pPr eaLnBrk="1" hangingPunct="1">
              <a:spcBef>
                <a:spcPct val="10000"/>
              </a:spcBef>
              <a:spcAft>
                <a:spcPts val="200"/>
              </a:spcAft>
            </a:pPr>
            <a:r>
              <a:rPr lang="en-US" altLang="en-UG" dirty="0"/>
              <a:t>Differences between Structured Programming and OOP</a:t>
            </a:r>
          </a:p>
          <a:p>
            <a:pPr eaLnBrk="1" hangingPunct="1">
              <a:lnSpc>
                <a:spcPct val="75000"/>
              </a:lnSpc>
            </a:pPr>
            <a:endParaRPr lang="en-US" altLang="en-UG" dirty="0"/>
          </a:p>
        </p:txBody>
      </p:sp>
      <p:sp>
        <p:nvSpPr>
          <p:cNvPr id="10242" name="Rectangle 21">
            <a:extLst>
              <a:ext uri="{FF2B5EF4-FFF2-40B4-BE49-F238E27FC236}">
                <a16:creationId xmlns:a16="http://schemas.microsoft.com/office/drawing/2014/main" id="{FF30E56B-E1E5-4550-8815-71D5778B0BE9}"/>
              </a:ext>
            </a:extLst>
          </p:cNvPr>
          <p:cNvSpPr>
            <a:spLocks noGrp="1" noChangeArrowheads="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260F9DF7-5AE4-41FC-BC32-2B6D017565F8}" type="slidenum">
              <a:rPr lang="en-US" altLang="en-UG" sz="1200">
                <a:solidFill>
                  <a:schemeClr val="bg1"/>
                </a:solidFill>
              </a:rPr>
              <a:pPr algn="r" eaLnBrk="1" hangingPunct="1"/>
              <a:t>20</a:t>
            </a:fld>
            <a:endParaRPr lang="en-US" altLang="en-UG" sz="120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C619E56-D825-41C9-9213-F6A7542DE38A}"/>
              </a:ext>
            </a:extLst>
          </p:cNvPr>
          <p:cNvSpPr>
            <a:spLocks noGrp="1" noChangeArrowheads="1"/>
          </p:cNvSpPr>
          <p:nvPr>
            <p:ph type="title"/>
          </p:nvPr>
        </p:nvSpPr>
        <p:spPr/>
        <p:txBody>
          <a:bodyPr/>
          <a:lstStyle/>
          <a:p>
            <a:r>
              <a:rPr lang="en-GB" altLang="en-UG"/>
              <a:t>Unified Modelling Language</a:t>
            </a:r>
          </a:p>
        </p:txBody>
      </p:sp>
      <p:sp>
        <p:nvSpPr>
          <p:cNvPr id="15363" name="Rectangle 3">
            <a:extLst>
              <a:ext uri="{FF2B5EF4-FFF2-40B4-BE49-F238E27FC236}">
                <a16:creationId xmlns:a16="http://schemas.microsoft.com/office/drawing/2014/main" id="{A509D0BF-7262-49E5-A028-C2371F04E2D6}"/>
              </a:ext>
            </a:extLst>
          </p:cNvPr>
          <p:cNvSpPr>
            <a:spLocks noGrp="1" noChangeArrowheads="1"/>
          </p:cNvSpPr>
          <p:nvPr>
            <p:ph type="body" idx="1"/>
          </p:nvPr>
        </p:nvSpPr>
        <p:spPr/>
        <p:txBody>
          <a:bodyPr/>
          <a:lstStyle/>
          <a:p>
            <a:r>
              <a:rPr lang="en-GB" altLang="en-UG" sz="2400" dirty="0"/>
              <a:t>UML is a diagramming tool for describing and documenting object oriented applications</a:t>
            </a:r>
          </a:p>
          <a:p>
            <a:r>
              <a:rPr lang="en-GB" altLang="en-UG" sz="2400" dirty="0"/>
              <a:t>Generally two main diagrams of UML are used regularly</a:t>
            </a:r>
          </a:p>
          <a:p>
            <a:pPr lvl="1"/>
            <a:r>
              <a:rPr lang="en-GB" altLang="en-UG" sz="2000" dirty="0"/>
              <a:t>Class diagrams</a:t>
            </a:r>
          </a:p>
          <a:p>
            <a:pPr lvl="1"/>
            <a:r>
              <a:rPr lang="en-GB" altLang="en-UG" sz="2000" dirty="0"/>
              <a:t>Sequence diagrams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F229F3C-EB3F-41F5-B423-60A041D65B42}"/>
              </a:ext>
            </a:extLst>
          </p:cNvPr>
          <p:cNvSpPr>
            <a:spLocks noGrp="1" noChangeArrowheads="1"/>
          </p:cNvSpPr>
          <p:nvPr>
            <p:ph type="title"/>
          </p:nvPr>
        </p:nvSpPr>
        <p:spPr/>
        <p:txBody>
          <a:bodyPr/>
          <a:lstStyle/>
          <a:p>
            <a:r>
              <a:rPr lang="en-GB" altLang="en-UG"/>
              <a:t>Unified Modelling Language</a:t>
            </a:r>
          </a:p>
        </p:txBody>
      </p:sp>
      <p:sp>
        <p:nvSpPr>
          <p:cNvPr id="16387" name="Rectangle 3">
            <a:extLst>
              <a:ext uri="{FF2B5EF4-FFF2-40B4-BE49-F238E27FC236}">
                <a16:creationId xmlns:a16="http://schemas.microsoft.com/office/drawing/2014/main" id="{34F5D36C-EFD5-47A4-8E37-AE9F3337B29E}"/>
              </a:ext>
            </a:extLst>
          </p:cNvPr>
          <p:cNvSpPr>
            <a:spLocks noGrp="1" noChangeArrowheads="1"/>
          </p:cNvSpPr>
          <p:nvPr>
            <p:ph type="body" idx="1"/>
          </p:nvPr>
        </p:nvSpPr>
        <p:spPr/>
        <p:txBody>
          <a:bodyPr/>
          <a:lstStyle/>
          <a:p>
            <a:r>
              <a:rPr lang="en-GB" altLang="en-UG" sz="2400" dirty="0"/>
              <a:t>Class Diagrams</a:t>
            </a:r>
          </a:p>
          <a:p>
            <a:pPr lvl="1"/>
            <a:r>
              <a:rPr lang="en-GB" altLang="en-UG" sz="2000" dirty="0"/>
              <a:t>Describe classes and interfaces</a:t>
            </a:r>
          </a:p>
          <a:p>
            <a:pPr lvl="1"/>
            <a:r>
              <a:rPr lang="en-GB" altLang="en-UG" sz="2000" dirty="0"/>
              <a:t>…their properties</a:t>
            </a:r>
          </a:p>
          <a:p>
            <a:pPr lvl="1"/>
            <a:r>
              <a:rPr lang="en-GB" altLang="en-UG" sz="2000" dirty="0"/>
              <a:t>…their public interface</a:t>
            </a:r>
          </a:p>
          <a:p>
            <a:pPr lvl="1"/>
            <a:r>
              <a:rPr lang="en-GB" altLang="en-UG" sz="2000" dirty="0"/>
              <a:t>…and their relationships (e.g. inheritance, aggregation)</a:t>
            </a:r>
          </a:p>
          <a:p>
            <a:r>
              <a:rPr lang="en-GB" altLang="en-UG" sz="2400" dirty="0"/>
              <a:t>Sequence Diagrams</a:t>
            </a:r>
          </a:p>
          <a:p>
            <a:pPr lvl="1"/>
            <a:r>
              <a:rPr lang="en-GB" altLang="en-UG" sz="2000" dirty="0"/>
              <a:t>Describe how objects send messages to one another</a:t>
            </a:r>
          </a:p>
          <a:p>
            <a:pPr lvl="1"/>
            <a:r>
              <a:rPr lang="en-GB" altLang="en-UG" sz="2000" dirty="0"/>
              <a:t>Useful for describing how a particular part of an application works</a:t>
            </a:r>
          </a:p>
          <a:p>
            <a:r>
              <a:rPr lang="en-GB" altLang="en-UG" sz="2400" dirty="0"/>
              <a:t>We’ll be covering just class diagrams</a:t>
            </a:r>
          </a:p>
          <a:p>
            <a:pPr lvl="1"/>
            <a:r>
              <a:rPr lang="en-GB" altLang="en-UG" sz="2000" dirty="0"/>
              <a:t>Very useful for discussing OO applications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864CDCD-B77C-48FF-B6AC-4629DED14A60}"/>
              </a:ext>
            </a:extLst>
          </p:cNvPr>
          <p:cNvSpPr>
            <a:spLocks noGrp="1" noChangeArrowheads="1"/>
          </p:cNvSpPr>
          <p:nvPr>
            <p:ph type="title"/>
          </p:nvPr>
        </p:nvSpPr>
        <p:spPr/>
        <p:txBody>
          <a:bodyPr/>
          <a:lstStyle/>
          <a:p>
            <a:r>
              <a:rPr lang="en-GB" altLang="en-UG"/>
              <a:t>UML -- Classes</a:t>
            </a:r>
          </a:p>
        </p:txBody>
      </p:sp>
      <p:sp>
        <p:nvSpPr>
          <p:cNvPr id="17411" name="Rectangle 3">
            <a:extLst>
              <a:ext uri="{FF2B5EF4-FFF2-40B4-BE49-F238E27FC236}">
                <a16:creationId xmlns:a16="http://schemas.microsoft.com/office/drawing/2014/main" id="{C8F8ADDC-80AD-4318-BEC7-03C62E192B30}"/>
              </a:ext>
            </a:extLst>
          </p:cNvPr>
          <p:cNvSpPr>
            <a:spLocks noGrp="1" noChangeArrowheads="1"/>
          </p:cNvSpPr>
          <p:nvPr>
            <p:ph idx="1"/>
          </p:nvPr>
        </p:nvSpPr>
        <p:spPr/>
        <p:txBody>
          <a:bodyPr/>
          <a:lstStyle/>
          <a:p>
            <a:r>
              <a:rPr lang="en-GB" altLang="en-UG" sz="2000"/>
              <a:t>Box with 3 sections</a:t>
            </a:r>
          </a:p>
          <a:p>
            <a:r>
              <a:rPr lang="en-GB" altLang="en-UG" sz="2000"/>
              <a:t>The top contains the class name</a:t>
            </a:r>
          </a:p>
          <a:p>
            <a:r>
              <a:rPr lang="en-GB" altLang="en-UG" sz="2000"/>
              <a:t>The middle lists the classes attributes</a:t>
            </a:r>
          </a:p>
          <a:p>
            <a:r>
              <a:rPr lang="en-GB" altLang="en-UG" sz="2000"/>
              <a:t>The bottom lists the classes methods</a:t>
            </a:r>
          </a:p>
          <a:p>
            <a:r>
              <a:rPr lang="en-GB" altLang="en-UG" sz="2000"/>
              <a:t>Can indicate parameters and return types to methods, as well as their visibility</a:t>
            </a:r>
          </a:p>
        </p:txBody>
      </p:sp>
      <p:pic>
        <p:nvPicPr>
          <p:cNvPr id="17412" name="Picture 4">
            <a:extLst>
              <a:ext uri="{FF2B5EF4-FFF2-40B4-BE49-F238E27FC236}">
                <a16:creationId xmlns:a16="http://schemas.microsoft.com/office/drawing/2014/main" id="{8113C4DC-1046-4AE1-A265-C9AE64C6B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6168" y="3619500"/>
            <a:ext cx="3217054" cy="2247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1B6DD17-3EBC-49DF-A676-1C5053D42CBB}"/>
              </a:ext>
            </a:extLst>
          </p:cNvPr>
          <p:cNvSpPr>
            <a:spLocks noGrp="1" noChangeArrowheads="1"/>
          </p:cNvSpPr>
          <p:nvPr>
            <p:ph type="title"/>
          </p:nvPr>
        </p:nvSpPr>
        <p:spPr/>
        <p:txBody>
          <a:bodyPr/>
          <a:lstStyle/>
          <a:p>
            <a:r>
              <a:rPr lang="en-GB" altLang="en-UG"/>
              <a:t>UML -- Inheritance</a:t>
            </a:r>
          </a:p>
        </p:txBody>
      </p:sp>
      <p:sp>
        <p:nvSpPr>
          <p:cNvPr id="21507" name="Rectangle 3">
            <a:extLst>
              <a:ext uri="{FF2B5EF4-FFF2-40B4-BE49-F238E27FC236}">
                <a16:creationId xmlns:a16="http://schemas.microsoft.com/office/drawing/2014/main" id="{FC57170E-D598-42B6-A075-3FA34BE66B3C}"/>
              </a:ext>
            </a:extLst>
          </p:cNvPr>
          <p:cNvSpPr>
            <a:spLocks noGrp="1" noChangeArrowheads="1"/>
          </p:cNvSpPr>
          <p:nvPr>
            <p:ph idx="1"/>
          </p:nvPr>
        </p:nvSpPr>
        <p:spPr/>
        <p:txBody>
          <a:bodyPr/>
          <a:lstStyle/>
          <a:p>
            <a:r>
              <a:rPr lang="en-GB" altLang="en-UG" sz="2000"/>
              <a:t>Inheritance is shown by a solid arrow from the sub-class to the super-class</a:t>
            </a:r>
          </a:p>
          <a:p>
            <a:r>
              <a:rPr lang="en-GB" altLang="en-UG" sz="2000"/>
              <a:t>The sub-class doesn’t list its super-class attributes or methods, </a:t>
            </a:r>
          </a:p>
          <a:p>
            <a:r>
              <a:rPr lang="en-GB" altLang="en-UG" sz="2000" i="1"/>
              <a:t>unless</a:t>
            </a:r>
            <a:r>
              <a:rPr lang="en-GB" altLang="en-UG" sz="2000"/>
              <a:t> its providing its own alternate version (I.e. is extending the behaviour of the base class)</a:t>
            </a:r>
          </a:p>
        </p:txBody>
      </p:sp>
      <p:pic>
        <p:nvPicPr>
          <p:cNvPr id="21509" name="Picture 5">
            <a:extLst>
              <a:ext uri="{FF2B5EF4-FFF2-40B4-BE49-F238E27FC236}">
                <a16:creationId xmlns:a16="http://schemas.microsoft.com/office/drawing/2014/main" id="{0C3BE31D-FAA2-4FA3-8256-12FD673ED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080" y="2949575"/>
            <a:ext cx="1631883" cy="2841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6A3F873-459C-4A69-8D32-848233E6DB93}"/>
              </a:ext>
            </a:extLst>
          </p:cNvPr>
          <p:cNvSpPr>
            <a:spLocks noGrp="1" noChangeArrowheads="1"/>
          </p:cNvSpPr>
          <p:nvPr>
            <p:ph type="title"/>
          </p:nvPr>
        </p:nvSpPr>
        <p:spPr>
          <a:xfrm>
            <a:off x="152400" y="0"/>
            <a:ext cx="7772400" cy="1143000"/>
          </a:xfrm>
        </p:spPr>
        <p:txBody>
          <a:bodyPr/>
          <a:lstStyle/>
          <a:p>
            <a:pPr algn="l"/>
            <a:r>
              <a:rPr lang="en-GB" altLang="en-UG"/>
              <a:t>Example #1</a:t>
            </a:r>
          </a:p>
        </p:txBody>
      </p:sp>
      <p:pic>
        <p:nvPicPr>
          <p:cNvPr id="23556" name="Picture 4">
            <a:extLst>
              <a:ext uri="{FF2B5EF4-FFF2-40B4-BE49-F238E27FC236}">
                <a16:creationId xmlns:a16="http://schemas.microsoft.com/office/drawing/2014/main" id="{A5859609-8876-41B1-BF9F-16CD172F7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28600"/>
            <a:ext cx="4878388" cy="60666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4249-51FC-4A76-B305-DB38EAAEA80E}"/>
              </a:ext>
            </a:extLst>
          </p:cNvPr>
          <p:cNvSpPr>
            <a:spLocks noGrp="1"/>
          </p:cNvSpPr>
          <p:nvPr>
            <p:ph type="title"/>
          </p:nvPr>
        </p:nvSpPr>
        <p:spPr/>
        <p:txBody>
          <a:bodyPr>
            <a:normAutofit fontScale="90000"/>
          </a:bodyPr>
          <a:lstStyle/>
          <a:p>
            <a:r>
              <a:rPr lang="en-US" altLang="en-UG" sz="4400" dirty="0"/>
              <a:t>Approaches to Program Design and Development</a:t>
            </a:r>
            <a:endParaRPr lang="en-UG" dirty="0"/>
          </a:p>
        </p:txBody>
      </p:sp>
      <p:sp>
        <p:nvSpPr>
          <p:cNvPr id="3" name="Content Placeholder 2">
            <a:extLst>
              <a:ext uri="{FF2B5EF4-FFF2-40B4-BE49-F238E27FC236}">
                <a16:creationId xmlns:a16="http://schemas.microsoft.com/office/drawing/2014/main" id="{742EFA93-4658-4F3F-B181-72807A7FE9CD}"/>
              </a:ext>
            </a:extLst>
          </p:cNvPr>
          <p:cNvSpPr>
            <a:spLocks noGrp="1"/>
          </p:cNvSpPr>
          <p:nvPr>
            <p:ph idx="1"/>
          </p:nvPr>
        </p:nvSpPr>
        <p:spPr/>
        <p:txBody>
          <a:bodyPr>
            <a:normAutofit fontScale="92500" lnSpcReduction="10000"/>
          </a:bodyPr>
          <a:lstStyle/>
          <a:p>
            <a:pPr eaLnBrk="1" hangingPunct="1">
              <a:spcBef>
                <a:spcPct val="0"/>
              </a:spcBef>
              <a:spcAft>
                <a:spcPts val="500"/>
              </a:spcAft>
            </a:pPr>
            <a:r>
              <a:rPr lang="en-US" altLang="en-UG" dirty="0"/>
              <a:t>Procedural programming: a program is separated into small modules that are called by the main program or another module when needed</a:t>
            </a:r>
          </a:p>
          <a:p>
            <a:pPr lvl="1" eaLnBrk="1" hangingPunct="1">
              <a:spcBef>
                <a:spcPct val="0"/>
              </a:spcBef>
              <a:spcAft>
                <a:spcPts val="500"/>
              </a:spcAft>
            </a:pPr>
            <a:r>
              <a:rPr lang="en-US" altLang="en-UG" dirty="0"/>
              <a:t>Uses procedures (modules, subprograms): Smaller sections of code that perform specific tasks</a:t>
            </a:r>
          </a:p>
          <a:p>
            <a:pPr lvl="1" eaLnBrk="1" hangingPunct="1">
              <a:spcBef>
                <a:spcPct val="0"/>
              </a:spcBef>
              <a:spcAft>
                <a:spcPts val="500"/>
              </a:spcAft>
            </a:pPr>
            <a:r>
              <a:rPr lang="en-US" altLang="en-UG" dirty="0"/>
              <a:t>Allows each procedure to be performed as many times as needed; (reusing)</a:t>
            </a:r>
          </a:p>
          <a:p>
            <a:pPr lvl="1" eaLnBrk="1" hangingPunct="1">
              <a:spcBef>
                <a:spcPct val="0"/>
              </a:spcBef>
              <a:spcAft>
                <a:spcPts val="500"/>
              </a:spcAft>
            </a:pPr>
            <a:r>
              <a:rPr lang="en-US" altLang="en-UG" dirty="0"/>
              <a:t>Prior to procedural programming, programs were one large set of instructions (used GOTO statements)</a:t>
            </a:r>
          </a:p>
          <a:p>
            <a:pPr lvl="1">
              <a:spcBef>
                <a:spcPct val="0"/>
              </a:spcBef>
              <a:spcAft>
                <a:spcPts val="500"/>
              </a:spcAft>
            </a:pPr>
            <a:r>
              <a:rPr lang="en-US" altLang="en-UG" dirty="0"/>
              <a:t>Structured programming: Goes even further, breaking the program into small modules (Top-down design)</a:t>
            </a:r>
          </a:p>
        </p:txBody>
      </p:sp>
    </p:spTree>
    <p:extLst>
      <p:ext uri="{BB962C8B-B14F-4D97-AF65-F5344CB8AC3E}">
        <p14:creationId xmlns:p14="http://schemas.microsoft.com/office/powerpoint/2010/main" val="136504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4249-51FC-4A76-B305-DB38EAAEA80E}"/>
              </a:ext>
            </a:extLst>
          </p:cNvPr>
          <p:cNvSpPr>
            <a:spLocks noGrp="1"/>
          </p:cNvSpPr>
          <p:nvPr>
            <p:ph type="title"/>
          </p:nvPr>
        </p:nvSpPr>
        <p:spPr/>
        <p:txBody>
          <a:bodyPr>
            <a:normAutofit fontScale="90000"/>
          </a:bodyPr>
          <a:lstStyle/>
          <a:p>
            <a:r>
              <a:rPr lang="en-US" altLang="en-UG" sz="4400" dirty="0"/>
              <a:t>Approaches to Program Design and Development</a:t>
            </a:r>
            <a:endParaRPr lang="en-UG" dirty="0"/>
          </a:p>
        </p:txBody>
      </p:sp>
      <p:sp>
        <p:nvSpPr>
          <p:cNvPr id="3" name="Content Placeholder 2">
            <a:extLst>
              <a:ext uri="{FF2B5EF4-FFF2-40B4-BE49-F238E27FC236}">
                <a16:creationId xmlns:a16="http://schemas.microsoft.com/office/drawing/2014/main" id="{742EFA93-4658-4F3F-B181-72807A7FE9CD}"/>
              </a:ext>
            </a:extLst>
          </p:cNvPr>
          <p:cNvSpPr>
            <a:spLocks noGrp="1"/>
          </p:cNvSpPr>
          <p:nvPr>
            <p:ph idx="1"/>
          </p:nvPr>
        </p:nvSpPr>
        <p:spPr/>
        <p:txBody>
          <a:bodyPr>
            <a:normAutofit fontScale="85000" lnSpcReduction="20000"/>
          </a:bodyPr>
          <a:lstStyle/>
          <a:p>
            <a:pPr eaLnBrk="1" hangingPunct="1"/>
            <a:r>
              <a:rPr lang="en-US" altLang="en-UG" dirty="0"/>
              <a:t>Object-oriented programming (OOP): Programs consist of a collection of objects that contain data and methods to be used with that data</a:t>
            </a:r>
          </a:p>
          <a:p>
            <a:pPr lvl="1" eaLnBrk="1" hangingPunct="1"/>
            <a:r>
              <a:rPr lang="en-US" altLang="en-UG" dirty="0"/>
              <a:t>Class: Group of objects that share</a:t>
            </a:r>
            <a:br>
              <a:rPr lang="en-US" altLang="en-UG" dirty="0"/>
            </a:br>
            <a:r>
              <a:rPr lang="en-US" altLang="en-UG" dirty="0"/>
              <a:t>some common properties</a:t>
            </a:r>
          </a:p>
          <a:p>
            <a:pPr lvl="1" eaLnBrk="1" hangingPunct="1"/>
            <a:r>
              <a:rPr lang="en-US" altLang="en-UG" dirty="0"/>
              <a:t>Instance: An individual object in a</a:t>
            </a:r>
            <a:br>
              <a:rPr lang="en-US" altLang="en-UG" dirty="0"/>
            </a:br>
            <a:r>
              <a:rPr lang="en-US" altLang="en-UG" dirty="0"/>
              <a:t>class</a:t>
            </a:r>
          </a:p>
          <a:p>
            <a:pPr lvl="1" eaLnBrk="1" hangingPunct="1"/>
            <a:r>
              <a:rPr lang="en-US" altLang="en-UG" dirty="0"/>
              <a:t>Attributes: Data about the state of</a:t>
            </a:r>
            <a:br>
              <a:rPr lang="en-US" altLang="en-UG" dirty="0"/>
            </a:br>
            <a:r>
              <a:rPr lang="en-US" altLang="en-UG" dirty="0"/>
              <a:t>an object</a:t>
            </a:r>
          </a:p>
          <a:p>
            <a:pPr lvl="1" eaLnBrk="1" hangingPunct="1"/>
            <a:r>
              <a:rPr lang="en-US" altLang="en-UG" dirty="0"/>
              <a:t>Methods: Perform actions on an </a:t>
            </a:r>
            <a:br>
              <a:rPr lang="en-US" altLang="en-UG" dirty="0"/>
            </a:br>
            <a:r>
              <a:rPr lang="en-US" altLang="en-UG" dirty="0"/>
              <a:t>object</a:t>
            </a:r>
          </a:p>
          <a:p>
            <a:pPr lvl="1" eaLnBrk="1" hangingPunct="1"/>
            <a:r>
              <a:rPr lang="en-US" altLang="en-UG" dirty="0"/>
              <a:t>Objects can be used by more than</a:t>
            </a:r>
          </a:p>
          <a:p>
            <a:pPr marL="457200" lvl="1" indent="0" eaLnBrk="1" hangingPunct="1">
              <a:buNone/>
            </a:pPr>
            <a:r>
              <a:rPr lang="en-US" altLang="en-UG" dirty="0"/>
              <a:t> one program</a:t>
            </a:r>
          </a:p>
        </p:txBody>
      </p:sp>
      <p:pic>
        <p:nvPicPr>
          <p:cNvPr id="5" name="Picture 7" descr="fig  13-2.jpg">
            <a:extLst>
              <a:ext uri="{FF2B5EF4-FFF2-40B4-BE49-F238E27FC236}">
                <a16:creationId xmlns:a16="http://schemas.microsoft.com/office/drawing/2014/main" id="{825C5368-FA14-4122-9C89-179CDCC75A81}"/>
              </a:ext>
            </a:extLst>
          </p:cNvPr>
          <p:cNvPicPr>
            <a:picLocks noChangeAspect="1"/>
          </p:cNvPicPr>
          <p:nvPr/>
        </p:nvPicPr>
        <p:blipFill>
          <a:blip r:embed="rId2">
            <a:extLst>
              <a:ext uri="{28A0092B-C50C-407E-A947-70E740481C1C}">
                <a14:useLocalDpi xmlns:a14="http://schemas.microsoft.com/office/drawing/2010/main" val="0"/>
              </a:ext>
            </a:extLst>
          </a:blip>
          <a:srcRect t="3880" b="3880"/>
          <a:stretch>
            <a:fillRect/>
          </a:stretch>
        </p:blipFill>
        <p:spPr bwMode="auto">
          <a:xfrm>
            <a:off x="6248400" y="2362200"/>
            <a:ext cx="2255838" cy="3621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84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 ORIENTED PROGRAMMING</a:t>
            </a:r>
          </a:p>
        </p:txBody>
      </p:sp>
      <p:sp>
        <p:nvSpPr>
          <p:cNvPr id="3" name="Content Placeholder 2"/>
          <p:cNvSpPr>
            <a:spLocks noGrp="1"/>
          </p:cNvSpPr>
          <p:nvPr>
            <p:ph idx="1"/>
          </p:nvPr>
        </p:nvSpPr>
        <p:spPr>
          <a:xfrm>
            <a:off x="457200" y="1600200"/>
            <a:ext cx="8229600" cy="4648200"/>
          </a:xfrm>
        </p:spPr>
        <p:txBody>
          <a:bodyPr>
            <a:normAutofit/>
          </a:bodyPr>
          <a:lstStyle/>
          <a:p>
            <a:pPr marL="0" indent="0">
              <a:buNone/>
            </a:pPr>
            <a:r>
              <a:rPr lang="en-US" dirty="0"/>
              <a:t>Object Oriented programming (OOP) is a programming paradigm (pattern) that relies on the concept of </a:t>
            </a:r>
            <a:r>
              <a:rPr lang="en-US" b="1" dirty="0"/>
              <a:t>classes</a:t>
            </a:r>
            <a:r>
              <a:rPr lang="en-US" dirty="0"/>
              <a:t> and </a:t>
            </a:r>
            <a:r>
              <a:rPr lang="en-US" b="1" dirty="0"/>
              <a:t>objects</a:t>
            </a:r>
            <a:r>
              <a:rPr lang="en-US" dirty="0"/>
              <a:t>.</a:t>
            </a:r>
          </a:p>
          <a:p>
            <a:pPr marL="0" indent="0">
              <a:buNone/>
            </a:pPr>
            <a:r>
              <a:rPr lang="en-US" dirty="0"/>
              <a:t>OOP focuses on the objects that developers want to manipulate rather than the logic required to manipulate them. This is well-suited for programs that are large, complex and actively updated or maintained</a:t>
            </a:r>
          </a:p>
        </p:txBody>
      </p:sp>
    </p:spTree>
    <p:extLst>
      <p:ext uri="{BB962C8B-B14F-4D97-AF65-F5344CB8AC3E}">
        <p14:creationId xmlns:p14="http://schemas.microsoft.com/office/powerpoint/2010/main" val="115335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6FB45-3D25-4F74-803A-DED42657340F}"/>
              </a:ext>
            </a:extLst>
          </p:cNvPr>
          <p:cNvSpPr>
            <a:spLocks noGrp="1"/>
          </p:cNvSpPr>
          <p:nvPr>
            <p:ph type="title"/>
          </p:nvPr>
        </p:nvSpPr>
        <p:spPr/>
        <p:txBody>
          <a:bodyPr>
            <a:normAutofit fontScale="90000"/>
          </a:bodyPr>
          <a:lstStyle/>
          <a:p>
            <a:r>
              <a:rPr lang="en-US" b="1" dirty="0"/>
              <a:t>What is the structure(building Blocks) of OOP?</a:t>
            </a:r>
            <a:endParaRPr lang="en-UG" dirty="0"/>
          </a:p>
        </p:txBody>
      </p:sp>
      <p:sp>
        <p:nvSpPr>
          <p:cNvPr id="3" name="Content Placeholder 2">
            <a:extLst>
              <a:ext uri="{FF2B5EF4-FFF2-40B4-BE49-F238E27FC236}">
                <a16:creationId xmlns:a16="http://schemas.microsoft.com/office/drawing/2014/main" id="{3A2F5585-046F-4260-AB2A-2A52DEED2C48}"/>
              </a:ext>
            </a:extLst>
          </p:cNvPr>
          <p:cNvSpPr>
            <a:spLocks noGrp="1"/>
          </p:cNvSpPr>
          <p:nvPr>
            <p:ph idx="1"/>
          </p:nvPr>
        </p:nvSpPr>
        <p:spPr/>
        <p:txBody>
          <a:bodyPr>
            <a:normAutofit/>
          </a:bodyPr>
          <a:lstStyle/>
          <a:p>
            <a:pPr>
              <a:buFont typeface="Arial" panose="020B0604020202020204" pitchFamily="34" charset="0"/>
              <a:buChar char="•"/>
            </a:pPr>
            <a:r>
              <a:rPr lang="en-US" b="1" dirty="0"/>
              <a:t>Classes</a:t>
            </a:r>
            <a:r>
              <a:rPr lang="en-US" dirty="0"/>
              <a:t>  </a:t>
            </a:r>
          </a:p>
          <a:p>
            <a:pPr>
              <a:buFont typeface="Arial" panose="020B0604020202020204" pitchFamily="34" charset="0"/>
              <a:buChar char="•"/>
            </a:pPr>
            <a:r>
              <a:rPr lang="en-US" b="1" dirty="0"/>
              <a:t>Objects</a:t>
            </a:r>
            <a:r>
              <a:rPr lang="en-US" dirty="0"/>
              <a:t>  </a:t>
            </a:r>
          </a:p>
          <a:p>
            <a:pPr>
              <a:buFont typeface="Arial" panose="020B0604020202020204" pitchFamily="34" charset="0"/>
              <a:buChar char="•"/>
            </a:pPr>
            <a:r>
              <a:rPr lang="en-US" b="1" dirty="0"/>
              <a:t>Methods</a:t>
            </a:r>
            <a:r>
              <a:rPr lang="en-US" dirty="0"/>
              <a:t> are functions that are defined inside a class to describe the behaviors of an object.  </a:t>
            </a:r>
          </a:p>
          <a:p>
            <a:pPr>
              <a:buFont typeface="Arial" panose="020B0604020202020204" pitchFamily="34" charset="0"/>
              <a:buChar char="•"/>
            </a:pPr>
            <a:r>
              <a:rPr lang="en-US" b="1" dirty="0"/>
              <a:t>Attributes</a:t>
            </a:r>
            <a:r>
              <a:rPr lang="en-US" dirty="0"/>
              <a:t> represent the state of an object. </a:t>
            </a:r>
          </a:p>
        </p:txBody>
      </p:sp>
    </p:spTree>
    <p:extLst>
      <p:ext uri="{BB962C8B-B14F-4D97-AF65-F5344CB8AC3E}">
        <p14:creationId xmlns:p14="http://schemas.microsoft.com/office/powerpoint/2010/main" val="364327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4A6BC3-40B7-4ED5-94E8-35CF44CB6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1569720"/>
            <a:ext cx="5276850" cy="4276725"/>
          </a:xfrm>
          <a:prstGeom prst="rect">
            <a:avLst/>
          </a:prstGeom>
        </p:spPr>
      </p:pic>
      <p:sp>
        <p:nvSpPr>
          <p:cNvPr id="2" name="Title 1">
            <a:extLst>
              <a:ext uri="{FF2B5EF4-FFF2-40B4-BE49-F238E27FC236}">
                <a16:creationId xmlns:a16="http://schemas.microsoft.com/office/drawing/2014/main" id="{45F38649-5EB0-4D8C-A781-E6448FFA64DF}"/>
              </a:ext>
            </a:extLst>
          </p:cNvPr>
          <p:cNvSpPr>
            <a:spLocks noGrp="1"/>
          </p:cNvSpPr>
          <p:nvPr>
            <p:ph type="title"/>
          </p:nvPr>
        </p:nvSpPr>
        <p:spPr/>
        <p:txBody>
          <a:bodyPr/>
          <a:lstStyle/>
          <a:p>
            <a:r>
              <a:rPr lang="en-US" dirty="0"/>
              <a:t>Class Vs Object</a:t>
            </a:r>
            <a:endParaRPr lang="en-UG" dirty="0"/>
          </a:p>
        </p:txBody>
      </p:sp>
      <p:sp>
        <p:nvSpPr>
          <p:cNvPr id="3" name="Content Placeholder 2">
            <a:extLst>
              <a:ext uri="{FF2B5EF4-FFF2-40B4-BE49-F238E27FC236}">
                <a16:creationId xmlns:a16="http://schemas.microsoft.com/office/drawing/2014/main" id="{F2FC25B9-22D8-4111-B732-6A74B3534AC5}"/>
              </a:ext>
            </a:extLst>
          </p:cNvPr>
          <p:cNvSpPr>
            <a:spLocks noGrp="1"/>
          </p:cNvSpPr>
          <p:nvPr>
            <p:ph idx="1"/>
          </p:nvPr>
        </p:nvSpPr>
        <p:spPr>
          <a:xfrm>
            <a:off x="152400" y="1577926"/>
            <a:ext cx="3733800" cy="4724400"/>
          </a:xfrm>
        </p:spPr>
        <p:txBody>
          <a:bodyPr>
            <a:normAutofit lnSpcReduction="10000"/>
          </a:bodyPr>
          <a:lstStyle/>
          <a:p>
            <a:pPr>
              <a:buFont typeface="Arial" panose="020B0604020202020204" pitchFamily="34" charset="0"/>
              <a:buChar char="•"/>
            </a:pPr>
            <a:r>
              <a:rPr lang="en-US" b="1" dirty="0"/>
              <a:t>Classes</a:t>
            </a:r>
            <a:r>
              <a:rPr lang="en-US" dirty="0"/>
              <a:t> are user defined data types and are blueprints for individual objects </a:t>
            </a:r>
          </a:p>
          <a:p>
            <a:pPr>
              <a:buFont typeface="Arial" panose="020B0604020202020204" pitchFamily="34" charset="0"/>
              <a:buChar char="•"/>
            </a:pPr>
            <a:r>
              <a:rPr lang="en-US" b="1" dirty="0"/>
              <a:t>Objects</a:t>
            </a:r>
            <a:r>
              <a:rPr lang="en-US" dirty="0"/>
              <a:t> are instances of a class created with specifically defined data </a:t>
            </a:r>
          </a:p>
          <a:p>
            <a:endParaRPr lang="en-UG" dirty="0"/>
          </a:p>
        </p:txBody>
      </p:sp>
    </p:spTree>
    <p:extLst>
      <p:ext uri="{BB962C8B-B14F-4D97-AF65-F5344CB8AC3E}">
        <p14:creationId xmlns:p14="http://schemas.microsoft.com/office/powerpoint/2010/main" val="3524975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705C5F14-3DD7-4E31-85B3-E9BAB24C33B5}"/>
              </a:ext>
            </a:extLst>
          </p:cNvPr>
          <p:cNvSpPr>
            <a:spLocks noGrp="1" noChangeArrowheads="1"/>
          </p:cNvSpPr>
          <p:nvPr>
            <p:ph type="title"/>
          </p:nvPr>
        </p:nvSpPr>
        <p:spPr/>
        <p:txBody>
          <a:bodyPr/>
          <a:lstStyle/>
          <a:p>
            <a:r>
              <a:rPr lang="en-US" altLang="en-US"/>
              <a:t>Objects</a:t>
            </a:r>
            <a:endParaRPr lang="en-US" altLang="en-US" dirty="0"/>
          </a:p>
        </p:txBody>
      </p:sp>
      <p:sp>
        <p:nvSpPr>
          <p:cNvPr id="310275" name="Rectangle 3">
            <a:extLst>
              <a:ext uri="{FF2B5EF4-FFF2-40B4-BE49-F238E27FC236}">
                <a16:creationId xmlns:a16="http://schemas.microsoft.com/office/drawing/2014/main" id="{337CFF7A-FE53-454B-9F7F-A7C89D88D47B}"/>
              </a:ext>
            </a:extLst>
          </p:cNvPr>
          <p:cNvSpPr>
            <a:spLocks noGrp="1" noChangeArrowheads="1"/>
          </p:cNvSpPr>
          <p:nvPr>
            <p:ph type="body" idx="1"/>
          </p:nvPr>
        </p:nvSpPr>
        <p:spPr>
          <a:xfrm>
            <a:off x="374650" y="1217613"/>
            <a:ext cx="8388350" cy="5411787"/>
          </a:xfrm>
        </p:spPr>
        <p:txBody>
          <a:bodyPr/>
          <a:lstStyle/>
          <a:p>
            <a:pPr>
              <a:buFont typeface="Wingdings" panose="05000000000000000000" pitchFamily="2" charset="2"/>
              <a:buNone/>
            </a:pPr>
            <a:r>
              <a:rPr lang="en-US" altLang="en-US" dirty="0"/>
              <a:t>Real-world objects have </a:t>
            </a:r>
            <a:r>
              <a:rPr lang="en-US" altLang="en-US" b="1" i="1" dirty="0">
                <a:effectLst>
                  <a:outerShdw blurRad="38100" dist="38100" dir="2700000" algn="tl">
                    <a:srgbClr val="C0C0C0"/>
                  </a:outerShdw>
                </a:effectLst>
              </a:rPr>
              <a:t>attributes</a:t>
            </a:r>
            <a:r>
              <a:rPr lang="en-US" altLang="en-US" dirty="0"/>
              <a:t> and </a:t>
            </a:r>
            <a:r>
              <a:rPr lang="en-US" altLang="en-US" b="1" i="1" dirty="0">
                <a:effectLst>
                  <a:outerShdw blurRad="38100" dist="38100" dir="2700000" algn="tl">
                    <a:srgbClr val="C0C0C0"/>
                  </a:outerShdw>
                </a:effectLst>
              </a:rPr>
              <a:t>behaviors</a:t>
            </a:r>
            <a:r>
              <a:rPr lang="en-US" altLang="en-US" b="1" i="1" dirty="0"/>
              <a:t>.</a:t>
            </a:r>
            <a:endParaRPr lang="en-US" altLang="en-US" b="1" dirty="0"/>
          </a:p>
          <a:p>
            <a:pPr>
              <a:lnSpc>
                <a:spcPct val="90000"/>
              </a:lnSpc>
              <a:buFont typeface="Wingdings" panose="05000000000000000000" pitchFamily="2" charset="2"/>
              <a:buNone/>
            </a:pPr>
            <a:r>
              <a:rPr lang="en-US" altLang="en-US" dirty="0"/>
              <a:t>		Examples:</a:t>
            </a:r>
          </a:p>
          <a:p>
            <a:r>
              <a:rPr lang="en-US" altLang="en-US" dirty="0"/>
              <a:t>Dog</a:t>
            </a:r>
          </a:p>
          <a:p>
            <a:pPr lvl="1"/>
            <a:r>
              <a:rPr lang="en-US" altLang="en-US" dirty="0"/>
              <a:t>Attributes:  breed, color, hungry, tired, etc.</a:t>
            </a:r>
          </a:p>
          <a:p>
            <a:pPr lvl="1"/>
            <a:r>
              <a:rPr lang="en-US" altLang="en-US" dirty="0"/>
              <a:t>Behaviors:  eating, sleeping, etc.</a:t>
            </a:r>
          </a:p>
          <a:p>
            <a:r>
              <a:rPr lang="en-US" altLang="en-US" dirty="0"/>
              <a:t>Bank Account</a:t>
            </a:r>
          </a:p>
          <a:p>
            <a:pPr lvl="1"/>
            <a:r>
              <a:rPr lang="en-US" altLang="en-US" dirty="0"/>
              <a:t>Attributes:  account number, owner, balance</a:t>
            </a:r>
          </a:p>
          <a:p>
            <a:pPr lvl="1"/>
            <a:r>
              <a:rPr lang="en-US" altLang="en-US" dirty="0"/>
              <a:t>Behaviors:  withdraw, deposit</a:t>
            </a:r>
          </a:p>
          <a:p>
            <a:pPr>
              <a:buFont typeface="Wingdings" panose="05000000000000000000" pitchFamily="2" charset="2"/>
              <a:buNone/>
            </a:pP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F5FF-F1C6-4F93-B690-57D0EAC75437}"/>
              </a:ext>
            </a:extLst>
          </p:cNvPr>
          <p:cNvSpPr>
            <a:spLocks noGrp="1"/>
          </p:cNvSpPr>
          <p:nvPr>
            <p:ph type="title"/>
          </p:nvPr>
        </p:nvSpPr>
        <p:spPr/>
        <p:txBody>
          <a:bodyPr/>
          <a:lstStyle/>
          <a:p>
            <a:r>
              <a:rPr lang="en-US" dirty="0"/>
              <a:t>Analyze this</a:t>
            </a:r>
            <a:endParaRPr lang="en-UG" dirty="0"/>
          </a:p>
        </p:txBody>
      </p:sp>
      <p:sp>
        <p:nvSpPr>
          <p:cNvPr id="3" name="Content Placeholder 2">
            <a:extLst>
              <a:ext uri="{FF2B5EF4-FFF2-40B4-BE49-F238E27FC236}">
                <a16:creationId xmlns:a16="http://schemas.microsoft.com/office/drawing/2014/main" id="{445CABD0-F43F-4ABA-B7CF-8771EA2B5F47}"/>
              </a:ext>
            </a:extLst>
          </p:cNvPr>
          <p:cNvSpPr>
            <a:spLocks noGrp="1"/>
          </p:cNvSpPr>
          <p:nvPr>
            <p:ph idx="1"/>
          </p:nvPr>
        </p:nvSpPr>
        <p:spPr/>
        <p:txBody>
          <a:bodyPr>
            <a:normAutofit fontScale="85000" lnSpcReduction="10000"/>
          </a:bodyPr>
          <a:lstStyle/>
          <a:p>
            <a:r>
              <a:rPr lang="en-US" dirty="0"/>
              <a:t>A simple example would be a class representing a person. The person class would contain attributes to represent information such as the person’s age, name, height, etc. The class definition might also contain functions such as "</a:t>
            </a:r>
            <a:r>
              <a:rPr lang="en-US" dirty="0" err="1"/>
              <a:t>sayMyName</a:t>
            </a:r>
            <a:r>
              <a:rPr lang="en-US" dirty="0"/>
              <a:t>" which would simply print that person’s name to the screen. </a:t>
            </a:r>
          </a:p>
          <a:p>
            <a:r>
              <a:rPr lang="en-US" dirty="0"/>
              <a:t>A family could be constructed by instantiating person objects from the class for each member of the family. Each person object would contain different data attributes since each person is unique.</a:t>
            </a:r>
          </a:p>
          <a:p>
            <a:endParaRPr lang="en-UG" dirty="0"/>
          </a:p>
        </p:txBody>
      </p:sp>
    </p:spTree>
    <p:extLst>
      <p:ext uri="{BB962C8B-B14F-4D97-AF65-F5344CB8AC3E}">
        <p14:creationId xmlns:p14="http://schemas.microsoft.com/office/powerpoint/2010/main" val="4070985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TotalTime>
  <Words>1199</Words>
  <Application>Microsoft Office PowerPoint</Application>
  <PresentationFormat>On-screen Show (4:3)</PresentationFormat>
  <Paragraphs>136</Paragraphs>
  <Slides>25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Office Theme</vt:lpstr>
      <vt:lpstr>COURSE OUTLINE</vt:lpstr>
      <vt:lpstr>The Program Development Life Cycle (PDLC)</vt:lpstr>
      <vt:lpstr>Approaches to Program Design and Development</vt:lpstr>
      <vt:lpstr>Approaches to Program Design and Development</vt:lpstr>
      <vt:lpstr>OBJECT ORIENTED PROGRAMMING</vt:lpstr>
      <vt:lpstr>What is the structure(building Blocks) of OOP?</vt:lpstr>
      <vt:lpstr>Class Vs Object</vt:lpstr>
      <vt:lpstr>Objects</vt:lpstr>
      <vt:lpstr>Analyze this</vt:lpstr>
      <vt:lpstr>Principles of OOP</vt:lpstr>
      <vt:lpstr>Inheritance</vt:lpstr>
      <vt:lpstr>Inheritance</vt:lpstr>
      <vt:lpstr>Encapsulation</vt:lpstr>
      <vt:lpstr>Encapsulation</vt:lpstr>
      <vt:lpstr>Abstraction</vt:lpstr>
      <vt:lpstr>The benefits of abstraction</vt:lpstr>
      <vt:lpstr>Polymorphism</vt:lpstr>
      <vt:lpstr>Polymorphism</vt:lpstr>
      <vt:lpstr>Benefits of Polymorphism are</vt:lpstr>
      <vt:lpstr>Approaches to Program Design and Development</vt:lpstr>
      <vt:lpstr>Unified Modelling Language</vt:lpstr>
      <vt:lpstr>Unified Modelling Language</vt:lpstr>
      <vt:lpstr>UML -- Classes</vt:lpstr>
      <vt:lpstr>UML -- Inheritance</vt:lpstr>
      <vt:lpstr>Example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Enock4</dc:creator>
  <cp:lastModifiedBy>Enock</cp:lastModifiedBy>
  <cp:revision>49</cp:revision>
  <dcterms:created xsi:type="dcterms:W3CDTF">2018-08-14T03:33:25Z</dcterms:created>
  <dcterms:modified xsi:type="dcterms:W3CDTF">2022-02-06T15:49:11Z</dcterms:modified>
</cp:coreProperties>
</file>