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72" r:id="rId2"/>
    <p:sldId id="325" r:id="rId3"/>
    <p:sldId id="312" r:id="rId4"/>
    <p:sldId id="493" r:id="rId5"/>
    <p:sldId id="495" r:id="rId6"/>
    <p:sldId id="494" r:id="rId7"/>
    <p:sldId id="316" r:id="rId8"/>
    <p:sldId id="258" r:id="rId9"/>
    <p:sldId id="480" r:id="rId10"/>
    <p:sldId id="257" r:id="rId11"/>
    <p:sldId id="496" r:id="rId12"/>
    <p:sldId id="269" r:id="rId13"/>
    <p:sldId id="510" r:id="rId14"/>
    <p:sldId id="497" r:id="rId15"/>
    <p:sldId id="270" r:id="rId16"/>
    <p:sldId id="509" r:id="rId17"/>
    <p:sldId id="499" r:id="rId18"/>
    <p:sldId id="498" r:id="rId19"/>
    <p:sldId id="500" r:id="rId20"/>
    <p:sldId id="501" r:id="rId21"/>
    <p:sldId id="502" r:id="rId22"/>
    <p:sldId id="503" r:id="rId23"/>
    <p:sldId id="504" r:id="rId24"/>
    <p:sldId id="505" r:id="rId25"/>
    <p:sldId id="506" r:id="rId26"/>
    <p:sldId id="507"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nock" initials="E" lastIdx="1" clrIdx="0">
    <p:extLst>
      <p:ext uri="{19B8F6BF-5375-455C-9EA6-DF929625EA0E}">
        <p15:presenceInfo xmlns:p15="http://schemas.microsoft.com/office/powerpoint/2012/main" userId="Enock"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p:cViewPr varScale="1">
        <p:scale>
          <a:sx n="72" d="100"/>
          <a:sy n="72" d="100"/>
        </p:scale>
        <p:origin x="1350" y="4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C06B8E-64B8-482F-AD44-E9076128AF72}" type="datetimeFigureOut">
              <a:rPr lang="en-UG" smtClean="0"/>
              <a:t>02/09/2022</a:t>
            </a:fld>
            <a:endParaRPr lang="en-UG"/>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FADF50-EAD3-4CBE-9B64-F7C466146AF5}" type="slidenum">
              <a:rPr lang="en-UG" smtClean="0"/>
              <a:t>‹#›</a:t>
            </a:fld>
            <a:endParaRPr lang="en-UG"/>
          </a:p>
        </p:txBody>
      </p:sp>
    </p:spTree>
    <p:extLst>
      <p:ext uri="{BB962C8B-B14F-4D97-AF65-F5344CB8AC3E}">
        <p14:creationId xmlns:p14="http://schemas.microsoft.com/office/powerpoint/2010/main" val="897539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G"/>
          </a:p>
        </p:txBody>
      </p:sp>
      <p:sp>
        <p:nvSpPr>
          <p:cNvPr id="4" name="Slide Number Placeholder 3"/>
          <p:cNvSpPr>
            <a:spLocks noGrp="1"/>
          </p:cNvSpPr>
          <p:nvPr>
            <p:ph type="sldNum" sz="quarter" idx="5"/>
          </p:nvPr>
        </p:nvSpPr>
        <p:spPr/>
        <p:txBody>
          <a:bodyPr/>
          <a:lstStyle/>
          <a:p>
            <a:fld id="{5432A692-22D9-4D36-AF97-B1A8D71713A9}" type="slidenum">
              <a:rPr lang="en-US" smtClean="0"/>
              <a:t>10</a:t>
            </a:fld>
            <a:endParaRPr lang="en-US"/>
          </a:p>
        </p:txBody>
      </p:sp>
    </p:spTree>
    <p:extLst>
      <p:ext uri="{BB962C8B-B14F-4D97-AF65-F5344CB8AC3E}">
        <p14:creationId xmlns:p14="http://schemas.microsoft.com/office/powerpoint/2010/main" val="38889683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B04053F3-2878-4083-B318-2BC51DA166CE}" type="datetimeFigureOut">
              <a:rPr lang="en-US" smtClean="0"/>
              <a:t>2/9/2022</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10A222B-8DB0-4D9A-ADF3-936A4DBC674D}" type="slidenum">
              <a:rPr lang="en-US" smtClean="0"/>
              <a:t>‹#›</a:t>
            </a:fld>
            <a:endParaRPr lang="en-US"/>
          </a:p>
        </p:txBody>
      </p:sp>
    </p:spTree>
    <p:extLst>
      <p:ext uri="{BB962C8B-B14F-4D97-AF65-F5344CB8AC3E}">
        <p14:creationId xmlns:p14="http://schemas.microsoft.com/office/powerpoint/2010/main" val="31009282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B04053F3-2878-4083-B318-2BC51DA166CE}" type="datetimeFigureOut">
              <a:rPr lang="en-US" smtClean="0"/>
              <a:t>2/9/2022</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10A222B-8DB0-4D9A-ADF3-936A4DBC674D}" type="slidenum">
              <a:rPr lang="en-US" smtClean="0"/>
              <a:t>‹#›</a:t>
            </a:fld>
            <a:endParaRPr lang="en-US"/>
          </a:p>
        </p:txBody>
      </p:sp>
    </p:spTree>
    <p:extLst>
      <p:ext uri="{BB962C8B-B14F-4D97-AF65-F5344CB8AC3E}">
        <p14:creationId xmlns:p14="http://schemas.microsoft.com/office/powerpoint/2010/main" val="1543101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B04053F3-2878-4083-B318-2BC51DA166CE}" type="datetimeFigureOut">
              <a:rPr lang="en-US" smtClean="0"/>
              <a:t>2/9/2022</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10A222B-8DB0-4D9A-ADF3-936A4DBC674D}" type="slidenum">
              <a:rPr lang="en-US" smtClean="0"/>
              <a:t>‹#›</a:t>
            </a:fld>
            <a:endParaRPr lang="en-US"/>
          </a:p>
        </p:txBody>
      </p:sp>
    </p:spTree>
    <p:extLst>
      <p:ext uri="{BB962C8B-B14F-4D97-AF65-F5344CB8AC3E}">
        <p14:creationId xmlns:p14="http://schemas.microsoft.com/office/powerpoint/2010/main" val="6116134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30AF67-42F7-477A-9349-3ECAAB0F41A2}"/>
              </a:ext>
            </a:extLst>
          </p:cNvPr>
          <p:cNvSpPr>
            <a:spLocks noGrp="1"/>
          </p:cNvSpPr>
          <p:nvPr>
            <p:ph type="title"/>
          </p:nvPr>
        </p:nvSpPr>
        <p:spPr>
          <a:xfrm>
            <a:off x="685800" y="609600"/>
            <a:ext cx="7772400" cy="1143000"/>
          </a:xfrm>
        </p:spPr>
        <p:txBody>
          <a:bodyPr/>
          <a:lstStyle/>
          <a:p>
            <a:r>
              <a:rPr lang="en-US"/>
              <a:t>Click to edit Master title style</a:t>
            </a:r>
            <a:endParaRPr lang="en-UG"/>
          </a:p>
        </p:txBody>
      </p:sp>
      <p:sp>
        <p:nvSpPr>
          <p:cNvPr id="3" name="Text Placeholder 2">
            <a:extLst>
              <a:ext uri="{FF2B5EF4-FFF2-40B4-BE49-F238E27FC236}">
                <a16:creationId xmlns:a16="http://schemas.microsoft.com/office/drawing/2014/main" id="{654F1583-4B49-49FE-8464-641A2C261297}"/>
              </a:ext>
            </a:extLst>
          </p:cNvPr>
          <p:cNvSpPr>
            <a:spLocks noGrp="1"/>
          </p:cNvSpPr>
          <p:nvPr>
            <p:ph type="body" sz="half" idx="1"/>
          </p:nvPr>
        </p:nvSpPr>
        <p:spPr>
          <a:xfrm>
            <a:off x="6858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G"/>
          </a:p>
        </p:txBody>
      </p:sp>
      <p:sp>
        <p:nvSpPr>
          <p:cNvPr id="4" name="Content Placeholder 3">
            <a:extLst>
              <a:ext uri="{FF2B5EF4-FFF2-40B4-BE49-F238E27FC236}">
                <a16:creationId xmlns:a16="http://schemas.microsoft.com/office/drawing/2014/main" id="{57A5A47F-01D9-4B69-86D3-73AC643F029A}"/>
              </a:ext>
            </a:extLst>
          </p:cNvPr>
          <p:cNvSpPr>
            <a:spLocks noGrp="1"/>
          </p:cNvSpPr>
          <p:nvPr>
            <p:ph sz="half" idx="2"/>
          </p:nvPr>
        </p:nvSpPr>
        <p:spPr>
          <a:xfrm>
            <a:off x="46482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G"/>
          </a:p>
        </p:txBody>
      </p:sp>
      <p:sp>
        <p:nvSpPr>
          <p:cNvPr id="5" name="Date Placeholder 4">
            <a:extLst>
              <a:ext uri="{FF2B5EF4-FFF2-40B4-BE49-F238E27FC236}">
                <a16:creationId xmlns:a16="http://schemas.microsoft.com/office/drawing/2014/main" id="{B3F3AE7A-B176-4A3A-B44F-66946C0656B6}"/>
              </a:ext>
            </a:extLst>
          </p:cNvPr>
          <p:cNvSpPr>
            <a:spLocks noGrp="1"/>
          </p:cNvSpPr>
          <p:nvPr>
            <p:ph type="dt" sz="half" idx="10"/>
          </p:nvPr>
        </p:nvSpPr>
        <p:spPr>
          <a:xfrm>
            <a:off x="685800" y="6248400"/>
            <a:ext cx="1905000" cy="457200"/>
          </a:xfrm>
        </p:spPr>
        <p:txBody>
          <a:bodyPr/>
          <a:lstStyle>
            <a:lvl1pPr>
              <a:defRPr/>
            </a:lvl1pPr>
          </a:lstStyle>
          <a:p>
            <a:endParaRPr lang="en-GB" altLang="en-UG"/>
          </a:p>
        </p:txBody>
      </p:sp>
      <p:sp>
        <p:nvSpPr>
          <p:cNvPr id="6" name="Footer Placeholder 5">
            <a:extLst>
              <a:ext uri="{FF2B5EF4-FFF2-40B4-BE49-F238E27FC236}">
                <a16:creationId xmlns:a16="http://schemas.microsoft.com/office/drawing/2014/main" id="{C3DFD250-8849-4255-878C-7647019FFAE9}"/>
              </a:ext>
            </a:extLst>
          </p:cNvPr>
          <p:cNvSpPr>
            <a:spLocks noGrp="1"/>
          </p:cNvSpPr>
          <p:nvPr>
            <p:ph type="ftr" sz="quarter" idx="11"/>
          </p:nvPr>
        </p:nvSpPr>
        <p:spPr>
          <a:xfrm>
            <a:off x="3124200" y="6248400"/>
            <a:ext cx="2895600" cy="457200"/>
          </a:xfrm>
        </p:spPr>
        <p:txBody>
          <a:bodyPr/>
          <a:lstStyle>
            <a:lvl1pPr>
              <a:defRPr/>
            </a:lvl1pPr>
          </a:lstStyle>
          <a:p>
            <a:endParaRPr lang="en-GB" altLang="en-UG"/>
          </a:p>
        </p:txBody>
      </p:sp>
      <p:sp>
        <p:nvSpPr>
          <p:cNvPr id="7" name="Slide Number Placeholder 6">
            <a:extLst>
              <a:ext uri="{FF2B5EF4-FFF2-40B4-BE49-F238E27FC236}">
                <a16:creationId xmlns:a16="http://schemas.microsoft.com/office/drawing/2014/main" id="{9592E67E-A7FB-411D-8DD3-C027EEA0B025}"/>
              </a:ext>
            </a:extLst>
          </p:cNvPr>
          <p:cNvSpPr>
            <a:spLocks noGrp="1"/>
          </p:cNvSpPr>
          <p:nvPr>
            <p:ph type="sldNum" sz="quarter" idx="12"/>
          </p:nvPr>
        </p:nvSpPr>
        <p:spPr>
          <a:xfrm>
            <a:off x="6553200" y="6248400"/>
            <a:ext cx="1905000" cy="457200"/>
          </a:xfrm>
        </p:spPr>
        <p:txBody>
          <a:bodyPr/>
          <a:lstStyle>
            <a:lvl1pPr>
              <a:defRPr/>
            </a:lvl1pPr>
          </a:lstStyle>
          <a:p>
            <a:fld id="{199F5C60-70D5-404E-AA3A-A897800E43AB}" type="slidenum">
              <a:rPr lang="en-GB" altLang="en-UG"/>
              <a:pPr/>
              <a:t>‹#›</a:t>
            </a:fld>
            <a:endParaRPr lang="en-GB" altLang="en-UG"/>
          </a:p>
        </p:txBody>
      </p:sp>
    </p:spTree>
    <p:extLst>
      <p:ext uri="{BB962C8B-B14F-4D97-AF65-F5344CB8AC3E}">
        <p14:creationId xmlns:p14="http://schemas.microsoft.com/office/powerpoint/2010/main" val="28286003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12F1C-E04C-48EC-B4AE-5EF3F6C00360}"/>
              </a:ext>
            </a:extLst>
          </p:cNvPr>
          <p:cNvSpPr>
            <a:spLocks noGrp="1"/>
          </p:cNvSpPr>
          <p:nvPr>
            <p:ph type="title"/>
          </p:nvPr>
        </p:nvSpPr>
        <p:spPr>
          <a:xfrm>
            <a:off x="685800" y="609600"/>
            <a:ext cx="7772400" cy="1143000"/>
          </a:xfrm>
        </p:spPr>
        <p:txBody>
          <a:bodyPr/>
          <a:lstStyle/>
          <a:p>
            <a:r>
              <a:rPr lang="en-US"/>
              <a:t>Click to edit Master title style</a:t>
            </a:r>
            <a:endParaRPr lang="en-UG"/>
          </a:p>
        </p:txBody>
      </p:sp>
      <p:sp>
        <p:nvSpPr>
          <p:cNvPr id="3" name="Text Placeholder 2">
            <a:extLst>
              <a:ext uri="{FF2B5EF4-FFF2-40B4-BE49-F238E27FC236}">
                <a16:creationId xmlns:a16="http://schemas.microsoft.com/office/drawing/2014/main" id="{D9EE8178-A465-4235-96CD-B26660657E34}"/>
              </a:ext>
            </a:extLst>
          </p:cNvPr>
          <p:cNvSpPr>
            <a:spLocks noGrp="1"/>
          </p:cNvSpPr>
          <p:nvPr>
            <p:ph type="body" sz="half" idx="1"/>
          </p:nvPr>
        </p:nvSpPr>
        <p:spPr>
          <a:xfrm>
            <a:off x="6858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G"/>
          </a:p>
        </p:txBody>
      </p:sp>
      <p:sp>
        <p:nvSpPr>
          <p:cNvPr id="4" name="Online Image Placeholder 3">
            <a:extLst>
              <a:ext uri="{FF2B5EF4-FFF2-40B4-BE49-F238E27FC236}">
                <a16:creationId xmlns:a16="http://schemas.microsoft.com/office/drawing/2014/main" id="{F83B85F7-5672-4672-8A7B-ED2CB2F1B425}"/>
              </a:ext>
            </a:extLst>
          </p:cNvPr>
          <p:cNvSpPr>
            <a:spLocks noGrp="1"/>
          </p:cNvSpPr>
          <p:nvPr>
            <p:ph type="clipArt" sz="half" idx="2"/>
          </p:nvPr>
        </p:nvSpPr>
        <p:spPr>
          <a:xfrm>
            <a:off x="4648200" y="1981200"/>
            <a:ext cx="3810000" cy="4114800"/>
          </a:xfrm>
        </p:spPr>
        <p:txBody>
          <a:bodyPr/>
          <a:lstStyle/>
          <a:p>
            <a:endParaRPr lang="en-UG"/>
          </a:p>
        </p:txBody>
      </p:sp>
      <p:sp>
        <p:nvSpPr>
          <p:cNvPr id="5" name="Date Placeholder 4">
            <a:extLst>
              <a:ext uri="{FF2B5EF4-FFF2-40B4-BE49-F238E27FC236}">
                <a16:creationId xmlns:a16="http://schemas.microsoft.com/office/drawing/2014/main" id="{067D265A-5F9F-4675-8C46-8CB283510682}"/>
              </a:ext>
            </a:extLst>
          </p:cNvPr>
          <p:cNvSpPr>
            <a:spLocks noGrp="1"/>
          </p:cNvSpPr>
          <p:nvPr>
            <p:ph type="dt" sz="half" idx="10"/>
          </p:nvPr>
        </p:nvSpPr>
        <p:spPr>
          <a:xfrm>
            <a:off x="685800" y="6248400"/>
            <a:ext cx="1905000" cy="457200"/>
          </a:xfrm>
        </p:spPr>
        <p:txBody>
          <a:bodyPr/>
          <a:lstStyle>
            <a:lvl1pPr>
              <a:defRPr/>
            </a:lvl1pPr>
          </a:lstStyle>
          <a:p>
            <a:endParaRPr lang="en-GB" altLang="en-UG"/>
          </a:p>
        </p:txBody>
      </p:sp>
      <p:sp>
        <p:nvSpPr>
          <p:cNvPr id="6" name="Footer Placeholder 5">
            <a:extLst>
              <a:ext uri="{FF2B5EF4-FFF2-40B4-BE49-F238E27FC236}">
                <a16:creationId xmlns:a16="http://schemas.microsoft.com/office/drawing/2014/main" id="{AB536B26-2EAC-45BF-941D-AEF2E56D964F}"/>
              </a:ext>
            </a:extLst>
          </p:cNvPr>
          <p:cNvSpPr>
            <a:spLocks noGrp="1"/>
          </p:cNvSpPr>
          <p:nvPr>
            <p:ph type="ftr" sz="quarter" idx="11"/>
          </p:nvPr>
        </p:nvSpPr>
        <p:spPr>
          <a:xfrm>
            <a:off x="3124200" y="6248400"/>
            <a:ext cx="2895600" cy="457200"/>
          </a:xfrm>
        </p:spPr>
        <p:txBody>
          <a:bodyPr/>
          <a:lstStyle>
            <a:lvl1pPr>
              <a:defRPr/>
            </a:lvl1pPr>
          </a:lstStyle>
          <a:p>
            <a:endParaRPr lang="en-GB" altLang="en-UG"/>
          </a:p>
        </p:txBody>
      </p:sp>
      <p:sp>
        <p:nvSpPr>
          <p:cNvPr id="7" name="Slide Number Placeholder 6">
            <a:extLst>
              <a:ext uri="{FF2B5EF4-FFF2-40B4-BE49-F238E27FC236}">
                <a16:creationId xmlns:a16="http://schemas.microsoft.com/office/drawing/2014/main" id="{D570A7B7-F28B-4283-982E-6D4FE54399F7}"/>
              </a:ext>
            </a:extLst>
          </p:cNvPr>
          <p:cNvSpPr>
            <a:spLocks noGrp="1"/>
          </p:cNvSpPr>
          <p:nvPr>
            <p:ph type="sldNum" sz="quarter" idx="12"/>
          </p:nvPr>
        </p:nvSpPr>
        <p:spPr>
          <a:xfrm>
            <a:off x="6553200" y="6248400"/>
            <a:ext cx="1905000" cy="457200"/>
          </a:xfrm>
        </p:spPr>
        <p:txBody>
          <a:bodyPr/>
          <a:lstStyle>
            <a:lvl1pPr>
              <a:defRPr/>
            </a:lvl1pPr>
          </a:lstStyle>
          <a:p>
            <a:fld id="{818213E4-768C-4601-93C3-9C42849C944E}" type="slidenum">
              <a:rPr lang="en-GB" altLang="en-UG"/>
              <a:pPr/>
              <a:t>‹#›</a:t>
            </a:fld>
            <a:endParaRPr lang="en-GB" altLang="en-UG"/>
          </a:p>
        </p:txBody>
      </p:sp>
    </p:spTree>
    <p:extLst>
      <p:ext uri="{BB962C8B-B14F-4D97-AF65-F5344CB8AC3E}">
        <p14:creationId xmlns:p14="http://schemas.microsoft.com/office/powerpoint/2010/main" val="40596622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3">
              <a:lumMod val="20000"/>
              <a:lumOff val="80000"/>
            </a:schemeClr>
          </a:solidFill>
        </p:spPr>
        <p:txBody>
          <a:bodyPr/>
          <a:lstStyle>
            <a:lvl1pPr>
              <a:defRPr b="1" cap="none" spc="0">
                <a:ln>
                  <a:noFill/>
                </a:ln>
                <a:solidFill>
                  <a:schemeClr val="tx1"/>
                </a:solidFill>
                <a:effectLst/>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B04053F3-2878-4083-B318-2BC51DA166CE}" type="datetimeFigureOut">
              <a:rPr lang="en-US" smtClean="0"/>
              <a:t>2/9/2022</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10A222B-8DB0-4D9A-ADF3-936A4DBC674D}" type="slidenum">
              <a:rPr lang="en-US" smtClean="0"/>
              <a:t>‹#›</a:t>
            </a:fld>
            <a:endParaRPr lang="en-US"/>
          </a:p>
        </p:txBody>
      </p:sp>
    </p:spTree>
    <p:extLst>
      <p:ext uri="{BB962C8B-B14F-4D97-AF65-F5344CB8AC3E}">
        <p14:creationId xmlns:p14="http://schemas.microsoft.com/office/powerpoint/2010/main" val="5084379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B04053F3-2878-4083-B318-2BC51DA166CE}" type="datetimeFigureOut">
              <a:rPr lang="en-US" smtClean="0"/>
              <a:t>2/9/2022</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10A222B-8DB0-4D9A-ADF3-936A4DBC674D}" type="slidenum">
              <a:rPr lang="en-US" smtClean="0"/>
              <a:t>‹#›</a:t>
            </a:fld>
            <a:endParaRPr lang="en-US"/>
          </a:p>
        </p:txBody>
      </p:sp>
    </p:spTree>
    <p:extLst>
      <p:ext uri="{BB962C8B-B14F-4D97-AF65-F5344CB8AC3E}">
        <p14:creationId xmlns:p14="http://schemas.microsoft.com/office/powerpoint/2010/main" val="37935593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B04053F3-2878-4083-B318-2BC51DA166CE}" type="datetimeFigureOut">
              <a:rPr lang="en-US" smtClean="0"/>
              <a:t>2/9/2022</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210A222B-8DB0-4D9A-ADF3-936A4DBC674D}" type="slidenum">
              <a:rPr lang="en-US" smtClean="0"/>
              <a:t>‹#›</a:t>
            </a:fld>
            <a:endParaRPr lang="en-US"/>
          </a:p>
        </p:txBody>
      </p:sp>
    </p:spTree>
    <p:extLst>
      <p:ext uri="{BB962C8B-B14F-4D97-AF65-F5344CB8AC3E}">
        <p14:creationId xmlns:p14="http://schemas.microsoft.com/office/powerpoint/2010/main" val="31800785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B04053F3-2878-4083-B318-2BC51DA166CE}" type="datetimeFigureOut">
              <a:rPr lang="en-US" smtClean="0"/>
              <a:t>2/9/2022</a:t>
            </a:fld>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210A222B-8DB0-4D9A-ADF3-936A4DBC674D}" type="slidenum">
              <a:rPr lang="en-US" smtClean="0"/>
              <a:t>‹#›</a:t>
            </a:fld>
            <a:endParaRPr lang="en-US"/>
          </a:p>
        </p:txBody>
      </p:sp>
    </p:spTree>
    <p:extLst>
      <p:ext uri="{BB962C8B-B14F-4D97-AF65-F5344CB8AC3E}">
        <p14:creationId xmlns:p14="http://schemas.microsoft.com/office/powerpoint/2010/main" val="42882192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B04053F3-2878-4083-B318-2BC51DA166CE}" type="datetimeFigureOut">
              <a:rPr lang="en-US" smtClean="0"/>
              <a:t>2/9/2022</a:t>
            </a:fld>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210A222B-8DB0-4D9A-ADF3-936A4DBC674D}" type="slidenum">
              <a:rPr lang="en-US" smtClean="0"/>
              <a:t>‹#›</a:t>
            </a:fld>
            <a:endParaRPr lang="en-US"/>
          </a:p>
        </p:txBody>
      </p:sp>
    </p:spTree>
    <p:extLst>
      <p:ext uri="{BB962C8B-B14F-4D97-AF65-F5344CB8AC3E}">
        <p14:creationId xmlns:p14="http://schemas.microsoft.com/office/powerpoint/2010/main" val="29140631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B04053F3-2878-4083-B318-2BC51DA166CE}" type="datetimeFigureOut">
              <a:rPr lang="en-US" smtClean="0"/>
              <a:t>2/9/2022</a:t>
            </a:fld>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210A222B-8DB0-4D9A-ADF3-936A4DBC674D}" type="slidenum">
              <a:rPr lang="en-US" smtClean="0"/>
              <a:t>‹#›</a:t>
            </a:fld>
            <a:endParaRPr lang="en-US"/>
          </a:p>
        </p:txBody>
      </p:sp>
    </p:spTree>
    <p:extLst>
      <p:ext uri="{BB962C8B-B14F-4D97-AF65-F5344CB8AC3E}">
        <p14:creationId xmlns:p14="http://schemas.microsoft.com/office/powerpoint/2010/main" val="24622633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B04053F3-2878-4083-B318-2BC51DA166CE}" type="datetimeFigureOut">
              <a:rPr lang="en-US" smtClean="0"/>
              <a:t>2/9/2022</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210A222B-8DB0-4D9A-ADF3-936A4DBC674D}" type="slidenum">
              <a:rPr lang="en-US" smtClean="0"/>
              <a:t>‹#›</a:t>
            </a:fld>
            <a:endParaRPr lang="en-US"/>
          </a:p>
        </p:txBody>
      </p:sp>
    </p:spTree>
    <p:extLst>
      <p:ext uri="{BB962C8B-B14F-4D97-AF65-F5344CB8AC3E}">
        <p14:creationId xmlns:p14="http://schemas.microsoft.com/office/powerpoint/2010/main" val="38867707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B04053F3-2878-4083-B318-2BC51DA166CE}" type="datetimeFigureOut">
              <a:rPr lang="en-US" smtClean="0"/>
              <a:t>2/9/2022</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210A222B-8DB0-4D9A-ADF3-936A4DBC674D}" type="slidenum">
              <a:rPr lang="en-US" smtClean="0"/>
              <a:t>‹#›</a:t>
            </a:fld>
            <a:endParaRPr lang="en-US"/>
          </a:p>
        </p:txBody>
      </p:sp>
    </p:spTree>
    <p:extLst>
      <p:ext uri="{BB962C8B-B14F-4D97-AF65-F5344CB8AC3E}">
        <p14:creationId xmlns:p14="http://schemas.microsoft.com/office/powerpoint/2010/main" val="26054745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hyperlink" Target="mailto:enock.Lubanga@uict.ac.ug" TargetMode="Externa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p:cNvSpPr/>
          <p:nvPr userDrawn="1"/>
        </p:nvSpPr>
        <p:spPr>
          <a:xfrm>
            <a:off x="0" y="6400800"/>
            <a:ext cx="9144000" cy="457200"/>
          </a:xfrm>
          <a:prstGeom prst="rect">
            <a:avLst/>
          </a:prstGeom>
        </p:spPr>
        <p:style>
          <a:lnRef idx="3">
            <a:schemeClr val="lt1"/>
          </a:lnRef>
          <a:fillRef idx="1">
            <a:schemeClr val="dk1"/>
          </a:fillRef>
          <a:effectRef idx="1">
            <a:schemeClr val="dk1"/>
          </a:effectRef>
          <a:fontRef idx="minor">
            <a:schemeClr val="lt1"/>
          </a:fontRef>
        </p:style>
        <p:txBody>
          <a:bodyPr rtlCol="0" anchor="ctr"/>
          <a:lstStyle/>
          <a:p>
            <a:pPr algn="l"/>
            <a:r>
              <a:rPr lang="en-US" dirty="0">
                <a:hlinkClick r:id="rId15"/>
              </a:rPr>
              <a:t>enock.lubanga@uict.ac.ug</a:t>
            </a:r>
            <a:r>
              <a:rPr lang="en-US" dirty="0"/>
              <a:t>            </a:t>
            </a:r>
            <a:fld id="{1E505959-B619-47AF-A414-75E1601502A0}" type="datetime9">
              <a:rPr lang="en-US" smtClean="0"/>
              <a:t>2/9/2022 7:03:28 AM</a:t>
            </a:fld>
            <a:r>
              <a:rPr lang="en-US" dirty="0"/>
              <a:t>                                                      </a:t>
            </a:r>
            <a:fld id="{485FF2AE-D022-46E2-AA15-BA705BD1281D}" type="slidenum">
              <a:rPr lang="en-US" smtClean="0"/>
              <a:t>‹#›</a:t>
            </a:fld>
            <a:endParaRPr lang="en-US" dirty="0"/>
          </a:p>
        </p:txBody>
      </p:sp>
    </p:spTree>
    <p:extLst>
      <p:ext uri="{BB962C8B-B14F-4D97-AF65-F5344CB8AC3E}">
        <p14:creationId xmlns:p14="http://schemas.microsoft.com/office/powerpoint/2010/main" val="25134974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defTabSz="914400" rtl="0" eaLnBrk="1" latinLnBrk="0" hangingPunct="1">
        <a:spcBef>
          <a:spcPct val="0"/>
        </a:spcBef>
        <a:buNone/>
        <a:defRPr sz="4400" b="1"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geeksforgeeks.org/this-reference-in-java/"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44249-51FC-4A76-B305-DB38EAAEA80E}"/>
              </a:ext>
            </a:extLst>
          </p:cNvPr>
          <p:cNvSpPr>
            <a:spLocks noGrp="1"/>
          </p:cNvSpPr>
          <p:nvPr>
            <p:ph type="ctrTitle"/>
          </p:nvPr>
        </p:nvSpPr>
        <p:spPr/>
        <p:txBody>
          <a:bodyPr/>
          <a:lstStyle/>
          <a:p>
            <a:r>
              <a:rPr lang="en-US" dirty="0"/>
              <a:t>Introduction to Java</a:t>
            </a:r>
            <a:endParaRPr lang="en-UG" dirty="0"/>
          </a:p>
        </p:txBody>
      </p:sp>
      <p:sp>
        <p:nvSpPr>
          <p:cNvPr id="5" name="Subtitle 4">
            <a:extLst>
              <a:ext uri="{FF2B5EF4-FFF2-40B4-BE49-F238E27FC236}">
                <a16:creationId xmlns:a16="http://schemas.microsoft.com/office/drawing/2014/main" id="{0E7C334A-8043-4E75-A452-78F19FDABFB8}"/>
              </a:ext>
            </a:extLst>
          </p:cNvPr>
          <p:cNvSpPr>
            <a:spLocks noGrp="1"/>
          </p:cNvSpPr>
          <p:nvPr>
            <p:ph type="subTitle" idx="1"/>
          </p:nvPr>
        </p:nvSpPr>
        <p:spPr/>
        <p:txBody>
          <a:bodyPr/>
          <a:lstStyle/>
          <a:p>
            <a:endParaRPr lang="en-UG"/>
          </a:p>
        </p:txBody>
      </p:sp>
    </p:spTree>
    <p:extLst>
      <p:ext uri="{BB962C8B-B14F-4D97-AF65-F5344CB8AC3E}">
        <p14:creationId xmlns:p14="http://schemas.microsoft.com/office/powerpoint/2010/main" val="3244024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Storage</a:t>
            </a:r>
          </a:p>
        </p:txBody>
      </p:sp>
      <p:sp>
        <p:nvSpPr>
          <p:cNvPr id="3" name="Content Placeholder 2"/>
          <p:cNvSpPr>
            <a:spLocks noGrp="1"/>
          </p:cNvSpPr>
          <p:nvPr>
            <p:ph idx="1"/>
          </p:nvPr>
        </p:nvSpPr>
        <p:spPr/>
        <p:txBody>
          <a:bodyPr>
            <a:normAutofit/>
          </a:bodyPr>
          <a:lstStyle/>
          <a:p>
            <a:r>
              <a:rPr lang="en-US" dirty="0"/>
              <a:t>Computer programs usually work with different types of data and need a way to store the values being used.  </a:t>
            </a:r>
          </a:p>
          <a:p>
            <a:r>
              <a:rPr lang="en-US" dirty="0"/>
              <a:t> Programming languages use data types to differentiate the nature of data to store or use</a:t>
            </a:r>
          </a:p>
          <a:p>
            <a:endParaRPr lang="en-US" dirty="0"/>
          </a:p>
          <a:p>
            <a:pPr marL="0" indent="0">
              <a:buNone/>
            </a:pPr>
            <a:endParaRPr lang="en-US" dirty="0"/>
          </a:p>
        </p:txBody>
      </p:sp>
    </p:spTree>
    <p:custDataLst>
      <p:tags r:id="rId1"/>
    </p:custDataLst>
    <p:extLst>
      <p:ext uri="{BB962C8B-B14F-4D97-AF65-F5344CB8AC3E}">
        <p14:creationId xmlns:p14="http://schemas.microsoft.com/office/powerpoint/2010/main" val="23166583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A75266-D161-44A8-B980-F1B7D9B6940B}"/>
              </a:ext>
            </a:extLst>
          </p:cNvPr>
          <p:cNvSpPr>
            <a:spLocks noGrp="1"/>
          </p:cNvSpPr>
          <p:nvPr>
            <p:ph type="title"/>
          </p:nvPr>
        </p:nvSpPr>
        <p:spPr/>
        <p:txBody>
          <a:bodyPr/>
          <a:lstStyle/>
          <a:p>
            <a:r>
              <a:rPr lang="en-US" dirty="0"/>
              <a:t>Data types in Java</a:t>
            </a:r>
            <a:endParaRPr lang="en-UG" dirty="0"/>
          </a:p>
        </p:txBody>
      </p:sp>
      <p:sp>
        <p:nvSpPr>
          <p:cNvPr id="3" name="Content Placeholder 2">
            <a:extLst>
              <a:ext uri="{FF2B5EF4-FFF2-40B4-BE49-F238E27FC236}">
                <a16:creationId xmlns:a16="http://schemas.microsoft.com/office/drawing/2014/main" id="{4B8A992F-E5D7-469A-9B99-4ADFE349792C}"/>
              </a:ext>
            </a:extLst>
          </p:cNvPr>
          <p:cNvSpPr>
            <a:spLocks noGrp="1"/>
          </p:cNvSpPr>
          <p:nvPr>
            <p:ph idx="1"/>
          </p:nvPr>
        </p:nvSpPr>
        <p:spPr/>
        <p:txBody>
          <a:bodyPr/>
          <a:lstStyle/>
          <a:p>
            <a:pPr>
              <a:lnSpc>
                <a:spcPct val="90000"/>
              </a:lnSpc>
            </a:pPr>
            <a:r>
              <a:rPr lang="en-GB" altLang="en-UG" sz="2800" dirty="0"/>
              <a:t>Java has two basic data types</a:t>
            </a:r>
          </a:p>
          <a:p>
            <a:pPr lvl="1">
              <a:lnSpc>
                <a:spcPct val="90000"/>
              </a:lnSpc>
            </a:pPr>
            <a:r>
              <a:rPr lang="en-GB" altLang="en-UG" sz="2400" dirty="0"/>
              <a:t>Primitive types</a:t>
            </a:r>
          </a:p>
          <a:p>
            <a:pPr lvl="1">
              <a:lnSpc>
                <a:spcPct val="90000"/>
              </a:lnSpc>
            </a:pPr>
            <a:r>
              <a:rPr lang="en-GB" altLang="en-UG" sz="2400" dirty="0"/>
              <a:t>Reference Types </a:t>
            </a:r>
          </a:p>
          <a:p>
            <a:pPr>
              <a:lnSpc>
                <a:spcPct val="90000"/>
              </a:lnSpc>
            </a:pPr>
            <a:r>
              <a:rPr lang="en-GB" altLang="en-UG" sz="2800" dirty="0"/>
              <a:t>Primitive types</a:t>
            </a:r>
          </a:p>
          <a:p>
            <a:pPr lvl="1">
              <a:lnSpc>
                <a:spcPct val="90000"/>
              </a:lnSpc>
            </a:pPr>
            <a:r>
              <a:rPr lang="en-GB" altLang="en-UG" sz="2400" dirty="0"/>
              <a:t>integers, floating point numbers, characters, </a:t>
            </a:r>
            <a:r>
              <a:rPr lang="en-GB" altLang="en-UG" sz="2400" dirty="0" err="1"/>
              <a:t>booleans</a:t>
            </a:r>
            <a:r>
              <a:rPr lang="en-GB" altLang="en-UG" sz="2400" dirty="0"/>
              <a:t>, etc</a:t>
            </a:r>
          </a:p>
          <a:p>
            <a:pPr lvl="1">
              <a:lnSpc>
                <a:spcPct val="90000"/>
              </a:lnSpc>
            </a:pPr>
            <a:r>
              <a:rPr lang="en-GB" altLang="en-UG" sz="2400" dirty="0"/>
              <a:t>Refer to actual values</a:t>
            </a:r>
          </a:p>
          <a:p>
            <a:pPr>
              <a:lnSpc>
                <a:spcPct val="90000"/>
              </a:lnSpc>
            </a:pPr>
            <a:r>
              <a:rPr lang="en-GB" altLang="en-UG" sz="2800" dirty="0"/>
              <a:t>Reference types</a:t>
            </a:r>
          </a:p>
          <a:p>
            <a:pPr lvl="1">
              <a:lnSpc>
                <a:spcPct val="90000"/>
              </a:lnSpc>
            </a:pPr>
            <a:r>
              <a:rPr lang="en-GB" altLang="en-UG" sz="2400" dirty="0"/>
              <a:t>Arrays, Classes, Objects, etc</a:t>
            </a:r>
          </a:p>
          <a:p>
            <a:pPr lvl="1">
              <a:lnSpc>
                <a:spcPct val="90000"/>
              </a:lnSpc>
            </a:pPr>
            <a:r>
              <a:rPr lang="en-GB" altLang="en-UG" sz="2400" dirty="0"/>
              <a:t>Refer to memory locations (by name, not location)</a:t>
            </a:r>
          </a:p>
          <a:p>
            <a:pPr lvl="1">
              <a:lnSpc>
                <a:spcPct val="90000"/>
              </a:lnSpc>
            </a:pPr>
            <a:endParaRPr lang="en-GB" altLang="en-UG" sz="2400" dirty="0"/>
          </a:p>
          <a:p>
            <a:endParaRPr lang="en-UG" dirty="0"/>
          </a:p>
        </p:txBody>
      </p:sp>
    </p:spTree>
    <p:extLst>
      <p:ext uri="{BB962C8B-B14F-4D97-AF65-F5344CB8AC3E}">
        <p14:creationId xmlns:p14="http://schemas.microsoft.com/office/powerpoint/2010/main" val="42821756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1736" name="Group 56">
            <a:extLst>
              <a:ext uri="{FF2B5EF4-FFF2-40B4-BE49-F238E27FC236}">
                <a16:creationId xmlns:a16="http://schemas.microsoft.com/office/drawing/2014/main" id="{311ECE63-828F-4ECB-B54E-DA85E4E9E21B}"/>
              </a:ext>
            </a:extLst>
          </p:cNvPr>
          <p:cNvGraphicFramePr>
            <a:graphicFrameLocks noGrp="1"/>
          </p:cNvGraphicFramePr>
          <p:nvPr/>
        </p:nvGraphicFramePr>
        <p:xfrm>
          <a:off x="609600" y="1981200"/>
          <a:ext cx="7772400" cy="4253232"/>
        </p:xfrm>
        <a:graphic>
          <a:graphicData uri="http://schemas.openxmlformats.org/drawingml/2006/table">
            <a:tbl>
              <a:tblPr/>
              <a:tblGrid>
                <a:gridCol w="2590800">
                  <a:extLst>
                    <a:ext uri="{9D8B030D-6E8A-4147-A177-3AD203B41FA5}">
                      <a16:colId xmlns:a16="http://schemas.microsoft.com/office/drawing/2014/main" val="2853874062"/>
                    </a:ext>
                  </a:extLst>
                </a:gridCol>
                <a:gridCol w="2590800">
                  <a:extLst>
                    <a:ext uri="{9D8B030D-6E8A-4147-A177-3AD203B41FA5}">
                      <a16:colId xmlns:a16="http://schemas.microsoft.com/office/drawing/2014/main" val="2935587300"/>
                    </a:ext>
                  </a:extLst>
                </a:gridCol>
                <a:gridCol w="2590800">
                  <a:extLst>
                    <a:ext uri="{9D8B030D-6E8A-4147-A177-3AD203B41FA5}">
                      <a16:colId xmlns:a16="http://schemas.microsoft.com/office/drawing/2014/main" val="3820245573"/>
                    </a:ext>
                  </a:extLst>
                </a:gridCol>
              </a:tblGrid>
              <a:tr h="45085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G" sz="2000" b="0" i="0" u="none" strike="noStrike" cap="none" normalizeH="0" baseline="0">
                          <a:ln>
                            <a:noFill/>
                          </a:ln>
                          <a:solidFill>
                            <a:schemeClr val="tx1"/>
                          </a:solidFill>
                          <a:effectLst/>
                          <a:latin typeface="Times New Roman" panose="02020603050405020304" pitchFamily="18" charset="0"/>
                        </a:rPr>
                        <a:t>Type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G" sz="2000" b="0" i="0" u="none" strike="noStrike" cap="none" normalizeH="0" baseline="0">
                          <a:ln>
                            <a:noFill/>
                          </a:ln>
                          <a:solidFill>
                            <a:schemeClr val="tx1"/>
                          </a:solidFill>
                          <a:effectLst/>
                          <a:latin typeface="Times New Roman" panose="02020603050405020304" pitchFamily="18" charset="0"/>
                        </a:rPr>
                        <a:t>Description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G" sz="2000" b="0" i="0" u="none" strike="noStrike" cap="none" normalizeH="0" baseline="0">
                          <a:ln>
                            <a:noFill/>
                          </a:ln>
                          <a:solidFill>
                            <a:schemeClr val="tx1"/>
                          </a:solidFill>
                          <a:effectLst/>
                          <a:latin typeface="Times New Roman" panose="02020603050405020304" pitchFamily="18" charset="0"/>
                        </a:rPr>
                        <a:t>Size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998644676"/>
                  </a:ext>
                </a:extLst>
              </a:tr>
              <a:tr h="452438">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G" sz="1800" b="0" i="0" u="none" strike="noStrike" cap="none" normalizeH="0" baseline="0">
                          <a:ln>
                            <a:noFill/>
                          </a:ln>
                          <a:solidFill>
                            <a:schemeClr val="tx1"/>
                          </a:solidFill>
                          <a:effectLst/>
                          <a:latin typeface="Times New Roman" panose="02020603050405020304" pitchFamily="18" charset="0"/>
                        </a:rPr>
                        <a:t>Boolean (</a:t>
                      </a:r>
                      <a:r>
                        <a:rPr kumimoji="0" lang="en-GB" altLang="en-UG" sz="1800" b="0" i="0" u="none" strike="noStrike" cap="none" normalizeH="0" baseline="0">
                          <a:ln>
                            <a:noFill/>
                          </a:ln>
                          <a:solidFill>
                            <a:schemeClr val="tx1"/>
                          </a:solidFill>
                          <a:effectLst/>
                          <a:latin typeface="Courier New" panose="02070309020205020404" pitchFamily="49" charset="0"/>
                        </a:rPr>
                        <a:t>boolean</a:t>
                      </a:r>
                      <a:r>
                        <a:rPr kumimoji="0" lang="en-GB" altLang="en-UG" sz="1800" b="0" i="0" u="none" strike="noStrike" cap="none" normalizeH="0" baseline="0">
                          <a:ln>
                            <a:noFill/>
                          </a:ln>
                          <a:solidFill>
                            <a:schemeClr val="tx1"/>
                          </a:solidFill>
                          <a:effectLst/>
                          <a:latin typeface="Times New Roman" panose="02020603050405020304" pitchFamily="18"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G" sz="1800" b="0" i="0" u="none" strike="noStrike" cap="none" normalizeH="0" baseline="0">
                          <a:ln>
                            <a:noFill/>
                          </a:ln>
                          <a:solidFill>
                            <a:schemeClr val="tx1"/>
                          </a:solidFill>
                          <a:effectLst/>
                          <a:latin typeface="Times New Roman" panose="02020603050405020304" pitchFamily="18" charset="0"/>
                        </a:rPr>
                        <a:t>True/false value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G" sz="1800" b="0" i="0" u="none" strike="noStrike" cap="none" normalizeH="0" baseline="0">
                          <a:ln>
                            <a:noFill/>
                          </a:ln>
                          <a:solidFill>
                            <a:schemeClr val="tx1"/>
                          </a:solidFill>
                          <a:effectLst/>
                          <a:latin typeface="Times New Roman" panose="02020603050405020304" pitchFamily="18" charset="0"/>
                        </a:rPr>
                        <a:t>1 bit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793147032"/>
                  </a:ext>
                </a:extLst>
              </a:tr>
              <a:tr h="45085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G" sz="1800" b="0" i="0" u="none" strike="noStrike" cap="none" normalizeH="0" baseline="0">
                          <a:ln>
                            <a:noFill/>
                          </a:ln>
                          <a:solidFill>
                            <a:schemeClr val="tx1"/>
                          </a:solidFill>
                          <a:effectLst/>
                          <a:latin typeface="Times New Roman" panose="02020603050405020304" pitchFamily="18" charset="0"/>
                        </a:rPr>
                        <a:t>Byte (</a:t>
                      </a:r>
                      <a:r>
                        <a:rPr kumimoji="0" lang="en-GB" altLang="en-UG" sz="1800" b="0" i="0" u="none" strike="noStrike" cap="none" normalizeH="0" baseline="0">
                          <a:ln>
                            <a:noFill/>
                          </a:ln>
                          <a:solidFill>
                            <a:schemeClr val="tx1"/>
                          </a:solidFill>
                          <a:effectLst/>
                          <a:latin typeface="Courier New" panose="02070309020205020404" pitchFamily="49" charset="0"/>
                        </a:rPr>
                        <a:t>byte</a:t>
                      </a:r>
                      <a:r>
                        <a:rPr kumimoji="0" lang="en-GB" altLang="en-UG" sz="1800" b="0" i="0" u="none" strike="noStrike" cap="none" normalizeH="0" baseline="0">
                          <a:ln>
                            <a:noFill/>
                          </a:ln>
                          <a:solidFill>
                            <a:schemeClr val="tx1"/>
                          </a:solidFill>
                          <a:effectLst/>
                          <a:latin typeface="Times New Roman" panose="02020603050405020304" pitchFamily="18"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G" sz="1800" b="0" i="0" u="none" strike="noStrike" cap="none" normalizeH="0" baseline="0">
                          <a:ln>
                            <a:noFill/>
                          </a:ln>
                          <a:solidFill>
                            <a:schemeClr val="tx1"/>
                          </a:solidFill>
                          <a:effectLst/>
                          <a:latin typeface="Times New Roman" panose="02020603050405020304" pitchFamily="18" charset="0"/>
                        </a:rPr>
                        <a:t>Byte-length integer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G" sz="1800" b="0" i="0" u="none" strike="noStrike" cap="none" normalizeH="0" baseline="0">
                          <a:ln>
                            <a:noFill/>
                          </a:ln>
                          <a:solidFill>
                            <a:schemeClr val="tx1"/>
                          </a:solidFill>
                          <a:effectLst/>
                          <a:latin typeface="Times New Roman" panose="02020603050405020304" pitchFamily="18" charset="0"/>
                        </a:rPr>
                        <a:t>1 byte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021776545"/>
                  </a:ext>
                </a:extLst>
              </a:tr>
              <a:tr h="452438">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G" sz="1800" b="0" i="0" u="none" strike="noStrike" cap="none" normalizeH="0" baseline="0">
                          <a:ln>
                            <a:noFill/>
                          </a:ln>
                          <a:solidFill>
                            <a:schemeClr val="tx1"/>
                          </a:solidFill>
                          <a:effectLst/>
                          <a:latin typeface="Times New Roman" panose="02020603050405020304" pitchFamily="18" charset="0"/>
                        </a:rPr>
                        <a:t>Short (</a:t>
                      </a:r>
                      <a:r>
                        <a:rPr kumimoji="0" lang="en-GB" altLang="en-UG" sz="1800" b="0" i="0" u="none" strike="noStrike" cap="none" normalizeH="0" baseline="0">
                          <a:ln>
                            <a:noFill/>
                          </a:ln>
                          <a:solidFill>
                            <a:schemeClr val="tx1"/>
                          </a:solidFill>
                          <a:effectLst/>
                          <a:latin typeface="Courier New" panose="02070309020205020404" pitchFamily="49" charset="0"/>
                        </a:rPr>
                        <a:t>short</a:t>
                      </a:r>
                      <a:r>
                        <a:rPr kumimoji="0" lang="en-GB" altLang="en-UG" sz="1800" b="0" i="0" u="none" strike="noStrike" cap="none" normalizeH="0" baseline="0">
                          <a:ln>
                            <a:noFill/>
                          </a:ln>
                          <a:solidFill>
                            <a:schemeClr val="tx1"/>
                          </a:solidFill>
                          <a:effectLst/>
                          <a:latin typeface="Times New Roman" panose="02020603050405020304" pitchFamily="18"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G" sz="1800" b="0" i="0" u="none" strike="noStrike" cap="none" normalizeH="0" baseline="0">
                          <a:ln>
                            <a:noFill/>
                          </a:ln>
                          <a:solidFill>
                            <a:schemeClr val="tx1"/>
                          </a:solidFill>
                          <a:effectLst/>
                          <a:latin typeface="Times New Roman" panose="02020603050405020304" pitchFamily="18" charset="0"/>
                        </a:rPr>
                        <a:t>Short integer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G" sz="1800" b="0" i="0" u="none" strike="noStrike" cap="none" normalizeH="0" baseline="0">
                          <a:ln>
                            <a:noFill/>
                          </a:ln>
                          <a:solidFill>
                            <a:schemeClr val="tx1"/>
                          </a:solidFill>
                          <a:effectLst/>
                          <a:latin typeface="Times New Roman" panose="02020603050405020304" pitchFamily="18" charset="0"/>
                        </a:rPr>
                        <a:t>2 bytes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7692740"/>
                  </a:ext>
                </a:extLst>
              </a:tr>
              <a:tr h="45085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G" sz="1800" b="0" i="0" u="none" strike="noStrike" cap="none" normalizeH="0" baseline="0">
                          <a:ln>
                            <a:noFill/>
                          </a:ln>
                          <a:solidFill>
                            <a:schemeClr val="tx1"/>
                          </a:solidFill>
                          <a:effectLst/>
                          <a:latin typeface="Times New Roman" panose="02020603050405020304" pitchFamily="18" charset="0"/>
                        </a:rPr>
                        <a:t>Integer (</a:t>
                      </a:r>
                      <a:r>
                        <a:rPr kumimoji="0" lang="en-GB" altLang="en-UG" sz="1800" b="0" i="0" u="none" strike="noStrike" cap="none" normalizeH="0" baseline="0">
                          <a:ln>
                            <a:noFill/>
                          </a:ln>
                          <a:solidFill>
                            <a:schemeClr val="tx1"/>
                          </a:solidFill>
                          <a:effectLst/>
                          <a:latin typeface="Courier New" panose="02070309020205020404" pitchFamily="49" charset="0"/>
                        </a:rPr>
                        <a:t>int</a:t>
                      </a:r>
                      <a:r>
                        <a:rPr kumimoji="0" lang="en-GB" altLang="en-UG" sz="1800" b="0" i="0" u="none" strike="noStrike" cap="none" normalizeH="0" baseline="0">
                          <a:ln>
                            <a:noFill/>
                          </a:ln>
                          <a:solidFill>
                            <a:schemeClr val="tx1"/>
                          </a:solidFill>
                          <a:effectLst/>
                          <a:latin typeface="Times New Roman" panose="02020603050405020304" pitchFamily="18"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G" sz="1800" b="0" i="0" u="none" strike="noStrike" cap="none" normalizeH="0" baseline="0">
                          <a:ln>
                            <a:noFill/>
                          </a:ln>
                          <a:solidFill>
                            <a:schemeClr val="tx1"/>
                          </a:solidFill>
                          <a:effectLst/>
                          <a:latin typeface="Times New Roman" panose="02020603050405020304" pitchFamily="18" charset="0"/>
                        </a:rPr>
                        <a:t>Integer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G" sz="1800" b="0" i="0" u="none" strike="noStrike" cap="none" normalizeH="0" baseline="0">
                          <a:ln>
                            <a:noFill/>
                          </a:ln>
                          <a:solidFill>
                            <a:schemeClr val="tx1"/>
                          </a:solidFill>
                          <a:effectLst/>
                          <a:latin typeface="Times New Roman" panose="02020603050405020304" pitchFamily="18" charset="0"/>
                        </a:rPr>
                        <a:t>4 bytes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202090050"/>
                  </a:ext>
                </a:extLst>
              </a:tr>
              <a:tr h="452438">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G" sz="1800" b="0" i="0" u="none" strike="noStrike" cap="none" normalizeH="0" baseline="0">
                          <a:ln>
                            <a:noFill/>
                          </a:ln>
                          <a:solidFill>
                            <a:schemeClr val="tx1"/>
                          </a:solidFill>
                          <a:effectLst/>
                          <a:latin typeface="Times New Roman" panose="02020603050405020304" pitchFamily="18" charset="0"/>
                        </a:rPr>
                        <a:t>Long (</a:t>
                      </a:r>
                      <a:r>
                        <a:rPr kumimoji="0" lang="en-GB" altLang="en-UG" sz="1800" b="0" i="0" u="none" strike="noStrike" cap="none" normalizeH="0" baseline="0">
                          <a:ln>
                            <a:noFill/>
                          </a:ln>
                          <a:solidFill>
                            <a:schemeClr val="tx1"/>
                          </a:solidFill>
                          <a:effectLst/>
                          <a:latin typeface="Courier New" panose="02070309020205020404" pitchFamily="49" charset="0"/>
                        </a:rPr>
                        <a:t>long</a:t>
                      </a:r>
                      <a:r>
                        <a:rPr kumimoji="0" lang="en-GB" altLang="en-UG" sz="1800" b="0" i="0" u="none" strike="noStrike" cap="none" normalizeH="0" baseline="0">
                          <a:ln>
                            <a:noFill/>
                          </a:ln>
                          <a:solidFill>
                            <a:schemeClr val="tx1"/>
                          </a:solidFill>
                          <a:effectLst/>
                          <a:latin typeface="Times New Roman" panose="02020603050405020304" pitchFamily="18"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G" sz="1800" b="0" i="0" u="none" strike="noStrike" cap="none" normalizeH="0" baseline="0">
                          <a:ln>
                            <a:noFill/>
                          </a:ln>
                          <a:solidFill>
                            <a:schemeClr val="tx1"/>
                          </a:solidFill>
                          <a:effectLst/>
                          <a:latin typeface="Times New Roman" panose="02020603050405020304" pitchFamily="18" charset="0"/>
                        </a:rPr>
                        <a:t>Long Integer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G" sz="1800" b="0" i="0" u="none" strike="noStrike" cap="none" normalizeH="0" baseline="0">
                          <a:ln>
                            <a:noFill/>
                          </a:ln>
                          <a:solidFill>
                            <a:schemeClr val="tx1"/>
                          </a:solidFill>
                          <a:effectLst/>
                          <a:latin typeface="Times New Roman" panose="02020603050405020304" pitchFamily="18" charset="0"/>
                        </a:rPr>
                        <a:t>8 bytes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653447203"/>
                  </a:ext>
                </a:extLst>
              </a:tr>
              <a:tr h="45085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G" sz="1800" b="0" i="0" u="none" strike="noStrike" cap="none" normalizeH="0" baseline="0">
                          <a:ln>
                            <a:noFill/>
                          </a:ln>
                          <a:solidFill>
                            <a:schemeClr val="tx1"/>
                          </a:solidFill>
                          <a:effectLst/>
                          <a:latin typeface="Times New Roman" panose="02020603050405020304" pitchFamily="18" charset="0"/>
                        </a:rPr>
                        <a:t>Float (</a:t>
                      </a:r>
                      <a:r>
                        <a:rPr kumimoji="0" lang="en-GB" altLang="en-UG" sz="1800" b="0" i="0" u="none" strike="noStrike" cap="none" normalizeH="0" baseline="0">
                          <a:ln>
                            <a:noFill/>
                          </a:ln>
                          <a:solidFill>
                            <a:schemeClr val="tx1"/>
                          </a:solidFill>
                          <a:effectLst/>
                          <a:latin typeface="Courier New" panose="02070309020205020404" pitchFamily="49" charset="0"/>
                        </a:rPr>
                        <a:t>float</a:t>
                      </a:r>
                      <a:r>
                        <a:rPr kumimoji="0" lang="en-GB" altLang="en-UG" sz="1800" b="0" i="0" u="none" strike="noStrike" cap="none" normalizeH="0" baseline="0">
                          <a:ln>
                            <a:noFill/>
                          </a:ln>
                          <a:solidFill>
                            <a:schemeClr val="tx1"/>
                          </a:solidFill>
                          <a:effectLst/>
                          <a:latin typeface="Times New Roman" panose="02020603050405020304" pitchFamily="18"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G" sz="1800" b="0" i="0" u="none" strike="noStrike" cap="none" normalizeH="0" baseline="0" dirty="0">
                          <a:ln>
                            <a:noFill/>
                          </a:ln>
                          <a:solidFill>
                            <a:schemeClr val="tx1"/>
                          </a:solidFill>
                          <a:effectLst/>
                          <a:latin typeface="Times New Roman" panose="02020603050405020304" pitchFamily="18" charset="0"/>
                        </a:rPr>
                        <a:t>Single precision floating point number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G" sz="1800" b="0" i="0" u="none" strike="noStrike" cap="none" normalizeH="0" baseline="0">
                          <a:ln>
                            <a:noFill/>
                          </a:ln>
                          <a:solidFill>
                            <a:schemeClr val="tx1"/>
                          </a:solidFill>
                          <a:effectLst/>
                          <a:latin typeface="Times New Roman" panose="02020603050405020304" pitchFamily="18" charset="0"/>
                        </a:rPr>
                        <a:t>4 bytes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852043079"/>
                  </a:ext>
                </a:extLst>
              </a:tr>
              <a:tr h="452438">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G" sz="1800" b="0" i="0" u="none" strike="noStrike" cap="none" normalizeH="0" baseline="0">
                          <a:ln>
                            <a:noFill/>
                          </a:ln>
                          <a:solidFill>
                            <a:schemeClr val="tx1"/>
                          </a:solidFill>
                          <a:effectLst/>
                          <a:latin typeface="Times New Roman" panose="02020603050405020304" pitchFamily="18" charset="0"/>
                        </a:rPr>
                        <a:t>Double (</a:t>
                      </a:r>
                      <a:r>
                        <a:rPr kumimoji="0" lang="en-GB" altLang="en-UG" sz="1800" b="0" i="0" u="none" strike="noStrike" cap="none" normalizeH="0" baseline="0">
                          <a:ln>
                            <a:noFill/>
                          </a:ln>
                          <a:solidFill>
                            <a:schemeClr val="tx1"/>
                          </a:solidFill>
                          <a:effectLst/>
                          <a:latin typeface="Courier New" panose="02070309020205020404" pitchFamily="49" charset="0"/>
                        </a:rPr>
                        <a:t>double</a:t>
                      </a:r>
                      <a:r>
                        <a:rPr kumimoji="0" lang="en-GB" altLang="en-UG" sz="1800" b="0" i="0" u="none" strike="noStrike" cap="none" normalizeH="0" baseline="0">
                          <a:ln>
                            <a:noFill/>
                          </a:ln>
                          <a:solidFill>
                            <a:schemeClr val="tx1"/>
                          </a:solidFill>
                          <a:effectLst/>
                          <a:latin typeface="Times New Roman" panose="02020603050405020304" pitchFamily="18"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G" sz="1800" b="0" i="0" u="none" strike="noStrike" cap="none" normalizeH="0" baseline="0">
                          <a:ln>
                            <a:noFill/>
                          </a:ln>
                          <a:solidFill>
                            <a:schemeClr val="tx1"/>
                          </a:solidFill>
                          <a:effectLst/>
                          <a:latin typeface="Times New Roman" panose="02020603050405020304" pitchFamily="18" charset="0"/>
                        </a:rPr>
                        <a:t>Double precision float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G" sz="1800" b="0" i="0" u="none" strike="noStrike" cap="none" normalizeH="0" baseline="0">
                          <a:ln>
                            <a:noFill/>
                          </a:ln>
                          <a:solidFill>
                            <a:schemeClr val="tx1"/>
                          </a:solidFill>
                          <a:effectLst/>
                          <a:latin typeface="Times New Roman" panose="02020603050405020304" pitchFamily="18" charset="0"/>
                        </a:rPr>
                        <a:t>8 bytes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52277038"/>
                  </a:ext>
                </a:extLst>
              </a:tr>
              <a:tr h="45085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G" sz="1800" b="0" i="0" u="none" strike="noStrike" cap="none" normalizeH="0" baseline="0">
                          <a:ln>
                            <a:noFill/>
                          </a:ln>
                          <a:solidFill>
                            <a:schemeClr val="tx1"/>
                          </a:solidFill>
                          <a:effectLst/>
                          <a:latin typeface="Times New Roman" panose="02020603050405020304" pitchFamily="18" charset="0"/>
                        </a:rPr>
                        <a:t>Char (</a:t>
                      </a:r>
                      <a:r>
                        <a:rPr kumimoji="0" lang="en-GB" altLang="en-UG" sz="1800" b="0" i="0" u="none" strike="noStrike" cap="none" normalizeH="0" baseline="0">
                          <a:ln>
                            <a:noFill/>
                          </a:ln>
                          <a:solidFill>
                            <a:schemeClr val="tx1"/>
                          </a:solidFill>
                          <a:effectLst/>
                          <a:latin typeface="Courier New" panose="02070309020205020404" pitchFamily="49" charset="0"/>
                        </a:rPr>
                        <a:t>char</a:t>
                      </a:r>
                      <a:r>
                        <a:rPr kumimoji="0" lang="en-GB" altLang="en-UG" sz="1800" b="0" i="0" u="none" strike="noStrike" cap="none" normalizeH="0" baseline="0">
                          <a:ln>
                            <a:noFill/>
                          </a:ln>
                          <a:solidFill>
                            <a:schemeClr val="tx1"/>
                          </a:solidFill>
                          <a:effectLst/>
                          <a:latin typeface="Times New Roman" panose="02020603050405020304" pitchFamily="18"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G" sz="1800" b="0" i="0" u="none" strike="noStrike" cap="none" normalizeH="0" baseline="0">
                          <a:ln>
                            <a:noFill/>
                          </a:ln>
                          <a:solidFill>
                            <a:schemeClr val="tx1"/>
                          </a:solidFill>
                          <a:effectLst/>
                          <a:latin typeface="Times New Roman" panose="02020603050405020304" pitchFamily="18" charset="0"/>
                        </a:rPr>
                        <a:t>Single character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G" sz="1800" b="0" i="0" u="none" strike="noStrike" cap="none" normalizeH="0" baseline="0" dirty="0">
                          <a:ln>
                            <a:noFill/>
                          </a:ln>
                          <a:solidFill>
                            <a:schemeClr val="tx1"/>
                          </a:solidFill>
                          <a:effectLst/>
                          <a:latin typeface="Times New Roman" panose="02020603050405020304" pitchFamily="18" charset="0"/>
                        </a:rPr>
                        <a:t>2 bytes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315101489"/>
                  </a:ext>
                </a:extLst>
              </a:tr>
            </a:tbl>
          </a:graphicData>
        </a:graphic>
      </p:graphicFrame>
      <p:sp>
        <p:nvSpPr>
          <p:cNvPr id="71737" name="Rectangle 57">
            <a:extLst>
              <a:ext uri="{FF2B5EF4-FFF2-40B4-BE49-F238E27FC236}">
                <a16:creationId xmlns:a16="http://schemas.microsoft.com/office/drawing/2014/main" id="{061C9646-20AE-49BE-87B7-1A42FAE8A1E9}"/>
              </a:ext>
            </a:extLst>
          </p:cNvPr>
          <p:cNvSpPr>
            <a:spLocks noGrp="1" noChangeArrowheads="1"/>
          </p:cNvSpPr>
          <p:nvPr>
            <p:ph type="title"/>
          </p:nvPr>
        </p:nvSpPr>
        <p:spPr>
          <a:noFill/>
          <a:ln/>
        </p:spPr>
        <p:txBody>
          <a:bodyPr/>
          <a:lstStyle/>
          <a:p>
            <a:r>
              <a:rPr lang="en-GB" altLang="en-UG"/>
              <a:t>Primitive Types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4335C5-2C06-410F-9B28-24E1041CD37A}"/>
              </a:ext>
            </a:extLst>
          </p:cNvPr>
          <p:cNvSpPr>
            <a:spLocks noGrp="1"/>
          </p:cNvSpPr>
          <p:nvPr>
            <p:ph type="title"/>
          </p:nvPr>
        </p:nvSpPr>
        <p:spPr/>
        <p:txBody>
          <a:bodyPr/>
          <a:lstStyle/>
          <a:p>
            <a:r>
              <a:rPr lang="en-US" dirty="0"/>
              <a:t>Data types</a:t>
            </a:r>
            <a:endParaRPr lang="en-UG" dirty="0"/>
          </a:p>
        </p:txBody>
      </p:sp>
      <p:pic>
        <p:nvPicPr>
          <p:cNvPr id="5" name="Content Placeholder 4">
            <a:extLst>
              <a:ext uri="{FF2B5EF4-FFF2-40B4-BE49-F238E27FC236}">
                <a16:creationId xmlns:a16="http://schemas.microsoft.com/office/drawing/2014/main" id="{16E6A5C8-7B33-477A-85A2-8DC1FBF8CB50}"/>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57200" y="1331289"/>
            <a:ext cx="8229600" cy="5063786"/>
          </a:xfrm>
        </p:spPr>
      </p:pic>
    </p:spTree>
    <p:extLst>
      <p:ext uri="{BB962C8B-B14F-4D97-AF65-F5344CB8AC3E}">
        <p14:creationId xmlns:p14="http://schemas.microsoft.com/office/powerpoint/2010/main" val="19995966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EB5D7-0957-470D-8E2C-80CBA4524B91}"/>
              </a:ext>
            </a:extLst>
          </p:cNvPr>
          <p:cNvSpPr>
            <a:spLocks noGrp="1"/>
          </p:cNvSpPr>
          <p:nvPr>
            <p:ph type="title"/>
          </p:nvPr>
        </p:nvSpPr>
        <p:spPr/>
        <p:txBody>
          <a:bodyPr/>
          <a:lstStyle/>
          <a:p>
            <a:r>
              <a:rPr lang="en-US" dirty="0"/>
              <a:t>Variables in Java</a:t>
            </a:r>
            <a:endParaRPr lang="en-UG" dirty="0"/>
          </a:p>
        </p:txBody>
      </p:sp>
      <p:sp>
        <p:nvSpPr>
          <p:cNvPr id="3" name="Content Placeholder 2">
            <a:extLst>
              <a:ext uri="{FF2B5EF4-FFF2-40B4-BE49-F238E27FC236}">
                <a16:creationId xmlns:a16="http://schemas.microsoft.com/office/drawing/2014/main" id="{45E68DDD-9546-4537-A9BC-388699B739CD}"/>
              </a:ext>
            </a:extLst>
          </p:cNvPr>
          <p:cNvSpPr>
            <a:spLocks noGrp="1"/>
          </p:cNvSpPr>
          <p:nvPr>
            <p:ph idx="1"/>
          </p:nvPr>
        </p:nvSpPr>
        <p:spPr/>
        <p:txBody>
          <a:bodyPr/>
          <a:lstStyle/>
          <a:p>
            <a:pPr>
              <a:lnSpc>
                <a:spcPct val="90000"/>
              </a:lnSpc>
            </a:pPr>
            <a:r>
              <a:rPr lang="en-GB" altLang="en-UG" sz="2800" dirty="0"/>
              <a:t>All Java syntax is case sensitive</a:t>
            </a:r>
          </a:p>
          <a:p>
            <a:pPr>
              <a:lnSpc>
                <a:spcPct val="90000"/>
              </a:lnSpc>
            </a:pPr>
            <a:r>
              <a:rPr lang="en-GB" altLang="en-UG" sz="2800" dirty="0"/>
              <a:t>Valid Java names</a:t>
            </a:r>
          </a:p>
          <a:p>
            <a:pPr lvl="1">
              <a:lnSpc>
                <a:spcPct val="90000"/>
              </a:lnSpc>
            </a:pPr>
            <a:r>
              <a:rPr lang="en-GB" altLang="en-UG" sz="2400" dirty="0"/>
              <a:t>Consist of letters, numbers, underscore, and dollar</a:t>
            </a:r>
          </a:p>
          <a:p>
            <a:pPr lvl="1">
              <a:lnSpc>
                <a:spcPct val="90000"/>
              </a:lnSpc>
            </a:pPr>
            <a:r>
              <a:rPr lang="en-GB" altLang="en-UG" sz="2400" dirty="0"/>
              <a:t>Names can only start with letter or underscore</a:t>
            </a:r>
          </a:p>
          <a:p>
            <a:pPr lvl="1">
              <a:lnSpc>
                <a:spcPct val="90000"/>
              </a:lnSpc>
            </a:pPr>
            <a:r>
              <a:rPr lang="en-GB" altLang="en-UG" sz="2400" dirty="0"/>
              <a:t>E.g. </a:t>
            </a:r>
            <a:r>
              <a:rPr lang="en-GB" altLang="en-UG" sz="2400" dirty="0" err="1">
                <a:latin typeface="Courier New" panose="02070309020205020404" pitchFamily="49" charset="0"/>
              </a:rPr>
              <a:t>firstAttribute</a:t>
            </a:r>
            <a:r>
              <a:rPr lang="en-GB" altLang="en-UG" sz="2400" dirty="0"/>
              <a:t> but not </a:t>
            </a:r>
            <a:r>
              <a:rPr lang="en-GB" altLang="en-UG" sz="2400" dirty="0">
                <a:latin typeface="Courier New" panose="02070309020205020404" pitchFamily="49" charset="0"/>
              </a:rPr>
              <a:t>1stAttribute</a:t>
            </a:r>
          </a:p>
          <a:p>
            <a:pPr>
              <a:lnSpc>
                <a:spcPct val="90000"/>
              </a:lnSpc>
            </a:pPr>
            <a:r>
              <a:rPr lang="en-GB" altLang="en-UG" sz="2800" dirty="0"/>
              <a:t>“Camel case” convention</a:t>
            </a:r>
          </a:p>
          <a:p>
            <a:pPr lvl="1">
              <a:lnSpc>
                <a:spcPct val="90000"/>
              </a:lnSpc>
            </a:pPr>
            <a:r>
              <a:rPr lang="en-GB" altLang="en-UG" sz="2400" dirty="0"/>
              <a:t>Java encourages long, explanatory names</a:t>
            </a:r>
          </a:p>
          <a:p>
            <a:pPr lvl="1">
              <a:lnSpc>
                <a:spcPct val="90000"/>
              </a:lnSpc>
            </a:pPr>
            <a:r>
              <a:rPr lang="en-GB" altLang="en-UG" sz="2400" dirty="0"/>
              <a:t>Start with a lower case letter, with words capitalised</a:t>
            </a:r>
          </a:p>
          <a:p>
            <a:pPr lvl="1">
              <a:lnSpc>
                <a:spcPct val="90000"/>
              </a:lnSpc>
            </a:pPr>
            <a:r>
              <a:rPr lang="en-GB" altLang="en-UG" sz="2400" dirty="0"/>
              <a:t>E.g. </a:t>
            </a:r>
            <a:r>
              <a:rPr lang="en-GB" altLang="en-UG" sz="2400" dirty="0" err="1">
                <a:latin typeface="Courier New" panose="02070309020205020404" pitchFamily="49" charset="0"/>
              </a:rPr>
              <a:t>thisIsCamelCase</a:t>
            </a:r>
            <a:r>
              <a:rPr lang="en-GB" altLang="en-UG" sz="2400" dirty="0"/>
              <a:t>, </a:t>
            </a:r>
            <a:r>
              <a:rPr lang="en-GB" altLang="en-UG" sz="2400" dirty="0" err="1">
                <a:latin typeface="Courier New" panose="02070309020205020404" pitchFamily="49" charset="0"/>
              </a:rPr>
              <a:t>andSoIsThisAsWell</a:t>
            </a:r>
            <a:endParaRPr lang="en-GB" altLang="en-UG" sz="2400" dirty="0">
              <a:latin typeface="Courier New" panose="02070309020205020404" pitchFamily="49" charset="0"/>
            </a:endParaRPr>
          </a:p>
          <a:p>
            <a:pPr lvl="1">
              <a:lnSpc>
                <a:spcPct val="90000"/>
              </a:lnSpc>
            </a:pPr>
            <a:endParaRPr lang="en-GB" altLang="en-UG" sz="2400" dirty="0"/>
          </a:p>
          <a:p>
            <a:endParaRPr lang="en-UG" dirty="0"/>
          </a:p>
        </p:txBody>
      </p:sp>
    </p:spTree>
    <p:extLst>
      <p:ext uri="{BB962C8B-B14F-4D97-AF65-F5344CB8AC3E}">
        <p14:creationId xmlns:p14="http://schemas.microsoft.com/office/powerpoint/2010/main" val="38422663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a:extLst>
              <a:ext uri="{FF2B5EF4-FFF2-40B4-BE49-F238E27FC236}">
                <a16:creationId xmlns:a16="http://schemas.microsoft.com/office/drawing/2014/main" id="{A900C75C-BBE3-48DD-90B8-400FAA763C2B}"/>
              </a:ext>
            </a:extLst>
          </p:cNvPr>
          <p:cNvSpPr>
            <a:spLocks noGrp="1" noChangeArrowheads="1"/>
          </p:cNvSpPr>
          <p:nvPr>
            <p:ph type="title"/>
          </p:nvPr>
        </p:nvSpPr>
        <p:spPr/>
        <p:txBody>
          <a:bodyPr/>
          <a:lstStyle/>
          <a:p>
            <a:r>
              <a:rPr lang="en-GB" altLang="en-UG"/>
              <a:t>Syntax Examples (Variables)</a:t>
            </a:r>
          </a:p>
        </p:txBody>
      </p:sp>
      <p:sp>
        <p:nvSpPr>
          <p:cNvPr id="72707" name="Rectangle 3">
            <a:extLst>
              <a:ext uri="{FF2B5EF4-FFF2-40B4-BE49-F238E27FC236}">
                <a16:creationId xmlns:a16="http://schemas.microsoft.com/office/drawing/2014/main" id="{185F6B79-7A48-48F6-A490-2FF6E79BB818}"/>
              </a:ext>
            </a:extLst>
          </p:cNvPr>
          <p:cNvSpPr>
            <a:spLocks noGrp="1" noChangeArrowheads="1"/>
          </p:cNvSpPr>
          <p:nvPr>
            <p:ph type="body" idx="1"/>
          </p:nvPr>
        </p:nvSpPr>
        <p:spPr/>
        <p:txBody>
          <a:bodyPr/>
          <a:lstStyle/>
          <a:p>
            <a:pPr>
              <a:buFontTx/>
              <a:buNone/>
            </a:pPr>
            <a:r>
              <a:rPr lang="en-GB" altLang="en-UG" sz="2400" dirty="0">
                <a:latin typeface="Courier New" panose="02070309020205020404" pitchFamily="49" charset="0"/>
              </a:rPr>
              <a:t>int </a:t>
            </a:r>
            <a:r>
              <a:rPr lang="en-GB" altLang="en-UG" sz="2400" dirty="0" err="1">
                <a:latin typeface="Courier New" panose="02070309020205020404" pitchFamily="49" charset="0"/>
              </a:rPr>
              <a:t>anInteger</a:t>
            </a:r>
            <a:r>
              <a:rPr lang="en-GB" altLang="en-UG" sz="2400" dirty="0">
                <a:latin typeface="Courier New" panose="02070309020205020404" pitchFamily="49" charset="0"/>
              </a:rPr>
              <a:t>;</a:t>
            </a:r>
          </a:p>
          <a:p>
            <a:pPr>
              <a:buFontTx/>
              <a:buNone/>
            </a:pPr>
            <a:r>
              <a:rPr lang="en-GB" altLang="en-UG" sz="2400" dirty="0" err="1">
                <a:latin typeface="Courier New" panose="02070309020205020404" pitchFamily="49" charset="0"/>
              </a:rPr>
              <a:t>boolean</a:t>
            </a:r>
            <a:r>
              <a:rPr lang="en-GB" altLang="en-UG" sz="2400" dirty="0">
                <a:latin typeface="Courier New" panose="02070309020205020404" pitchFamily="49" charset="0"/>
              </a:rPr>
              <a:t> </a:t>
            </a:r>
            <a:r>
              <a:rPr lang="en-GB" altLang="en-UG" sz="2400" dirty="0" err="1">
                <a:latin typeface="Courier New" panose="02070309020205020404" pitchFamily="49" charset="0"/>
              </a:rPr>
              <a:t>isSwitchOn</a:t>
            </a:r>
            <a:r>
              <a:rPr lang="en-GB" altLang="en-UG" sz="2400" dirty="0">
                <a:latin typeface="Courier New" panose="02070309020205020404" pitchFamily="49" charset="0"/>
              </a:rPr>
              <a:t>;</a:t>
            </a:r>
          </a:p>
          <a:p>
            <a:pPr>
              <a:buFontTx/>
              <a:buNone/>
            </a:pPr>
            <a:endParaRPr lang="en-GB" altLang="en-UG" sz="2400" dirty="0">
              <a:latin typeface="Courier New" panose="02070309020205020404" pitchFamily="49" charset="0"/>
            </a:endParaRPr>
          </a:p>
          <a:p>
            <a:pPr>
              <a:buFontTx/>
              <a:buNone/>
            </a:pPr>
            <a:r>
              <a:rPr lang="en-GB" altLang="en-UG" sz="2400" dirty="0"/>
              <a:t>Variables can be initialised when they are declared</a:t>
            </a:r>
          </a:p>
          <a:p>
            <a:pPr>
              <a:buFontTx/>
              <a:buNone/>
            </a:pPr>
            <a:endParaRPr lang="en-GB" altLang="en-UG" sz="2400" dirty="0"/>
          </a:p>
          <a:p>
            <a:pPr>
              <a:buFontTx/>
              <a:buNone/>
            </a:pPr>
            <a:r>
              <a:rPr lang="en-GB" altLang="en-UG" sz="2400" dirty="0">
                <a:latin typeface="Courier New" panose="02070309020205020404" pitchFamily="49" charset="0"/>
              </a:rPr>
              <a:t>int </a:t>
            </a:r>
            <a:r>
              <a:rPr lang="en-GB" altLang="en-UG" sz="2400" dirty="0" err="1">
                <a:latin typeface="Courier New" panose="02070309020205020404" pitchFamily="49" charset="0"/>
              </a:rPr>
              <a:t>anInteger</a:t>
            </a:r>
            <a:r>
              <a:rPr lang="en-GB" altLang="en-UG" sz="2400" dirty="0">
                <a:latin typeface="Courier New" panose="02070309020205020404" pitchFamily="49" charset="0"/>
              </a:rPr>
              <a:t> = 10;</a:t>
            </a:r>
          </a:p>
          <a:p>
            <a:pPr>
              <a:buFontTx/>
              <a:buNone/>
            </a:pPr>
            <a:r>
              <a:rPr lang="en-GB" altLang="en-UG" sz="2400" dirty="0" err="1">
                <a:latin typeface="Courier New" panose="02070309020205020404" pitchFamily="49" charset="0"/>
              </a:rPr>
              <a:t>boolean</a:t>
            </a:r>
            <a:r>
              <a:rPr lang="en-GB" altLang="en-UG" sz="2400" dirty="0">
                <a:latin typeface="Courier New" panose="02070309020205020404" pitchFamily="49" charset="0"/>
              </a:rPr>
              <a:t> </a:t>
            </a:r>
            <a:r>
              <a:rPr lang="en-GB" altLang="en-UG" sz="2400" dirty="0" err="1">
                <a:latin typeface="Courier New" panose="02070309020205020404" pitchFamily="49" charset="0"/>
              </a:rPr>
              <a:t>isSwitchOn</a:t>
            </a:r>
            <a:r>
              <a:rPr lang="en-GB" altLang="en-UG" sz="2400" dirty="0">
                <a:latin typeface="Courier New" panose="02070309020205020404" pitchFamily="49" charset="0"/>
              </a:rPr>
              <a:t> = true;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2330A1-401F-48B1-BF72-CF912D9DA9D0}"/>
              </a:ext>
            </a:extLst>
          </p:cNvPr>
          <p:cNvSpPr>
            <a:spLocks noGrp="1"/>
          </p:cNvSpPr>
          <p:nvPr>
            <p:ph type="title"/>
          </p:nvPr>
        </p:nvSpPr>
        <p:spPr/>
        <p:txBody>
          <a:bodyPr/>
          <a:lstStyle/>
          <a:p>
            <a:r>
              <a:rPr lang="en-US" dirty="0"/>
              <a:t>Types of languages</a:t>
            </a:r>
            <a:endParaRPr lang="en-UG" dirty="0"/>
          </a:p>
        </p:txBody>
      </p:sp>
      <p:sp>
        <p:nvSpPr>
          <p:cNvPr id="3" name="Content Placeholder 2">
            <a:extLst>
              <a:ext uri="{FF2B5EF4-FFF2-40B4-BE49-F238E27FC236}">
                <a16:creationId xmlns:a16="http://schemas.microsoft.com/office/drawing/2014/main" id="{7ACE0835-9A21-4B98-B2B3-191394D76B9B}"/>
              </a:ext>
            </a:extLst>
          </p:cNvPr>
          <p:cNvSpPr>
            <a:spLocks noGrp="1"/>
          </p:cNvSpPr>
          <p:nvPr>
            <p:ph idx="1"/>
          </p:nvPr>
        </p:nvSpPr>
        <p:spPr/>
        <p:txBody>
          <a:bodyPr>
            <a:normAutofit fontScale="77500" lnSpcReduction="20000"/>
          </a:bodyPr>
          <a:lstStyle/>
          <a:p>
            <a:pPr>
              <a:buFont typeface="Arial" panose="020B0604020202020204" pitchFamily="34" charset="0"/>
              <a:buChar char="•"/>
            </a:pPr>
            <a:r>
              <a:rPr lang="en-US" b="1" dirty="0"/>
              <a:t>Statically typed language </a:t>
            </a:r>
            <a:r>
              <a:rPr lang="en-US" dirty="0"/>
              <a:t>where each variable and expression type is already known at compile time. Once a variable is declared to be of a certain data type, it cannot hold values of other data types. </a:t>
            </a:r>
            <a:br>
              <a:rPr lang="en-US" dirty="0"/>
            </a:br>
            <a:r>
              <a:rPr lang="en-US" b="1" dirty="0"/>
              <a:t>Example:</a:t>
            </a:r>
            <a:r>
              <a:rPr lang="en-US" dirty="0"/>
              <a:t> C, C++, Java.</a:t>
            </a:r>
          </a:p>
          <a:p>
            <a:pPr>
              <a:buFont typeface="Arial" panose="020B0604020202020204" pitchFamily="34" charset="0"/>
              <a:buChar char="•"/>
            </a:pPr>
            <a:r>
              <a:rPr lang="en-US" b="1" dirty="0"/>
              <a:t>Dynamically typed languages.</a:t>
            </a:r>
            <a:r>
              <a:rPr lang="en-US" dirty="0"/>
              <a:t> These languages can receive different data types over time. </a:t>
            </a:r>
            <a:br>
              <a:rPr lang="en-US" dirty="0"/>
            </a:br>
            <a:r>
              <a:rPr lang="en-US" b="1" dirty="0"/>
              <a:t>Example:</a:t>
            </a:r>
            <a:r>
              <a:rPr lang="en-US" dirty="0"/>
              <a:t> Ruby, Python</a:t>
            </a:r>
          </a:p>
          <a:p>
            <a:r>
              <a:rPr lang="en-US" dirty="0"/>
              <a:t>Java is </a:t>
            </a:r>
            <a:r>
              <a:rPr lang="en-US" b="1" dirty="0"/>
              <a:t>statically typed and also a strongly typed language</a:t>
            </a:r>
            <a:r>
              <a:rPr lang="en-US" dirty="0"/>
              <a:t> because, each type of data (such as integer, character) is predefined as part of the programming language and all constants or variables defined for a given program must be described with one of the data types.</a:t>
            </a:r>
          </a:p>
          <a:p>
            <a:endParaRPr lang="en-UG" dirty="0"/>
          </a:p>
        </p:txBody>
      </p:sp>
    </p:spTree>
    <p:extLst>
      <p:ext uri="{BB962C8B-B14F-4D97-AF65-F5344CB8AC3E}">
        <p14:creationId xmlns:p14="http://schemas.microsoft.com/office/powerpoint/2010/main" val="3854546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2C3141-31CF-4124-BD05-07ADBD873C88}"/>
              </a:ext>
            </a:extLst>
          </p:cNvPr>
          <p:cNvSpPr>
            <a:spLocks noGrp="1"/>
          </p:cNvSpPr>
          <p:nvPr>
            <p:ph type="title"/>
          </p:nvPr>
        </p:nvSpPr>
        <p:spPr/>
        <p:txBody>
          <a:bodyPr/>
          <a:lstStyle/>
          <a:p>
            <a:r>
              <a:rPr lang="en-US" dirty="0"/>
              <a:t>Types of Variables</a:t>
            </a:r>
            <a:endParaRPr lang="en-UG" dirty="0"/>
          </a:p>
        </p:txBody>
      </p:sp>
      <p:sp>
        <p:nvSpPr>
          <p:cNvPr id="3" name="Content Placeholder 2">
            <a:extLst>
              <a:ext uri="{FF2B5EF4-FFF2-40B4-BE49-F238E27FC236}">
                <a16:creationId xmlns:a16="http://schemas.microsoft.com/office/drawing/2014/main" id="{A4BBC01A-5493-4359-B2CE-48B749E12956}"/>
              </a:ext>
            </a:extLst>
          </p:cNvPr>
          <p:cNvSpPr>
            <a:spLocks noGrp="1"/>
          </p:cNvSpPr>
          <p:nvPr>
            <p:ph idx="1"/>
          </p:nvPr>
        </p:nvSpPr>
        <p:spPr/>
        <p:txBody>
          <a:bodyPr/>
          <a:lstStyle/>
          <a:p>
            <a:r>
              <a:rPr lang="en-US" dirty="0"/>
              <a:t>Local Variables</a:t>
            </a:r>
          </a:p>
          <a:p>
            <a:r>
              <a:rPr lang="en-US" dirty="0"/>
              <a:t>Instance Variables</a:t>
            </a:r>
          </a:p>
          <a:p>
            <a:r>
              <a:rPr lang="en-US" dirty="0"/>
              <a:t>Static Variables</a:t>
            </a:r>
          </a:p>
          <a:p>
            <a:endParaRPr lang="en-UG" dirty="0"/>
          </a:p>
        </p:txBody>
      </p:sp>
    </p:spTree>
    <p:extLst>
      <p:ext uri="{BB962C8B-B14F-4D97-AF65-F5344CB8AC3E}">
        <p14:creationId xmlns:p14="http://schemas.microsoft.com/office/powerpoint/2010/main" val="9473760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FA7EA-B670-4351-A1A7-9EEC0E39ACC6}"/>
              </a:ext>
            </a:extLst>
          </p:cNvPr>
          <p:cNvSpPr>
            <a:spLocks noGrp="1"/>
          </p:cNvSpPr>
          <p:nvPr>
            <p:ph type="title"/>
          </p:nvPr>
        </p:nvSpPr>
        <p:spPr/>
        <p:txBody>
          <a:bodyPr>
            <a:normAutofit/>
          </a:bodyPr>
          <a:lstStyle/>
          <a:p>
            <a:r>
              <a:rPr lang="en-US" b="1" dirty="0"/>
              <a:t>Local Variables</a:t>
            </a:r>
            <a:r>
              <a:rPr lang="en-US" dirty="0"/>
              <a:t> </a:t>
            </a:r>
            <a:endParaRPr lang="en-UG" dirty="0"/>
          </a:p>
        </p:txBody>
      </p:sp>
      <p:sp>
        <p:nvSpPr>
          <p:cNvPr id="3" name="Content Placeholder 2">
            <a:extLst>
              <a:ext uri="{FF2B5EF4-FFF2-40B4-BE49-F238E27FC236}">
                <a16:creationId xmlns:a16="http://schemas.microsoft.com/office/drawing/2014/main" id="{ACAEAAB0-98A2-4BF6-A108-BA9960919D34}"/>
              </a:ext>
            </a:extLst>
          </p:cNvPr>
          <p:cNvSpPr>
            <a:spLocks noGrp="1"/>
          </p:cNvSpPr>
          <p:nvPr>
            <p:ph idx="1"/>
          </p:nvPr>
        </p:nvSpPr>
        <p:spPr/>
        <p:txBody>
          <a:bodyPr>
            <a:normAutofit fontScale="85000" lnSpcReduction="10000"/>
          </a:bodyPr>
          <a:lstStyle/>
          <a:p>
            <a:r>
              <a:rPr lang="en-US" dirty="0"/>
              <a:t>A variable defined within a block or method or constructor is called a local variable. </a:t>
            </a:r>
          </a:p>
          <a:p>
            <a:pPr>
              <a:buFont typeface="Arial" panose="020B0604020202020204" pitchFamily="34" charset="0"/>
              <a:buChar char="•"/>
            </a:pPr>
            <a:r>
              <a:rPr lang="en-US" dirty="0"/>
              <a:t>These variables are created when the block is entered, or the function is called and destroyed after exiting from the block or when the call returns from the function.</a:t>
            </a:r>
          </a:p>
          <a:p>
            <a:pPr>
              <a:buFont typeface="Arial" panose="020B0604020202020204" pitchFamily="34" charset="0"/>
              <a:buChar char="•"/>
            </a:pPr>
            <a:r>
              <a:rPr lang="en-US" dirty="0"/>
              <a:t>The scope of these variables exists only within the block in which the variable is declared. i.e., we can access these variables only within that block.</a:t>
            </a:r>
          </a:p>
          <a:p>
            <a:pPr>
              <a:buFont typeface="Arial" panose="020B0604020202020204" pitchFamily="34" charset="0"/>
              <a:buChar char="•"/>
            </a:pPr>
            <a:r>
              <a:rPr lang="en-US" dirty="0"/>
              <a:t>Initialization of the local variable is mandatory before using it in the defined scope.</a:t>
            </a:r>
          </a:p>
          <a:p>
            <a:endParaRPr lang="en-UG" dirty="0"/>
          </a:p>
        </p:txBody>
      </p:sp>
    </p:spTree>
    <p:extLst>
      <p:ext uri="{BB962C8B-B14F-4D97-AF65-F5344CB8AC3E}">
        <p14:creationId xmlns:p14="http://schemas.microsoft.com/office/powerpoint/2010/main" val="13227139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39B2B4-CE47-406B-9A7F-A0B82C22F17F}"/>
              </a:ext>
            </a:extLst>
          </p:cNvPr>
          <p:cNvSpPr>
            <a:spLocks noGrp="1"/>
          </p:cNvSpPr>
          <p:nvPr>
            <p:ph type="title"/>
          </p:nvPr>
        </p:nvSpPr>
        <p:spPr/>
        <p:txBody>
          <a:bodyPr>
            <a:normAutofit/>
          </a:bodyPr>
          <a:lstStyle/>
          <a:p>
            <a:r>
              <a:rPr lang="en-US" b="1" dirty="0"/>
              <a:t>Instance Variables</a:t>
            </a:r>
            <a:endParaRPr lang="en-UG" dirty="0"/>
          </a:p>
        </p:txBody>
      </p:sp>
      <p:sp>
        <p:nvSpPr>
          <p:cNvPr id="3" name="Content Placeholder 2">
            <a:extLst>
              <a:ext uri="{FF2B5EF4-FFF2-40B4-BE49-F238E27FC236}">
                <a16:creationId xmlns:a16="http://schemas.microsoft.com/office/drawing/2014/main" id="{E86A9484-DB63-4618-92AF-49C5056EC794}"/>
              </a:ext>
            </a:extLst>
          </p:cNvPr>
          <p:cNvSpPr>
            <a:spLocks noGrp="1"/>
          </p:cNvSpPr>
          <p:nvPr>
            <p:ph idx="1"/>
          </p:nvPr>
        </p:nvSpPr>
        <p:spPr/>
        <p:txBody>
          <a:bodyPr>
            <a:normAutofit fontScale="77500" lnSpcReduction="20000"/>
          </a:bodyPr>
          <a:lstStyle/>
          <a:p>
            <a:r>
              <a:rPr lang="en-US" dirty="0"/>
              <a:t>Instance variables are declared in a class outside any method, constructor, or block. </a:t>
            </a:r>
          </a:p>
          <a:p>
            <a:pPr>
              <a:buFont typeface="Arial" panose="020B0604020202020204" pitchFamily="34" charset="0"/>
              <a:buChar char="•"/>
            </a:pPr>
            <a:r>
              <a:rPr lang="en-US" dirty="0"/>
              <a:t>As instance variables are declared in a class, these variables are created when an object of the class is created and destroyed when the object is destroyed.</a:t>
            </a:r>
          </a:p>
          <a:p>
            <a:pPr>
              <a:buFont typeface="Arial" panose="020B0604020202020204" pitchFamily="34" charset="0"/>
              <a:buChar char="•"/>
            </a:pPr>
            <a:r>
              <a:rPr lang="en-US" dirty="0"/>
              <a:t>Unlike local variables, we may use access specifier for instance variables. If we do not specify any access specifier, then the default access specifier will be used.</a:t>
            </a:r>
          </a:p>
          <a:p>
            <a:pPr>
              <a:buFont typeface="Arial" panose="020B0604020202020204" pitchFamily="34" charset="0"/>
              <a:buChar char="•"/>
            </a:pPr>
            <a:r>
              <a:rPr lang="en-US" dirty="0"/>
              <a:t>Initialization of Instance Variable is not Mandatory. Its default value is 0</a:t>
            </a:r>
          </a:p>
          <a:p>
            <a:pPr>
              <a:buFont typeface="Arial" panose="020B0604020202020204" pitchFamily="34" charset="0"/>
              <a:buChar char="•"/>
            </a:pPr>
            <a:r>
              <a:rPr lang="en-US" dirty="0"/>
              <a:t>Instance Variable can be accessed only by creating objects.</a:t>
            </a:r>
          </a:p>
          <a:p>
            <a:pPr lvl="4"/>
            <a:r>
              <a:rPr lang="en-US" sz="5200" b="1" dirty="0"/>
              <a:t>int a</a:t>
            </a:r>
          </a:p>
          <a:p>
            <a:endParaRPr lang="en-UG" dirty="0"/>
          </a:p>
        </p:txBody>
      </p:sp>
    </p:spTree>
    <p:extLst>
      <p:ext uri="{BB962C8B-B14F-4D97-AF65-F5344CB8AC3E}">
        <p14:creationId xmlns:p14="http://schemas.microsoft.com/office/powerpoint/2010/main" val="30970009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a:extLst>
              <a:ext uri="{FF2B5EF4-FFF2-40B4-BE49-F238E27FC236}">
                <a16:creationId xmlns:a16="http://schemas.microsoft.com/office/drawing/2014/main" id="{F36275D7-F347-46C9-A196-26009D7A9A0D}"/>
              </a:ext>
            </a:extLst>
          </p:cNvPr>
          <p:cNvSpPr>
            <a:spLocks noGrp="1" noChangeArrowheads="1"/>
          </p:cNvSpPr>
          <p:nvPr>
            <p:ph type="title"/>
          </p:nvPr>
        </p:nvSpPr>
        <p:spPr/>
        <p:txBody>
          <a:bodyPr>
            <a:normAutofit/>
          </a:bodyPr>
          <a:lstStyle/>
          <a:p>
            <a:pPr eaLnBrk="1" hangingPunct="1"/>
            <a:r>
              <a:rPr lang="en-US" altLang="en-UG" sz="4800" dirty="0"/>
              <a:t>Introduction to Java</a:t>
            </a:r>
          </a:p>
        </p:txBody>
      </p:sp>
      <p:sp>
        <p:nvSpPr>
          <p:cNvPr id="49155" name="Rectangle 3">
            <a:extLst>
              <a:ext uri="{FF2B5EF4-FFF2-40B4-BE49-F238E27FC236}">
                <a16:creationId xmlns:a16="http://schemas.microsoft.com/office/drawing/2014/main" id="{6AB47F4D-4E7E-4562-ABED-18FF1FDDC6EB}"/>
              </a:ext>
            </a:extLst>
          </p:cNvPr>
          <p:cNvSpPr>
            <a:spLocks noGrp="1" noChangeArrowheads="1"/>
          </p:cNvSpPr>
          <p:nvPr>
            <p:ph idx="1"/>
          </p:nvPr>
        </p:nvSpPr>
        <p:spPr>
          <a:xfrm>
            <a:off x="457200" y="1600200"/>
            <a:ext cx="8382000" cy="4756150"/>
          </a:xfrm>
        </p:spPr>
        <p:txBody>
          <a:bodyPr>
            <a:normAutofit/>
          </a:bodyPr>
          <a:lstStyle/>
          <a:p>
            <a:r>
              <a:rPr lang="en-US" sz="2800" dirty="0"/>
              <a:t>Java is an object-oriented language and is intended to let application developers write once, run anywhere (WORA), meaning that compiled Java code can run on all platforms that support Java without the need for recompilation. </a:t>
            </a:r>
          </a:p>
        </p:txBody>
      </p:sp>
      <p:sp>
        <p:nvSpPr>
          <p:cNvPr id="11266" name="Rectangle 21">
            <a:extLst>
              <a:ext uri="{FF2B5EF4-FFF2-40B4-BE49-F238E27FC236}">
                <a16:creationId xmlns:a16="http://schemas.microsoft.com/office/drawing/2014/main" id="{A5AE60BB-DFCE-4A9F-947C-5919D65EE675}"/>
              </a:ext>
            </a:extLst>
          </p:cNvPr>
          <p:cNvSpPr>
            <a:spLocks noGrp="1" noChangeArrowheads="1"/>
          </p:cNvSpPr>
          <p:nvPr>
            <p:ph type="sldNum" sz="quarter" idx="12"/>
          </p:nvPr>
        </p:nvSpPr>
        <p:spPr bwMode="auto">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300">
                <a:solidFill>
                  <a:schemeClr val="tx1"/>
                </a:solidFill>
                <a:latin typeface="Arial" panose="020B0604020202020204" pitchFamily="34" charset="0"/>
                <a:cs typeface="Arial" panose="020B0604020202020204" pitchFamily="34" charset="0"/>
              </a:defRPr>
            </a:lvl1pPr>
            <a:lvl2pPr marL="742950" indent="-285750" eaLnBrk="0" hangingPunct="0">
              <a:defRPr sz="2300">
                <a:solidFill>
                  <a:schemeClr val="tx1"/>
                </a:solidFill>
                <a:latin typeface="Arial" panose="020B0604020202020204" pitchFamily="34" charset="0"/>
                <a:cs typeface="Arial" panose="020B0604020202020204" pitchFamily="34" charset="0"/>
              </a:defRPr>
            </a:lvl2pPr>
            <a:lvl3pPr marL="1143000" indent="-228600" eaLnBrk="0" hangingPunct="0">
              <a:defRPr sz="2300">
                <a:solidFill>
                  <a:schemeClr val="tx1"/>
                </a:solidFill>
                <a:latin typeface="Arial" panose="020B0604020202020204" pitchFamily="34" charset="0"/>
                <a:cs typeface="Arial" panose="020B0604020202020204" pitchFamily="34" charset="0"/>
              </a:defRPr>
            </a:lvl3pPr>
            <a:lvl4pPr marL="1600200" indent="-228600" eaLnBrk="0" hangingPunct="0">
              <a:defRPr sz="2300">
                <a:solidFill>
                  <a:schemeClr val="tx1"/>
                </a:solidFill>
                <a:latin typeface="Arial" panose="020B0604020202020204" pitchFamily="34" charset="0"/>
                <a:cs typeface="Arial" panose="020B0604020202020204" pitchFamily="34" charset="0"/>
              </a:defRPr>
            </a:lvl4pPr>
            <a:lvl5pPr marL="2057400" indent="-228600" eaLnBrk="0" hangingPunct="0">
              <a:defRPr sz="23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3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3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3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300">
                <a:solidFill>
                  <a:schemeClr val="tx1"/>
                </a:solidFill>
                <a:latin typeface="Arial" panose="020B0604020202020204" pitchFamily="34" charset="0"/>
                <a:cs typeface="Arial" panose="020B0604020202020204" pitchFamily="34" charset="0"/>
              </a:defRPr>
            </a:lvl9pPr>
          </a:lstStyle>
          <a:p>
            <a:pPr algn="r" eaLnBrk="1" hangingPunct="1"/>
            <a:fld id="{2CA10CE6-E5DC-45E0-9B82-9C9F0D815DF5}" type="slidenum">
              <a:rPr lang="en-US" altLang="en-UG" sz="1200">
                <a:solidFill>
                  <a:schemeClr val="bg1"/>
                </a:solidFill>
              </a:rPr>
              <a:pPr algn="r" eaLnBrk="1" hangingPunct="1"/>
              <a:t>2</a:t>
            </a:fld>
            <a:endParaRPr lang="en-US" altLang="en-UG" sz="1200">
              <a:solidFill>
                <a:schemeClr val="bg1"/>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915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AE8A08-BA25-4805-9C52-C05041C9D78A}"/>
              </a:ext>
            </a:extLst>
          </p:cNvPr>
          <p:cNvSpPr>
            <a:spLocks noGrp="1"/>
          </p:cNvSpPr>
          <p:nvPr>
            <p:ph type="title"/>
          </p:nvPr>
        </p:nvSpPr>
        <p:spPr/>
        <p:txBody>
          <a:bodyPr>
            <a:normAutofit/>
          </a:bodyPr>
          <a:lstStyle/>
          <a:p>
            <a:r>
              <a:rPr lang="en-US" b="1" dirty="0"/>
              <a:t>Static Variables</a:t>
            </a:r>
            <a:endParaRPr lang="en-UG" dirty="0"/>
          </a:p>
        </p:txBody>
      </p:sp>
      <p:sp>
        <p:nvSpPr>
          <p:cNvPr id="3" name="Content Placeholder 2">
            <a:extLst>
              <a:ext uri="{FF2B5EF4-FFF2-40B4-BE49-F238E27FC236}">
                <a16:creationId xmlns:a16="http://schemas.microsoft.com/office/drawing/2014/main" id="{3F16371B-3A16-4950-9C1C-6BE4CC0ED0E8}"/>
              </a:ext>
            </a:extLst>
          </p:cNvPr>
          <p:cNvSpPr>
            <a:spLocks noGrp="1"/>
          </p:cNvSpPr>
          <p:nvPr>
            <p:ph idx="1"/>
          </p:nvPr>
        </p:nvSpPr>
        <p:spPr>
          <a:xfrm>
            <a:off x="457200" y="1600200"/>
            <a:ext cx="8305800" cy="4724399"/>
          </a:xfrm>
        </p:spPr>
        <p:txBody>
          <a:bodyPr>
            <a:normAutofit fontScale="85000" lnSpcReduction="10000"/>
          </a:bodyPr>
          <a:lstStyle/>
          <a:p>
            <a:r>
              <a:rPr lang="en-US" sz="2800" dirty="0"/>
              <a:t>Static variables are also known as Class variables. </a:t>
            </a:r>
          </a:p>
          <a:p>
            <a:pPr>
              <a:buFont typeface="Arial" panose="020B0604020202020204" pitchFamily="34" charset="0"/>
              <a:buChar char="•"/>
            </a:pPr>
            <a:r>
              <a:rPr lang="en-US" sz="2800" dirty="0"/>
              <a:t>These variables are declared similarly as instance variables. The difference is that static variables are declared using the static keyword within a class outside any method constructor or block.</a:t>
            </a:r>
          </a:p>
          <a:p>
            <a:pPr>
              <a:buFont typeface="Arial" panose="020B0604020202020204" pitchFamily="34" charset="0"/>
              <a:buChar char="•"/>
            </a:pPr>
            <a:r>
              <a:rPr lang="en-US" sz="2800" dirty="0"/>
              <a:t>Unlike instance variables, we can only have one copy of a static variable per class irrespective of how many objects we create.</a:t>
            </a:r>
          </a:p>
          <a:p>
            <a:pPr>
              <a:buFont typeface="Arial" panose="020B0604020202020204" pitchFamily="34" charset="0"/>
              <a:buChar char="•"/>
            </a:pPr>
            <a:r>
              <a:rPr lang="en-US" sz="2800" dirty="0"/>
              <a:t>Static variables are created at the start of program execution and destroyed automatically when execution ends.</a:t>
            </a:r>
          </a:p>
          <a:p>
            <a:pPr>
              <a:buFont typeface="Arial" panose="020B0604020202020204" pitchFamily="34" charset="0"/>
              <a:buChar char="•"/>
            </a:pPr>
            <a:r>
              <a:rPr lang="en-US" sz="2800" dirty="0"/>
              <a:t>Initialization of Static Variable is not Mandatory. Its default value is 0</a:t>
            </a:r>
          </a:p>
          <a:p>
            <a:pPr marL="0" indent="0">
              <a:buNone/>
            </a:pPr>
            <a:r>
              <a:rPr lang="en-US" sz="2800" dirty="0"/>
              <a:t>			</a:t>
            </a:r>
            <a:r>
              <a:rPr lang="en-US" sz="4200" b="1" dirty="0"/>
              <a:t>static int x;</a:t>
            </a:r>
            <a:endParaRPr lang="en-UG" sz="2800" b="1" dirty="0"/>
          </a:p>
        </p:txBody>
      </p:sp>
    </p:spTree>
    <p:extLst>
      <p:ext uri="{BB962C8B-B14F-4D97-AF65-F5344CB8AC3E}">
        <p14:creationId xmlns:p14="http://schemas.microsoft.com/office/powerpoint/2010/main" val="27709054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FC877-DD35-4DA0-B398-9EEEDDDF5B10}"/>
              </a:ext>
            </a:extLst>
          </p:cNvPr>
          <p:cNvSpPr>
            <a:spLocks noGrp="1"/>
          </p:cNvSpPr>
          <p:nvPr>
            <p:ph type="title"/>
          </p:nvPr>
        </p:nvSpPr>
        <p:spPr/>
        <p:txBody>
          <a:bodyPr/>
          <a:lstStyle/>
          <a:p>
            <a:r>
              <a:rPr lang="en-US" dirty="0"/>
              <a:t>SCOPE OF VARIABLE</a:t>
            </a:r>
            <a:endParaRPr lang="en-UG" dirty="0"/>
          </a:p>
        </p:txBody>
      </p:sp>
      <p:sp>
        <p:nvSpPr>
          <p:cNvPr id="3" name="Content Placeholder 2">
            <a:extLst>
              <a:ext uri="{FF2B5EF4-FFF2-40B4-BE49-F238E27FC236}">
                <a16:creationId xmlns:a16="http://schemas.microsoft.com/office/drawing/2014/main" id="{2B8E5CEB-517D-4BA6-94A4-64D31124BBD0}"/>
              </a:ext>
            </a:extLst>
          </p:cNvPr>
          <p:cNvSpPr>
            <a:spLocks noGrp="1"/>
          </p:cNvSpPr>
          <p:nvPr>
            <p:ph idx="1"/>
          </p:nvPr>
        </p:nvSpPr>
        <p:spPr/>
        <p:txBody>
          <a:bodyPr>
            <a:normAutofit/>
          </a:bodyPr>
          <a:lstStyle/>
          <a:p>
            <a:r>
              <a:rPr lang="en-US" dirty="0"/>
              <a:t>Scope of a variable is the part of the program where the variable is accessible.</a:t>
            </a:r>
          </a:p>
          <a:p>
            <a:r>
              <a:rPr lang="en-US" dirty="0"/>
              <a:t>In Java, all identifiers are lexically (or statically) scoped, i.e. scope of a variable can be determined at compile time  </a:t>
            </a:r>
            <a:br>
              <a:rPr lang="en-US" dirty="0"/>
            </a:br>
            <a:r>
              <a:rPr lang="en-US" dirty="0"/>
              <a:t> </a:t>
            </a:r>
            <a:endParaRPr lang="en-UG" dirty="0"/>
          </a:p>
        </p:txBody>
      </p:sp>
    </p:spTree>
    <p:extLst>
      <p:ext uri="{BB962C8B-B14F-4D97-AF65-F5344CB8AC3E}">
        <p14:creationId xmlns:p14="http://schemas.microsoft.com/office/powerpoint/2010/main" val="13085579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764F41-A61A-467E-B362-4275EF028CC7}"/>
              </a:ext>
            </a:extLst>
          </p:cNvPr>
          <p:cNvSpPr>
            <a:spLocks noGrp="1"/>
          </p:cNvSpPr>
          <p:nvPr>
            <p:ph type="title"/>
          </p:nvPr>
        </p:nvSpPr>
        <p:spPr/>
        <p:txBody>
          <a:bodyPr>
            <a:normAutofit fontScale="90000"/>
          </a:bodyPr>
          <a:lstStyle/>
          <a:p>
            <a:r>
              <a:rPr lang="en-US" b="1" dirty="0">
                <a:effectLst/>
              </a:rPr>
              <a:t>Member Variables (Class Level Scope)</a:t>
            </a:r>
            <a:endParaRPr lang="en-UG" dirty="0"/>
          </a:p>
        </p:txBody>
      </p:sp>
      <p:sp>
        <p:nvSpPr>
          <p:cNvPr id="3" name="Content Placeholder 2">
            <a:extLst>
              <a:ext uri="{FF2B5EF4-FFF2-40B4-BE49-F238E27FC236}">
                <a16:creationId xmlns:a16="http://schemas.microsoft.com/office/drawing/2014/main" id="{8622959B-5860-4E4B-A8EA-0EF2DA41C160}"/>
              </a:ext>
            </a:extLst>
          </p:cNvPr>
          <p:cNvSpPr>
            <a:spLocks noGrp="1"/>
          </p:cNvSpPr>
          <p:nvPr>
            <p:ph idx="1"/>
          </p:nvPr>
        </p:nvSpPr>
        <p:spPr/>
        <p:txBody>
          <a:bodyPr/>
          <a:lstStyle/>
          <a:p>
            <a:r>
              <a:rPr lang="en-US" dirty="0"/>
              <a:t>These variables must be declared inside class (outside any method/function). They can be directly accessed anywhere in class.  </a:t>
            </a:r>
          </a:p>
          <a:p>
            <a:endParaRPr lang="en-US" dirty="0"/>
          </a:p>
          <a:p>
            <a:endParaRPr lang="en-UG" dirty="0"/>
          </a:p>
        </p:txBody>
      </p:sp>
      <p:pic>
        <p:nvPicPr>
          <p:cNvPr id="5" name="Picture 4">
            <a:extLst>
              <a:ext uri="{FF2B5EF4-FFF2-40B4-BE49-F238E27FC236}">
                <a16:creationId xmlns:a16="http://schemas.microsoft.com/office/drawing/2014/main" id="{88C597BC-CB3A-471B-BB5E-E303440B8DA6}"/>
              </a:ext>
            </a:extLst>
          </p:cNvPr>
          <p:cNvPicPr>
            <a:picLocks noChangeAspect="1"/>
          </p:cNvPicPr>
          <p:nvPr/>
        </p:nvPicPr>
        <p:blipFill>
          <a:blip r:embed="rId2"/>
          <a:stretch>
            <a:fillRect/>
          </a:stretch>
        </p:blipFill>
        <p:spPr>
          <a:xfrm>
            <a:off x="1371600" y="3124200"/>
            <a:ext cx="6091676" cy="3346452"/>
          </a:xfrm>
          <a:prstGeom prst="rect">
            <a:avLst/>
          </a:prstGeom>
        </p:spPr>
      </p:pic>
    </p:spTree>
    <p:extLst>
      <p:ext uri="{BB962C8B-B14F-4D97-AF65-F5344CB8AC3E}">
        <p14:creationId xmlns:p14="http://schemas.microsoft.com/office/powerpoint/2010/main" val="27315486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FAD8D-87D0-4F04-816C-7FEA387F8D17}"/>
              </a:ext>
            </a:extLst>
          </p:cNvPr>
          <p:cNvSpPr>
            <a:spLocks noGrp="1"/>
          </p:cNvSpPr>
          <p:nvPr>
            <p:ph type="title"/>
          </p:nvPr>
        </p:nvSpPr>
        <p:spPr/>
        <p:txBody>
          <a:bodyPr>
            <a:normAutofit fontScale="90000"/>
          </a:bodyPr>
          <a:lstStyle/>
          <a:p>
            <a:r>
              <a:rPr lang="en-US" b="1" dirty="0">
                <a:effectLst/>
              </a:rPr>
              <a:t>Local Variables (Method Level Scope)</a:t>
            </a:r>
            <a:endParaRPr lang="en-UG" dirty="0"/>
          </a:p>
        </p:txBody>
      </p:sp>
      <p:sp>
        <p:nvSpPr>
          <p:cNvPr id="3" name="Content Placeholder 2">
            <a:extLst>
              <a:ext uri="{FF2B5EF4-FFF2-40B4-BE49-F238E27FC236}">
                <a16:creationId xmlns:a16="http://schemas.microsoft.com/office/drawing/2014/main" id="{35B5804E-C744-4858-B511-EA2FFC066AF4}"/>
              </a:ext>
            </a:extLst>
          </p:cNvPr>
          <p:cNvSpPr>
            <a:spLocks noGrp="1"/>
          </p:cNvSpPr>
          <p:nvPr>
            <p:ph idx="1"/>
          </p:nvPr>
        </p:nvSpPr>
        <p:spPr/>
        <p:txBody>
          <a:bodyPr/>
          <a:lstStyle/>
          <a:p>
            <a:r>
              <a:rPr lang="en-US" dirty="0"/>
              <a:t>Variables declared inside a method have method level scope and can’t be accessed outside the method.  Local variables don’t exist after method’s execution is over. </a:t>
            </a:r>
          </a:p>
          <a:p>
            <a:endParaRPr lang="en-UG" dirty="0"/>
          </a:p>
        </p:txBody>
      </p:sp>
      <p:pic>
        <p:nvPicPr>
          <p:cNvPr id="5" name="Picture 4">
            <a:extLst>
              <a:ext uri="{FF2B5EF4-FFF2-40B4-BE49-F238E27FC236}">
                <a16:creationId xmlns:a16="http://schemas.microsoft.com/office/drawing/2014/main" id="{3320ABEA-E03C-4CD4-8520-FA302529CD28}"/>
              </a:ext>
            </a:extLst>
          </p:cNvPr>
          <p:cNvPicPr>
            <a:picLocks noChangeAspect="1"/>
          </p:cNvPicPr>
          <p:nvPr/>
        </p:nvPicPr>
        <p:blipFill>
          <a:blip r:embed="rId2"/>
          <a:stretch>
            <a:fillRect/>
          </a:stretch>
        </p:blipFill>
        <p:spPr>
          <a:xfrm>
            <a:off x="1828800" y="3737879"/>
            <a:ext cx="5486400" cy="2855422"/>
          </a:xfrm>
          <a:prstGeom prst="rect">
            <a:avLst/>
          </a:prstGeom>
        </p:spPr>
      </p:pic>
    </p:spTree>
    <p:extLst>
      <p:ext uri="{BB962C8B-B14F-4D97-AF65-F5344CB8AC3E}">
        <p14:creationId xmlns:p14="http://schemas.microsoft.com/office/powerpoint/2010/main" val="14750229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31318-6FE3-4240-8E67-57DE4931001D}"/>
              </a:ext>
            </a:extLst>
          </p:cNvPr>
          <p:cNvSpPr>
            <a:spLocks noGrp="1"/>
          </p:cNvSpPr>
          <p:nvPr>
            <p:ph type="title"/>
          </p:nvPr>
        </p:nvSpPr>
        <p:spPr/>
        <p:txBody>
          <a:bodyPr/>
          <a:lstStyle/>
          <a:p>
            <a:r>
              <a:rPr lang="en-US" dirty="0"/>
              <a:t>Local variables</a:t>
            </a:r>
            <a:endParaRPr lang="en-UG" dirty="0"/>
          </a:p>
        </p:txBody>
      </p:sp>
      <p:sp>
        <p:nvSpPr>
          <p:cNvPr id="3" name="Content Placeholder 2">
            <a:extLst>
              <a:ext uri="{FF2B5EF4-FFF2-40B4-BE49-F238E27FC236}">
                <a16:creationId xmlns:a16="http://schemas.microsoft.com/office/drawing/2014/main" id="{48073572-5D73-464A-A16E-7AE7FFFD630E}"/>
              </a:ext>
            </a:extLst>
          </p:cNvPr>
          <p:cNvSpPr>
            <a:spLocks noGrp="1"/>
          </p:cNvSpPr>
          <p:nvPr>
            <p:ph idx="1"/>
          </p:nvPr>
        </p:nvSpPr>
        <p:spPr/>
        <p:txBody>
          <a:bodyPr/>
          <a:lstStyle/>
          <a:p>
            <a:r>
              <a:rPr lang="en-US" dirty="0"/>
              <a:t>Here’s another example of method scope, except this time the variable got passed in as a parameter to the method:</a:t>
            </a:r>
          </a:p>
          <a:p>
            <a:r>
              <a:rPr lang="en-US" dirty="0"/>
              <a:t>The code uses </a:t>
            </a:r>
          </a:p>
          <a:p>
            <a:pPr marL="0" indent="0">
              <a:buNone/>
            </a:pPr>
            <a:r>
              <a:rPr lang="en-US" dirty="0">
                <a:hlinkClick r:id="rId2"/>
              </a:rPr>
              <a:t>this keyword</a:t>
            </a:r>
            <a:r>
              <a:rPr lang="en-US" dirty="0"/>
              <a:t> to </a:t>
            </a:r>
          </a:p>
          <a:p>
            <a:pPr marL="0" indent="0">
              <a:buNone/>
            </a:pPr>
            <a:r>
              <a:rPr lang="en-US" dirty="0"/>
              <a:t>differentiate between </a:t>
            </a:r>
          </a:p>
          <a:p>
            <a:pPr marL="0" indent="0">
              <a:buNone/>
            </a:pPr>
            <a:r>
              <a:rPr lang="en-US" dirty="0"/>
              <a:t>the local and class </a:t>
            </a:r>
          </a:p>
          <a:p>
            <a:pPr marL="0" indent="0">
              <a:buNone/>
            </a:pPr>
            <a:r>
              <a:rPr lang="en-US" dirty="0"/>
              <a:t>variables. </a:t>
            </a:r>
          </a:p>
          <a:p>
            <a:pPr marL="0" indent="0">
              <a:buNone/>
            </a:pPr>
            <a:endParaRPr lang="en-UG" dirty="0"/>
          </a:p>
        </p:txBody>
      </p:sp>
      <p:pic>
        <p:nvPicPr>
          <p:cNvPr id="7" name="Picture 6">
            <a:extLst>
              <a:ext uri="{FF2B5EF4-FFF2-40B4-BE49-F238E27FC236}">
                <a16:creationId xmlns:a16="http://schemas.microsoft.com/office/drawing/2014/main" id="{DC44824B-3680-497A-B3CA-5CEEB4FCA111}"/>
              </a:ext>
            </a:extLst>
          </p:cNvPr>
          <p:cNvPicPr>
            <a:picLocks noChangeAspect="1"/>
          </p:cNvPicPr>
          <p:nvPr/>
        </p:nvPicPr>
        <p:blipFill>
          <a:blip r:embed="rId3"/>
          <a:stretch>
            <a:fillRect/>
          </a:stretch>
        </p:blipFill>
        <p:spPr>
          <a:xfrm>
            <a:off x="4724400" y="3199981"/>
            <a:ext cx="4191000" cy="3265897"/>
          </a:xfrm>
          <a:prstGeom prst="rect">
            <a:avLst/>
          </a:prstGeom>
        </p:spPr>
      </p:pic>
    </p:spTree>
    <p:extLst>
      <p:ext uri="{BB962C8B-B14F-4D97-AF65-F5344CB8AC3E}">
        <p14:creationId xmlns:p14="http://schemas.microsoft.com/office/powerpoint/2010/main" val="14284396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3C52CC-F79F-4EAA-A974-4642A089309E}"/>
              </a:ext>
            </a:extLst>
          </p:cNvPr>
          <p:cNvSpPr>
            <a:spLocks noGrp="1"/>
          </p:cNvSpPr>
          <p:nvPr>
            <p:ph type="title"/>
          </p:nvPr>
        </p:nvSpPr>
        <p:spPr/>
        <p:txBody>
          <a:bodyPr>
            <a:normAutofit/>
          </a:bodyPr>
          <a:lstStyle/>
          <a:p>
            <a:r>
              <a:rPr lang="en-US" b="1" dirty="0"/>
              <a:t>Loop Variables (Block Scope)</a:t>
            </a:r>
            <a:r>
              <a:rPr lang="en-US" dirty="0"/>
              <a:t> </a:t>
            </a:r>
            <a:endParaRPr lang="en-UG" dirty="0"/>
          </a:p>
        </p:txBody>
      </p:sp>
      <p:sp>
        <p:nvSpPr>
          <p:cNvPr id="3" name="Content Placeholder 2">
            <a:extLst>
              <a:ext uri="{FF2B5EF4-FFF2-40B4-BE49-F238E27FC236}">
                <a16:creationId xmlns:a16="http://schemas.microsoft.com/office/drawing/2014/main" id="{ED1877F2-10E7-4660-A6EA-AC71214D1409}"/>
              </a:ext>
            </a:extLst>
          </p:cNvPr>
          <p:cNvSpPr>
            <a:spLocks noGrp="1"/>
          </p:cNvSpPr>
          <p:nvPr>
            <p:ph idx="1"/>
          </p:nvPr>
        </p:nvSpPr>
        <p:spPr/>
        <p:txBody>
          <a:bodyPr/>
          <a:lstStyle/>
          <a:p>
            <a:r>
              <a:rPr lang="en-US" dirty="0"/>
              <a:t>A variable declared inside pair of brackets “{” and “}” in a method has scope within the brackets only.</a:t>
            </a:r>
            <a:endParaRPr lang="en-UG" dirty="0"/>
          </a:p>
        </p:txBody>
      </p:sp>
      <p:pic>
        <p:nvPicPr>
          <p:cNvPr id="5" name="Picture 4">
            <a:extLst>
              <a:ext uri="{FF2B5EF4-FFF2-40B4-BE49-F238E27FC236}">
                <a16:creationId xmlns:a16="http://schemas.microsoft.com/office/drawing/2014/main" id="{84BD409B-A8EA-4D2D-BB19-123B549679E2}"/>
              </a:ext>
            </a:extLst>
          </p:cNvPr>
          <p:cNvPicPr>
            <a:picLocks noChangeAspect="1"/>
          </p:cNvPicPr>
          <p:nvPr/>
        </p:nvPicPr>
        <p:blipFill>
          <a:blip r:embed="rId2"/>
          <a:stretch>
            <a:fillRect/>
          </a:stretch>
        </p:blipFill>
        <p:spPr>
          <a:xfrm>
            <a:off x="3124200" y="2590800"/>
            <a:ext cx="5111422" cy="3992562"/>
          </a:xfrm>
          <a:prstGeom prst="rect">
            <a:avLst/>
          </a:prstGeom>
        </p:spPr>
      </p:pic>
    </p:spTree>
    <p:extLst>
      <p:ext uri="{BB962C8B-B14F-4D97-AF65-F5344CB8AC3E}">
        <p14:creationId xmlns:p14="http://schemas.microsoft.com/office/powerpoint/2010/main" val="13545540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5E781-8E4B-4B42-A6A6-D13D69B959C9}"/>
              </a:ext>
            </a:extLst>
          </p:cNvPr>
          <p:cNvSpPr>
            <a:spLocks noGrp="1"/>
          </p:cNvSpPr>
          <p:nvPr>
            <p:ph type="title"/>
          </p:nvPr>
        </p:nvSpPr>
        <p:spPr/>
        <p:txBody>
          <a:bodyPr>
            <a:normAutofit fontScale="90000"/>
          </a:bodyPr>
          <a:lstStyle/>
          <a:p>
            <a:r>
              <a:rPr lang="en-US" b="1" dirty="0"/>
              <a:t>Some Important Points about Variable scope in Java</a:t>
            </a:r>
            <a:endParaRPr lang="en-UG" dirty="0"/>
          </a:p>
        </p:txBody>
      </p:sp>
      <p:sp>
        <p:nvSpPr>
          <p:cNvPr id="5" name="Rectangle 2">
            <a:extLst>
              <a:ext uri="{FF2B5EF4-FFF2-40B4-BE49-F238E27FC236}">
                <a16:creationId xmlns:a16="http://schemas.microsoft.com/office/drawing/2014/main" id="{1C1AEED5-1181-41DE-8930-C292F2EFADEB}"/>
              </a:ext>
            </a:extLst>
          </p:cNvPr>
          <p:cNvSpPr>
            <a:spLocks noGrp="1" noChangeArrowheads="1"/>
          </p:cNvSpPr>
          <p:nvPr>
            <p:ph idx="1"/>
          </p:nvPr>
        </p:nvSpPr>
        <p:spPr bwMode="auto">
          <a:xfrm>
            <a:off x="457200" y="1567518"/>
            <a:ext cx="7848600"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G" altLang="en-UG" sz="2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G" altLang="en-UG" sz="2800" b="0" i="0" u="none" strike="noStrike" cap="none" normalizeH="0" baseline="0" dirty="0">
                <a:ln>
                  <a:noFill/>
                </a:ln>
                <a:solidFill>
                  <a:schemeClr val="tx1"/>
                </a:solidFill>
                <a:effectLst/>
                <a:latin typeface="Arial" panose="020B0604020202020204" pitchFamily="34" charset="0"/>
              </a:rPr>
              <a:t>In general, a set of curly brackets { } defines a scope.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G" altLang="en-UG" sz="2800" b="0" i="0" u="none" strike="noStrike" cap="none" normalizeH="0" baseline="0" dirty="0">
                <a:ln>
                  <a:noFill/>
                </a:ln>
                <a:solidFill>
                  <a:schemeClr val="tx1"/>
                </a:solidFill>
                <a:effectLst/>
                <a:latin typeface="Arial" panose="020B0604020202020204" pitchFamily="34" charset="0"/>
              </a:rPr>
              <a:t>In Java we can usually access a variable as long as it was defined within the same set of brackets as the code we are writing or within any curly brackets inside of the curly brackets where the variable was defined.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G" altLang="en-UG" sz="2800" b="0" i="0" u="none" strike="noStrike" cap="none" normalizeH="0" baseline="0" dirty="0">
                <a:ln>
                  <a:noFill/>
                </a:ln>
                <a:solidFill>
                  <a:schemeClr val="tx1"/>
                </a:solidFill>
                <a:effectLst/>
                <a:latin typeface="Arial" panose="020B0604020202020204" pitchFamily="34" charset="0"/>
              </a:rPr>
              <a:t>Any variable defined in a class outside of any method can be used by all member methods.</a:t>
            </a:r>
          </a:p>
        </p:txBody>
      </p:sp>
    </p:spTree>
    <p:extLst>
      <p:ext uri="{BB962C8B-B14F-4D97-AF65-F5344CB8AC3E}">
        <p14:creationId xmlns:p14="http://schemas.microsoft.com/office/powerpoint/2010/main" val="31032356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44249-51FC-4A76-B305-DB38EAAEA80E}"/>
              </a:ext>
            </a:extLst>
          </p:cNvPr>
          <p:cNvSpPr>
            <a:spLocks noGrp="1"/>
          </p:cNvSpPr>
          <p:nvPr>
            <p:ph type="title"/>
          </p:nvPr>
        </p:nvSpPr>
        <p:spPr/>
        <p:txBody>
          <a:bodyPr>
            <a:normAutofit/>
          </a:bodyPr>
          <a:lstStyle/>
          <a:p>
            <a:r>
              <a:rPr lang="en-US" altLang="en-UG" sz="4400" dirty="0"/>
              <a:t>A little history</a:t>
            </a:r>
            <a:endParaRPr lang="en-UG" dirty="0"/>
          </a:p>
        </p:txBody>
      </p:sp>
      <p:sp>
        <p:nvSpPr>
          <p:cNvPr id="3" name="Content Placeholder 2">
            <a:extLst>
              <a:ext uri="{FF2B5EF4-FFF2-40B4-BE49-F238E27FC236}">
                <a16:creationId xmlns:a16="http://schemas.microsoft.com/office/drawing/2014/main" id="{742EFA93-4658-4F3F-B181-72807A7FE9CD}"/>
              </a:ext>
            </a:extLst>
          </p:cNvPr>
          <p:cNvSpPr>
            <a:spLocks noGrp="1"/>
          </p:cNvSpPr>
          <p:nvPr>
            <p:ph idx="1"/>
          </p:nvPr>
        </p:nvSpPr>
        <p:spPr/>
        <p:txBody>
          <a:bodyPr>
            <a:normAutofit/>
          </a:bodyPr>
          <a:lstStyle/>
          <a:p>
            <a:pPr eaLnBrk="1" hangingPunct="1">
              <a:spcBef>
                <a:spcPct val="0"/>
              </a:spcBef>
              <a:spcAft>
                <a:spcPts val="500"/>
              </a:spcAft>
            </a:pPr>
            <a:r>
              <a:rPr lang="en-US" altLang="en-UG" dirty="0"/>
              <a:t>Java was originally developed by James Gosling at Sun Microsystems and released in May 1995 as a core component of Sun Microsystems’ Java platform. </a:t>
            </a:r>
          </a:p>
          <a:p>
            <a:pPr eaLnBrk="1" hangingPunct="1">
              <a:spcBef>
                <a:spcPct val="0"/>
              </a:spcBef>
              <a:spcAft>
                <a:spcPts val="500"/>
              </a:spcAft>
            </a:pPr>
            <a:r>
              <a:rPr lang="en-US" altLang="en-UG" dirty="0"/>
              <a:t> It was originally Called Oak</a:t>
            </a:r>
          </a:p>
          <a:p>
            <a:pPr eaLnBrk="1" hangingPunct="1">
              <a:spcBef>
                <a:spcPct val="0"/>
              </a:spcBef>
              <a:spcAft>
                <a:spcPts val="500"/>
              </a:spcAft>
            </a:pPr>
            <a:r>
              <a:rPr lang="en-US" altLang="en-UG" dirty="0"/>
              <a:t>Java is now owned and managed by Oracle</a:t>
            </a:r>
          </a:p>
        </p:txBody>
      </p:sp>
    </p:spTree>
    <p:extLst>
      <p:ext uri="{BB962C8B-B14F-4D97-AF65-F5344CB8AC3E}">
        <p14:creationId xmlns:p14="http://schemas.microsoft.com/office/powerpoint/2010/main" val="13650412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89E0DC74-99EC-4933-87CE-F6CDB47995F7}"/>
              </a:ext>
            </a:extLst>
          </p:cNvPr>
          <p:cNvSpPr>
            <a:spLocks noGrp="1" noChangeArrowheads="1"/>
          </p:cNvSpPr>
          <p:nvPr>
            <p:ph type="title"/>
          </p:nvPr>
        </p:nvSpPr>
        <p:spPr/>
        <p:txBody>
          <a:bodyPr/>
          <a:lstStyle/>
          <a:p>
            <a:r>
              <a:rPr lang="en-GB" altLang="en-UG"/>
              <a:t>The Virtual Machine</a:t>
            </a:r>
          </a:p>
        </p:txBody>
      </p:sp>
      <p:sp>
        <p:nvSpPr>
          <p:cNvPr id="6147" name="Rectangle 3">
            <a:extLst>
              <a:ext uri="{FF2B5EF4-FFF2-40B4-BE49-F238E27FC236}">
                <a16:creationId xmlns:a16="http://schemas.microsoft.com/office/drawing/2014/main" id="{BCB81690-5F6F-4364-A484-DEDD265ED61D}"/>
              </a:ext>
            </a:extLst>
          </p:cNvPr>
          <p:cNvSpPr>
            <a:spLocks noGrp="1" noChangeArrowheads="1"/>
          </p:cNvSpPr>
          <p:nvPr>
            <p:ph type="body" idx="1"/>
          </p:nvPr>
        </p:nvSpPr>
        <p:spPr/>
        <p:txBody>
          <a:bodyPr>
            <a:normAutofit lnSpcReduction="10000"/>
          </a:bodyPr>
          <a:lstStyle/>
          <a:p>
            <a:r>
              <a:rPr lang="en-GB" altLang="en-UG" dirty="0"/>
              <a:t>Java is both compiled and interpreted</a:t>
            </a:r>
          </a:p>
          <a:p>
            <a:pPr lvl="1"/>
            <a:r>
              <a:rPr lang="en-GB" altLang="en-UG" dirty="0"/>
              <a:t>Source code is compiled into Java </a:t>
            </a:r>
            <a:r>
              <a:rPr lang="en-GB" altLang="en-UG" i="1" dirty="0"/>
              <a:t>bytecode</a:t>
            </a:r>
          </a:p>
          <a:p>
            <a:pPr lvl="1"/>
            <a:r>
              <a:rPr lang="en-GB" altLang="en-UG" dirty="0"/>
              <a:t>Which is then interpreted by the </a:t>
            </a:r>
            <a:r>
              <a:rPr lang="en-GB" altLang="en-UG" i="1" dirty="0"/>
              <a:t>Java Virtual Machine</a:t>
            </a:r>
            <a:r>
              <a:rPr lang="en-GB" altLang="en-UG" dirty="0"/>
              <a:t> (JVM)</a:t>
            </a:r>
          </a:p>
          <a:p>
            <a:pPr lvl="1"/>
            <a:r>
              <a:rPr lang="en-GB" altLang="en-UG" dirty="0"/>
              <a:t>Therefore bytecode is machine code for the JVM</a:t>
            </a:r>
          </a:p>
          <a:p>
            <a:r>
              <a:rPr lang="en-GB" altLang="en-UG" dirty="0"/>
              <a:t>Java bytecode can run on any JVM, on any platform</a:t>
            </a:r>
          </a:p>
          <a:p>
            <a:pPr lvl="1"/>
            <a:r>
              <a:rPr lang="en-GB" altLang="en-UG" dirty="0"/>
              <a:t>…including mobile phones and other hand-held devices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ED563D-FBEC-42B5-8DB3-33BAC6C77886}"/>
              </a:ext>
            </a:extLst>
          </p:cNvPr>
          <p:cNvSpPr>
            <a:spLocks noGrp="1"/>
          </p:cNvSpPr>
          <p:nvPr>
            <p:ph type="title"/>
          </p:nvPr>
        </p:nvSpPr>
        <p:spPr/>
        <p:txBody>
          <a:bodyPr/>
          <a:lstStyle/>
          <a:p>
            <a:r>
              <a:rPr lang="en-US" dirty="0"/>
              <a:t>Architecture </a:t>
            </a:r>
            <a:endParaRPr lang="en-UG" dirty="0"/>
          </a:p>
        </p:txBody>
      </p:sp>
      <p:grpSp>
        <p:nvGrpSpPr>
          <p:cNvPr id="12" name="Group 11">
            <a:extLst>
              <a:ext uri="{FF2B5EF4-FFF2-40B4-BE49-F238E27FC236}">
                <a16:creationId xmlns:a16="http://schemas.microsoft.com/office/drawing/2014/main" id="{7E5935F9-BA10-474F-A4F1-A410BB4FB5BE}"/>
              </a:ext>
            </a:extLst>
          </p:cNvPr>
          <p:cNvGrpSpPr/>
          <p:nvPr/>
        </p:nvGrpSpPr>
        <p:grpSpPr>
          <a:xfrm>
            <a:off x="838200" y="2438400"/>
            <a:ext cx="7550426" cy="1447800"/>
            <a:chOff x="838200" y="2438400"/>
            <a:chExt cx="7550426" cy="1447800"/>
          </a:xfrm>
        </p:grpSpPr>
        <p:sp>
          <p:nvSpPr>
            <p:cNvPr id="4" name="Rectangle 3">
              <a:extLst>
                <a:ext uri="{FF2B5EF4-FFF2-40B4-BE49-F238E27FC236}">
                  <a16:creationId xmlns:a16="http://schemas.microsoft.com/office/drawing/2014/main" id="{5FA51B12-2A05-4604-AE4B-D31426986C52}"/>
                </a:ext>
              </a:extLst>
            </p:cNvPr>
            <p:cNvSpPr/>
            <p:nvPr/>
          </p:nvSpPr>
          <p:spPr>
            <a:xfrm>
              <a:off x="838200" y="2438400"/>
              <a:ext cx="2133600" cy="14478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3200" dirty="0"/>
                <a:t>.</a:t>
              </a:r>
              <a:r>
                <a:rPr lang="en-US" sz="3200" b="1" dirty="0"/>
                <a:t>JAVA</a:t>
              </a:r>
              <a:endParaRPr lang="en-US" sz="3200" dirty="0"/>
            </a:p>
            <a:p>
              <a:pPr algn="ctr"/>
              <a:r>
                <a:rPr lang="en-US" sz="3200" dirty="0"/>
                <a:t>Source file </a:t>
              </a:r>
              <a:endParaRPr lang="en-UG" sz="3200" dirty="0"/>
            </a:p>
          </p:txBody>
        </p:sp>
        <p:sp>
          <p:nvSpPr>
            <p:cNvPr id="5" name="Rectangle 4">
              <a:extLst>
                <a:ext uri="{FF2B5EF4-FFF2-40B4-BE49-F238E27FC236}">
                  <a16:creationId xmlns:a16="http://schemas.microsoft.com/office/drawing/2014/main" id="{A4166866-8230-4D1A-97D0-C92D5C39E011}"/>
                </a:ext>
              </a:extLst>
            </p:cNvPr>
            <p:cNvSpPr/>
            <p:nvPr/>
          </p:nvSpPr>
          <p:spPr>
            <a:xfrm>
              <a:off x="3848100" y="2438400"/>
              <a:ext cx="1943100" cy="14478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800" dirty="0"/>
                <a:t>.CLASS</a:t>
              </a:r>
            </a:p>
            <a:p>
              <a:pPr algn="ctr"/>
              <a:r>
                <a:rPr lang="en-US" sz="2800" dirty="0"/>
                <a:t>Bytecode</a:t>
              </a:r>
              <a:endParaRPr lang="en-UG" sz="2800" dirty="0"/>
            </a:p>
          </p:txBody>
        </p:sp>
        <p:sp>
          <p:nvSpPr>
            <p:cNvPr id="6" name="Rectangle 5">
              <a:extLst>
                <a:ext uri="{FF2B5EF4-FFF2-40B4-BE49-F238E27FC236}">
                  <a16:creationId xmlns:a16="http://schemas.microsoft.com/office/drawing/2014/main" id="{F0342B06-4968-4EBE-89B8-B0F15A867B38}"/>
                </a:ext>
              </a:extLst>
            </p:cNvPr>
            <p:cNvSpPr/>
            <p:nvPr/>
          </p:nvSpPr>
          <p:spPr>
            <a:xfrm>
              <a:off x="6559826" y="2660147"/>
              <a:ext cx="1828800" cy="9906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800" dirty="0"/>
                <a:t>Object Program</a:t>
              </a:r>
              <a:endParaRPr lang="en-UG" sz="2800" dirty="0"/>
            </a:p>
          </p:txBody>
        </p:sp>
        <p:cxnSp>
          <p:nvCxnSpPr>
            <p:cNvPr id="8" name="Straight Arrow Connector 7">
              <a:extLst>
                <a:ext uri="{FF2B5EF4-FFF2-40B4-BE49-F238E27FC236}">
                  <a16:creationId xmlns:a16="http://schemas.microsoft.com/office/drawing/2014/main" id="{52576450-DD22-4470-9FA2-20EE1DD30028}"/>
                </a:ext>
              </a:extLst>
            </p:cNvPr>
            <p:cNvCxnSpPr>
              <a:cxnSpLocks/>
            </p:cNvCxnSpPr>
            <p:nvPr/>
          </p:nvCxnSpPr>
          <p:spPr>
            <a:xfrm flipV="1">
              <a:off x="2971800" y="3217680"/>
              <a:ext cx="876300" cy="68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 name="Straight Arrow Connector 8">
              <a:extLst>
                <a:ext uri="{FF2B5EF4-FFF2-40B4-BE49-F238E27FC236}">
                  <a16:creationId xmlns:a16="http://schemas.microsoft.com/office/drawing/2014/main" id="{2B20FE46-AD86-4529-AE84-A245A5467522}"/>
                </a:ext>
              </a:extLst>
            </p:cNvPr>
            <p:cNvCxnSpPr>
              <a:cxnSpLocks/>
            </p:cNvCxnSpPr>
            <p:nvPr/>
          </p:nvCxnSpPr>
          <p:spPr>
            <a:xfrm flipV="1">
              <a:off x="5676900" y="3155447"/>
              <a:ext cx="876300" cy="68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
        <p:nvSpPr>
          <p:cNvPr id="10" name="Rectangle 9">
            <a:extLst>
              <a:ext uri="{FF2B5EF4-FFF2-40B4-BE49-F238E27FC236}">
                <a16:creationId xmlns:a16="http://schemas.microsoft.com/office/drawing/2014/main" id="{F3CD3DD1-CA19-42A8-9669-F01DA6BD73B3}"/>
              </a:ext>
            </a:extLst>
          </p:cNvPr>
          <p:cNvSpPr/>
          <p:nvPr/>
        </p:nvSpPr>
        <p:spPr>
          <a:xfrm>
            <a:off x="2895600" y="2948781"/>
            <a:ext cx="914400" cy="914400"/>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JDK</a:t>
            </a:r>
            <a:endParaRPr lang="en-UG" dirty="0"/>
          </a:p>
        </p:txBody>
      </p:sp>
      <p:sp>
        <p:nvSpPr>
          <p:cNvPr id="11" name="Rectangle 10">
            <a:extLst>
              <a:ext uri="{FF2B5EF4-FFF2-40B4-BE49-F238E27FC236}">
                <a16:creationId xmlns:a16="http://schemas.microsoft.com/office/drawing/2014/main" id="{58635316-D8A0-47B4-BE5B-BA7C7AF0803E}"/>
              </a:ext>
            </a:extLst>
          </p:cNvPr>
          <p:cNvSpPr/>
          <p:nvPr/>
        </p:nvSpPr>
        <p:spPr>
          <a:xfrm>
            <a:off x="5683526" y="2895600"/>
            <a:ext cx="914400" cy="914400"/>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JVM</a:t>
            </a:r>
            <a:endParaRPr lang="en-UG" dirty="0"/>
          </a:p>
        </p:txBody>
      </p:sp>
    </p:spTree>
    <p:extLst>
      <p:ext uri="{BB962C8B-B14F-4D97-AF65-F5344CB8AC3E}">
        <p14:creationId xmlns:p14="http://schemas.microsoft.com/office/powerpoint/2010/main" val="23310546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B8C1A1D8-8FA0-4E9C-970B-B2F7F4EE1D07}"/>
              </a:ext>
            </a:extLst>
          </p:cNvPr>
          <p:cNvSpPr>
            <a:spLocks noGrp="1" noChangeArrowheads="1"/>
          </p:cNvSpPr>
          <p:nvPr>
            <p:ph type="title"/>
          </p:nvPr>
        </p:nvSpPr>
        <p:spPr>
          <a:xfrm>
            <a:off x="685800" y="381000"/>
            <a:ext cx="7772400" cy="1143000"/>
          </a:xfrm>
        </p:spPr>
        <p:txBody>
          <a:bodyPr/>
          <a:lstStyle/>
          <a:p>
            <a:r>
              <a:rPr lang="en-GB" altLang="en-UG" dirty="0"/>
              <a:t>Platforms used by Java</a:t>
            </a:r>
          </a:p>
        </p:txBody>
      </p:sp>
      <p:sp>
        <p:nvSpPr>
          <p:cNvPr id="10243" name="Rectangle 3">
            <a:extLst>
              <a:ext uri="{FF2B5EF4-FFF2-40B4-BE49-F238E27FC236}">
                <a16:creationId xmlns:a16="http://schemas.microsoft.com/office/drawing/2014/main" id="{680DAB3D-CD44-493C-BA4F-CAE5AD5EA433}"/>
              </a:ext>
            </a:extLst>
          </p:cNvPr>
          <p:cNvSpPr>
            <a:spLocks noGrp="1" noChangeArrowheads="1"/>
          </p:cNvSpPr>
          <p:nvPr>
            <p:ph type="body" idx="1"/>
          </p:nvPr>
        </p:nvSpPr>
        <p:spPr>
          <a:xfrm>
            <a:off x="762000" y="1524000"/>
            <a:ext cx="7543800" cy="4343400"/>
          </a:xfrm>
        </p:spPr>
        <p:txBody>
          <a:bodyPr>
            <a:normAutofit/>
          </a:bodyPr>
          <a:lstStyle/>
          <a:p>
            <a:pPr>
              <a:buFont typeface="Arial" panose="020B0604020202020204" pitchFamily="34" charset="0"/>
              <a:buChar char="•"/>
            </a:pPr>
            <a:r>
              <a:rPr lang="en-US" dirty="0"/>
              <a:t>Java Platform, Standard Edition (Java SE)</a:t>
            </a:r>
          </a:p>
          <a:p>
            <a:pPr>
              <a:buFont typeface="Arial" panose="020B0604020202020204" pitchFamily="34" charset="0"/>
              <a:buChar char="•"/>
            </a:pPr>
            <a:r>
              <a:rPr lang="en-US" dirty="0"/>
              <a:t>Java Platform, Enterprise Edition (Java EE) – For large scale applications</a:t>
            </a:r>
          </a:p>
          <a:p>
            <a:pPr>
              <a:buFont typeface="Arial" panose="020B0604020202020204" pitchFamily="34" charset="0"/>
              <a:buChar char="•"/>
            </a:pPr>
            <a:r>
              <a:rPr lang="en-US" dirty="0"/>
              <a:t>Java Platform, Micro Edition (Java ME) –For Small devices</a:t>
            </a:r>
          </a:p>
          <a:p>
            <a:pPr>
              <a:buFont typeface="Arial" panose="020B0604020202020204" pitchFamily="34" charset="0"/>
              <a:buChar char="•"/>
            </a:pPr>
            <a:r>
              <a:rPr lang="en-US" dirty="0"/>
              <a:t>Java FX – For internet applications</a:t>
            </a:r>
          </a:p>
          <a:p>
            <a:pPr>
              <a:buFont typeface="Arial" panose="020B0604020202020204" pitchFamily="34" charset="0"/>
              <a:buChar char="•"/>
            </a:pPr>
            <a:endParaRPr lang="en-US" dirty="0"/>
          </a:p>
          <a:p>
            <a:pPr>
              <a:buFont typeface="Arial" panose="020B0604020202020204" pitchFamily="34" charset="0"/>
              <a:buChar char="•"/>
            </a:pP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44249-51FC-4A76-B305-DB38EAAEA80E}"/>
              </a:ext>
            </a:extLst>
          </p:cNvPr>
          <p:cNvSpPr>
            <a:spLocks noGrp="1"/>
          </p:cNvSpPr>
          <p:nvPr>
            <p:ph type="title"/>
          </p:nvPr>
        </p:nvSpPr>
        <p:spPr/>
        <p:txBody>
          <a:bodyPr>
            <a:normAutofit/>
          </a:bodyPr>
          <a:lstStyle/>
          <a:p>
            <a:r>
              <a:rPr lang="en-US" altLang="en-UG" sz="4400" dirty="0"/>
              <a:t>Platforms used by Java</a:t>
            </a:r>
            <a:endParaRPr lang="en-UG" dirty="0"/>
          </a:p>
        </p:txBody>
      </p:sp>
      <p:sp>
        <p:nvSpPr>
          <p:cNvPr id="3" name="Content Placeholder 2">
            <a:extLst>
              <a:ext uri="{FF2B5EF4-FFF2-40B4-BE49-F238E27FC236}">
                <a16:creationId xmlns:a16="http://schemas.microsoft.com/office/drawing/2014/main" id="{742EFA93-4658-4F3F-B181-72807A7FE9CD}"/>
              </a:ext>
            </a:extLst>
          </p:cNvPr>
          <p:cNvSpPr>
            <a:spLocks noGrp="1"/>
          </p:cNvSpPr>
          <p:nvPr>
            <p:ph idx="1"/>
          </p:nvPr>
        </p:nvSpPr>
        <p:spPr/>
        <p:txBody>
          <a:bodyPr>
            <a:normAutofit lnSpcReduction="10000"/>
          </a:bodyPr>
          <a:lstStyle/>
          <a:p>
            <a:pPr eaLnBrk="1" hangingPunct="1"/>
            <a:r>
              <a:rPr lang="en-US" dirty="0"/>
              <a:t>All Java platforms consist of a Java Virtual Machine (VM) and an application programming interface (API). </a:t>
            </a:r>
          </a:p>
          <a:p>
            <a:pPr eaLnBrk="1" hangingPunct="1"/>
            <a:r>
              <a:rPr lang="en-US" dirty="0"/>
              <a:t>The Java Virtual Machine is a program, for a particular hardware and software platform, that runs Java technology applications. </a:t>
            </a:r>
          </a:p>
          <a:p>
            <a:pPr eaLnBrk="1" hangingPunct="1"/>
            <a:r>
              <a:rPr lang="en-US" dirty="0"/>
              <a:t>An API is a collection of software components that you can use to create other software components or applications. </a:t>
            </a:r>
            <a:endParaRPr lang="en-US" altLang="en-UG" dirty="0"/>
          </a:p>
        </p:txBody>
      </p:sp>
    </p:spTree>
    <p:extLst>
      <p:ext uri="{BB962C8B-B14F-4D97-AF65-F5344CB8AC3E}">
        <p14:creationId xmlns:p14="http://schemas.microsoft.com/office/powerpoint/2010/main" val="10188437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Advantage of Java language</a:t>
            </a:r>
          </a:p>
        </p:txBody>
      </p:sp>
      <p:sp>
        <p:nvSpPr>
          <p:cNvPr id="3" name="Content Placeholder 2"/>
          <p:cNvSpPr>
            <a:spLocks noGrp="1"/>
          </p:cNvSpPr>
          <p:nvPr>
            <p:ph idx="1"/>
          </p:nvPr>
        </p:nvSpPr>
        <p:spPr>
          <a:xfrm>
            <a:off x="457200" y="1600200"/>
            <a:ext cx="8229600" cy="4648200"/>
          </a:xfrm>
        </p:spPr>
        <p:txBody>
          <a:bodyPr>
            <a:normAutofit/>
          </a:bodyPr>
          <a:lstStyle/>
          <a:p>
            <a:r>
              <a:rPr lang="en-US" dirty="0"/>
              <a:t>Portable</a:t>
            </a:r>
          </a:p>
          <a:p>
            <a:r>
              <a:rPr lang="en-US" dirty="0"/>
              <a:t>Stability</a:t>
            </a:r>
          </a:p>
          <a:p>
            <a:r>
              <a:rPr lang="en-US" dirty="0"/>
              <a:t>Code reusability</a:t>
            </a:r>
          </a:p>
          <a:p>
            <a:r>
              <a:rPr lang="en-US" dirty="0"/>
              <a:t>Secure due to information hiding</a:t>
            </a:r>
          </a:p>
          <a:p>
            <a:r>
              <a:rPr lang="en-US" dirty="0"/>
              <a:t>Platform Independence</a:t>
            </a:r>
          </a:p>
        </p:txBody>
      </p:sp>
    </p:spTree>
    <p:extLst>
      <p:ext uri="{BB962C8B-B14F-4D97-AF65-F5344CB8AC3E}">
        <p14:creationId xmlns:p14="http://schemas.microsoft.com/office/powerpoint/2010/main" val="11533539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6FB45-3D25-4F74-803A-DED42657340F}"/>
              </a:ext>
            </a:extLst>
          </p:cNvPr>
          <p:cNvSpPr>
            <a:spLocks noGrp="1"/>
          </p:cNvSpPr>
          <p:nvPr>
            <p:ph type="title"/>
          </p:nvPr>
        </p:nvSpPr>
        <p:spPr/>
        <p:txBody>
          <a:bodyPr>
            <a:normAutofit/>
          </a:bodyPr>
          <a:lstStyle/>
          <a:p>
            <a:r>
              <a:rPr lang="en-US" b="1" dirty="0"/>
              <a:t>Java Overview</a:t>
            </a:r>
            <a:endParaRPr lang="en-UG" dirty="0"/>
          </a:p>
        </p:txBody>
      </p:sp>
      <p:sp>
        <p:nvSpPr>
          <p:cNvPr id="3" name="Content Placeholder 2">
            <a:extLst>
              <a:ext uri="{FF2B5EF4-FFF2-40B4-BE49-F238E27FC236}">
                <a16:creationId xmlns:a16="http://schemas.microsoft.com/office/drawing/2014/main" id="{3A2F5585-046F-4260-AB2A-2A52DEED2C48}"/>
              </a:ext>
            </a:extLst>
          </p:cNvPr>
          <p:cNvSpPr>
            <a:spLocks noGrp="1"/>
          </p:cNvSpPr>
          <p:nvPr>
            <p:ph idx="1"/>
          </p:nvPr>
        </p:nvSpPr>
        <p:spPr/>
        <p:txBody>
          <a:bodyPr>
            <a:normAutofit/>
          </a:bodyPr>
          <a:lstStyle/>
          <a:p>
            <a:pPr>
              <a:buFont typeface="Arial" panose="020B0604020202020204" pitchFamily="34" charset="0"/>
              <a:buChar char="•"/>
            </a:pPr>
            <a:r>
              <a:rPr lang="en-US" b="1" dirty="0"/>
              <a:t>Classes</a:t>
            </a:r>
            <a:r>
              <a:rPr lang="en-US" dirty="0"/>
              <a:t>  </a:t>
            </a:r>
          </a:p>
          <a:p>
            <a:pPr>
              <a:buFont typeface="Arial" panose="020B0604020202020204" pitchFamily="34" charset="0"/>
              <a:buChar char="•"/>
            </a:pPr>
            <a:r>
              <a:rPr lang="en-US" b="1" dirty="0"/>
              <a:t>Objects</a:t>
            </a:r>
            <a:r>
              <a:rPr lang="en-US" dirty="0"/>
              <a:t>  </a:t>
            </a:r>
          </a:p>
          <a:p>
            <a:pPr>
              <a:buFont typeface="Arial" panose="020B0604020202020204" pitchFamily="34" charset="0"/>
              <a:buChar char="•"/>
            </a:pPr>
            <a:r>
              <a:rPr lang="en-US" b="1" dirty="0"/>
              <a:t>Methods</a:t>
            </a:r>
            <a:r>
              <a:rPr lang="en-US" dirty="0"/>
              <a:t> are functions that are defined inside a class to describe the behaviors of an object.  </a:t>
            </a:r>
          </a:p>
          <a:p>
            <a:pPr>
              <a:buFont typeface="Arial" panose="020B0604020202020204" pitchFamily="34" charset="0"/>
              <a:buChar char="•"/>
            </a:pPr>
            <a:r>
              <a:rPr lang="en-US" b="1" dirty="0"/>
              <a:t>Attributes</a:t>
            </a:r>
            <a:r>
              <a:rPr lang="en-US" dirty="0"/>
              <a:t> represent the state of an object. </a:t>
            </a:r>
          </a:p>
        </p:txBody>
      </p:sp>
    </p:spTree>
    <p:extLst>
      <p:ext uri="{BB962C8B-B14F-4D97-AF65-F5344CB8AC3E}">
        <p14:creationId xmlns:p14="http://schemas.microsoft.com/office/powerpoint/2010/main" val="364327119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GENSWF_ADVANCE_TIME" val="5.000"/>
  <p:tag name="ISPRING_CUSTOM_TIMING_USED" val="1"/>
  <p:tag name="ISPRING_SLIDE_ID_2" val="{FDF145B9-B573-4C72-A5EE-BB7F91230FD0}"/>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1692</TotalTime>
  <Words>1262</Words>
  <Application>Microsoft Office PowerPoint</Application>
  <PresentationFormat>On-screen Show (4:3)</PresentationFormat>
  <Paragraphs>152</Paragraphs>
  <Slides>26</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Calibri</vt:lpstr>
      <vt:lpstr>Courier New</vt:lpstr>
      <vt:lpstr>Times New Roman</vt:lpstr>
      <vt:lpstr>Office Theme</vt:lpstr>
      <vt:lpstr>Introduction to Java</vt:lpstr>
      <vt:lpstr>Introduction to Java</vt:lpstr>
      <vt:lpstr>A little history</vt:lpstr>
      <vt:lpstr>The Virtual Machine</vt:lpstr>
      <vt:lpstr>Architecture </vt:lpstr>
      <vt:lpstr>Platforms used by Java</vt:lpstr>
      <vt:lpstr>Platforms used by Java</vt:lpstr>
      <vt:lpstr>Advantage of Java language</vt:lpstr>
      <vt:lpstr>Java Overview</vt:lpstr>
      <vt:lpstr>Data Storage</vt:lpstr>
      <vt:lpstr>Data types in Java</vt:lpstr>
      <vt:lpstr>Primitive Types</vt:lpstr>
      <vt:lpstr>Data types</vt:lpstr>
      <vt:lpstr>Variables in Java</vt:lpstr>
      <vt:lpstr>Syntax Examples (Variables)</vt:lpstr>
      <vt:lpstr>Types of languages</vt:lpstr>
      <vt:lpstr>Types of Variables</vt:lpstr>
      <vt:lpstr>Local Variables </vt:lpstr>
      <vt:lpstr>Instance Variables</vt:lpstr>
      <vt:lpstr>Static Variables</vt:lpstr>
      <vt:lpstr>SCOPE OF VARIABLE</vt:lpstr>
      <vt:lpstr>Member Variables (Class Level Scope)</vt:lpstr>
      <vt:lpstr>Local Variables (Method Level Scope)</vt:lpstr>
      <vt:lpstr>Local variables</vt:lpstr>
      <vt:lpstr>Loop Variables (Block Scope) </vt:lpstr>
      <vt:lpstr>Some Important Points about Variable scope in Java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Enock4</dc:creator>
  <cp:lastModifiedBy>Enock</cp:lastModifiedBy>
  <cp:revision>62</cp:revision>
  <dcterms:created xsi:type="dcterms:W3CDTF">2018-08-14T03:33:25Z</dcterms:created>
  <dcterms:modified xsi:type="dcterms:W3CDTF">2022-02-09T15:37:57Z</dcterms:modified>
</cp:coreProperties>
</file>