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2" r:id="rId2"/>
    <p:sldId id="312" r:id="rId3"/>
    <p:sldId id="493" r:id="rId4"/>
    <p:sldId id="495" r:id="rId5"/>
    <p:sldId id="494" r:id="rId6"/>
    <p:sldId id="316" r:id="rId7"/>
    <p:sldId id="258" r:id="rId8"/>
    <p:sldId id="480" r:id="rId9"/>
    <p:sldId id="257"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1" r:id="rId26"/>
    <p:sldId id="512" r:id="rId27"/>
    <p:sldId id="513" r:id="rId28"/>
    <p:sldId id="51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ck" initials="E" lastIdx="1" clrIdx="0">
    <p:extLst>
      <p:ext uri="{19B8F6BF-5375-455C-9EA6-DF929625EA0E}">
        <p15:presenceInfo xmlns:p15="http://schemas.microsoft.com/office/powerpoint/2012/main" userId="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06B8E-64B8-482F-AD44-E9076128AF72}" type="datetimeFigureOut">
              <a:rPr lang="en-UG" smtClean="0"/>
              <a:t>02/17/2022</a:t>
            </a:fld>
            <a:endParaRPr lang="en-U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ADF50-EAD3-4CBE-9B64-F7C466146AF5}" type="slidenum">
              <a:rPr lang="en-UG" smtClean="0"/>
              <a:t>‹#›</a:t>
            </a:fld>
            <a:endParaRPr lang="en-UG"/>
          </a:p>
        </p:txBody>
      </p:sp>
    </p:spTree>
    <p:extLst>
      <p:ext uri="{BB962C8B-B14F-4D97-AF65-F5344CB8AC3E}">
        <p14:creationId xmlns:p14="http://schemas.microsoft.com/office/powerpoint/2010/main" val="8975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a:p>
        </p:txBody>
      </p:sp>
      <p:sp>
        <p:nvSpPr>
          <p:cNvPr id="4" name="Slide Number Placeholder 3"/>
          <p:cNvSpPr>
            <a:spLocks noGrp="1"/>
          </p:cNvSpPr>
          <p:nvPr>
            <p:ph type="sldNum" sz="quarter" idx="5"/>
          </p:nvPr>
        </p:nvSpPr>
        <p:spPr/>
        <p:txBody>
          <a:bodyPr/>
          <a:lstStyle/>
          <a:p>
            <a:fld id="{5432A692-22D9-4D36-AF97-B1A8D71713A9}" type="slidenum">
              <a:rPr lang="en-US" smtClean="0"/>
              <a:t>9</a:t>
            </a:fld>
            <a:endParaRPr lang="en-US"/>
          </a:p>
        </p:txBody>
      </p:sp>
    </p:spTree>
    <p:extLst>
      <p:ext uri="{BB962C8B-B14F-4D97-AF65-F5344CB8AC3E}">
        <p14:creationId xmlns:p14="http://schemas.microsoft.com/office/powerpoint/2010/main" val="38889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009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15431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61161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F67-42F7-477A-9349-3ECAAB0F41A2}"/>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654F1583-4B49-49FE-8464-641A2C261297}"/>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57A5A47F-01D9-4B69-86D3-73AC643F029A}"/>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B3F3AE7A-B176-4A3A-B44F-66946C0656B6}"/>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C3DFD250-8849-4255-878C-7647019FFAE9}"/>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9592E67E-A7FB-411D-8DD3-C027EEA0B025}"/>
              </a:ext>
            </a:extLst>
          </p:cNvPr>
          <p:cNvSpPr>
            <a:spLocks noGrp="1"/>
          </p:cNvSpPr>
          <p:nvPr>
            <p:ph type="sldNum" sz="quarter" idx="12"/>
          </p:nvPr>
        </p:nvSpPr>
        <p:spPr>
          <a:xfrm>
            <a:off x="6553200" y="6248400"/>
            <a:ext cx="1905000" cy="457200"/>
          </a:xfrm>
        </p:spPr>
        <p:txBody>
          <a:bodyPr/>
          <a:lstStyle>
            <a:lvl1pPr>
              <a:defRPr/>
            </a:lvl1pPr>
          </a:lstStyle>
          <a:p>
            <a:fld id="{199F5C60-70D5-404E-AA3A-A897800E43AB}" type="slidenum">
              <a:rPr lang="en-GB" altLang="en-UG"/>
              <a:pPr/>
              <a:t>‹#›</a:t>
            </a:fld>
            <a:endParaRPr lang="en-GB" altLang="en-UG"/>
          </a:p>
        </p:txBody>
      </p:sp>
    </p:spTree>
    <p:extLst>
      <p:ext uri="{BB962C8B-B14F-4D97-AF65-F5344CB8AC3E}">
        <p14:creationId xmlns:p14="http://schemas.microsoft.com/office/powerpoint/2010/main" val="282860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2F1C-E04C-48EC-B4AE-5EF3F6C00360}"/>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D9EE8178-A465-4235-96CD-B26660657E34}"/>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Online Image Placeholder 3">
            <a:extLst>
              <a:ext uri="{FF2B5EF4-FFF2-40B4-BE49-F238E27FC236}">
                <a16:creationId xmlns:a16="http://schemas.microsoft.com/office/drawing/2014/main" id="{F83B85F7-5672-4672-8A7B-ED2CB2F1B425}"/>
              </a:ext>
            </a:extLst>
          </p:cNvPr>
          <p:cNvSpPr>
            <a:spLocks noGrp="1"/>
          </p:cNvSpPr>
          <p:nvPr>
            <p:ph type="clipArt" sz="half" idx="2"/>
          </p:nvPr>
        </p:nvSpPr>
        <p:spPr>
          <a:xfrm>
            <a:off x="4648200" y="1981200"/>
            <a:ext cx="3810000" cy="4114800"/>
          </a:xfrm>
        </p:spPr>
        <p:txBody>
          <a:bodyPr/>
          <a:lstStyle/>
          <a:p>
            <a:endParaRPr lang="en-UG"/>
          </a:p>
        </p:txBody>
      </p:sp>
      <p:sp>
        <p:nvSpPr>
          <p:cNvPr id="5" name="Date Placeholder 4">
            <a:extLst>
              <a:ext uri="{FF2B5EF4-FFF2-40B4-BE49-F238E27FC236}">
                <a16:creationId xmlns:a16="http://schemas.microsoft.com/office/drawing/2014/main" id="{067D265A-5F9F-4675-8C46-8CB283510682}"/>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AB536B26-2EAC-45BF-941D-AEF2E56D964F}"/>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D570A7B7-F28B-4283-982E-6D4FE54399F7}"/>
              </a:ext>
            </a:extLst>
          </p:cNvPr>
          <p:cNvSpPr>
            <a:spLocks noGrp="1"/>
          </p:cNvSpPr>
          <p:nvPr>
            <p:ph type="sldNum" sz="quarter" idx="12"/>
          </p:nvPr>
        </p:nvSpPr>
        <p:spPr>
          <a:xfrm>
            <a:off x="6553200" y="6248400"/>
            <a:ext cx="1905000" cy="457200"/>
          </a:xfrm>
        </p:spPr>
        <p:txBody>
          <a:bodyPr/>
          <a:lstStyle>
            <a:lvl1pPr>
              <a:defRPr/>
            </a:lvl1pPr>
          </a:lstStyle>
          <a:p>
            <a:fld id="{818213E4-768C-4601-93C3-9C42849C944E}" type="slidenum">
              <a:rPr lang="en-GB" altLang="en-UG"/>
              <a:pPr/>
              <a:t>‹#›</a:t>
            </a:fld>
            <a:endParaRPr lang="en-GB" altLang="en-UG"/>
          </a:p>
        </p:txBody>
      </p:sp>
    </p:spTree>
    <p:extLst>
      <p:ext uri="{BB962C8B-B14F-4D97-AF65-F5344CB8AC3E}">
        <p14:creationId xmlns:p14="http://schemas.microsoft.com/office/powerpoint/2010/main" val="40596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lvl1pPr>
              <a:defRPr b="1" cap="none" spc="0">
                <a:ln>
                  <a:noFill/>
                </a:ln>
                <a:solidFill>
                  <a:schemeClr val="tx1"/>
                </a:soli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50843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79355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8007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428821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91406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4622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88677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2/17/2022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6054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enock.Lubanga@uict.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00800"/>
            <a:ext cx="9144000"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dirty="0">
                <a:hlinkClick r:id="rId15"/>
              </a:rPr>
              <a:t>enock.lubanga@uict.ac.ug</a:t>
            </a:r>
            <a:r>
              <a:rPr lang="en-US" dirty="0"/>
              <a:t>            </a:t>
            </a:r>
            <a:fld id="{1E505959-B619-47AF-A414-75E1601502A0}" type="datetime9">
              <a:rPr lang="en-US" smtClean="0"/>
              <a:t>2/17/2022 10:17:03 PM</a:t>
            </a:fld>
            <a:r>
              <a:rPr lang="en-US" dirty="0"/>
              <a:t>                                                      </a:t>
            </a:r>
            <a:fld id="{485FF2AE-D022-46E2-AA15-BA705BD1281D}" type="slidenum">
              <a:rPr lang="en-US" smtClean="0"/>
              <a:t>‹#›</a:t>
            </a:fld>
            <a:endParaRPr lang="en-US" dirty="0"/>
          </a:p>
        </p:txBody>
      </p:sp>
    </p:spTree>
    <p:extLst>
      <p:ext uri="{BB962C8B-B14F-4D97-AF65-F5344CB8AC3E}">
        <p14:creationId xmlns:p14="http://schemas.microsoft.com/office/powerpoint/2010/main" val="251349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ctrTitle"/>
          </p:nvPr>
        </p:nvSpPr>
        <p:spPr/>
        <p:txBody>
          <a:bodyPr/>
          <a:lstStyle/>
          <a:p>
            <a:r>
              <a:rPr lang="en-US" dirty="0"/>
              <a:t> Java</a:t>
            </a:r>
            <a:endParaRPr lang="en-UG" dirty="0"/>
          </a:p>
        </p:txBody>
      </p:sp>
      <p:sp>
        <p:nvSpPr>
          <p:cNvPr id="5" name="Subtitle 4">
            <a:extLst>
              <a:ext uri="{FF2B5EF4-FFF2-40B4-BE49-F238E27FC236}">
                <a16:creationId xmlns:a16="http://schemas.microsoft.com/office/drawing/2014/main" id="{0E7C334A-8043-4E75-A452-78F19FDABFB8}"/>
              </a:ext>
            </a:extLst>
          </p:cNvPr>
          <p:cNvSpPr>
            <a:spLocks noGrp="1"/>
          </p:cNvSpPr>
          <p:nvPr>
            <p:ph type="subTitle" idx="1"/>
          </p:nvPr>
        </p:nvSpPr>
        <p:spPr/>
        <p:txBody>
          <a:bodyPr/>
          <a:lstStyle/>
          <a:p>
            <a:endParaRPr lang="en-UG"/>
          </a:p>
        </p:txBody>
      </p:sp>
    </p:spTree>
    <p:extLst>
      <p:ext uri="{BB962C8B-B14F-4D97-AF65-F5344CB8AC3E}">
        <p14:creationId xmlns:p14="http://schemas.microsoft.com/office/powerpoint/2010/main" val="32440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5266-D161-44A8-B980-F1B7D9B6940B}"/>
              </a:ext>
            </a:extLst>
          </p:cNvPr>
          <p:cNvSpPr>
            <a:spLocks noGrp="1"/>
          </p:cNvSpPr>
          <p:nvPr>
            <p:ph type="title"/>
          </p:nvPr>
        </p:nvSpPr>
        <p:spPr/>
        <p:txBody>
          <a:bodyPr/>
          <a:lstStyle/>
          <a:p>
            <a:r>
              <a:rPr lang="en-US" dirty="0"/>
              <a:t>Decision making statements</a:t>
            </a:r>
            <a:endParaRPr lang="en-UG" dirty="0"/>
          </a:p>
        </p:txBody>
      </p:sp>
      <p:sp>
        <p:nvSpPr>
          <p:cNvPr id="3" name="Content Placeholder 2">
            <a:extLst>
              <a:ext uri="{FF2B5EF4-FFF2-40B4-BE49-F238E27FC236}">
                <a16:creationId xmlns:a16="http://schemas.microsoft.com/office/drawing/2014/main" id="{4B8A992F-E5D7-469A-9B99-4ADFE349792C}"/>
              </a:ext>
            </a:extLst>
          </p:cNvPr>
          <p:cNvSpPr>
            <a:spLocks noGrp="1"/>
          </p:cNvSpPr>
          <p:nvPr>
            <p:ph idx="1"/>
          </p:nvPr>
        </p:nvSpPr>
        <p:spPr/>
        <p:txBody>
          <a:bodyPr>
            <a:normAutofit fontScale="92500" lnSpcReduction="10000"/>
          </a:bodyPr>
          <a:lstStyle/>
          <a:p>
            <a:pPr>
              <a:lnSpc>
                <a:spcPct val="90000"/>
              </a:lnSpc>
            </a:pPr>
            <a:r>
              <a:rPr lang="en-US" sz="4000" dirty="0"/>
              <a:t>Decision-making statements decide which statement to execute and when.</a:t>
            </a:r>
          </a:p>
          <a:p>
            <a:pPr>
              <a:lnSpc>
                <a:spcPct val="90000"/>
              </a:lnSpc>
            </a:pPr>
            <a:r>
              <a:rPr lang="en-US" sz="4000" dirty="0"/>
              <a:t>Decision-making statements evaluate the Boolean expression and control the program flow depending upon the result of the condition provided. </a:t>
            </a:r>
          </a:p>
          <a:p>
            <a:pPr>
              <a:lnSpc>
                <a:spcPct val="90000"/>
              </a:lnSpc>
            </a:pPr>
            <a:r>
              <a:rPr lang="en-US" sz="4000" dirty="0"/>
              <a:t>There are two types of decision-making statements in Java, i.e., If statement and switch statement</a:t>
            </a:r>
          </a:p>
          <a:p>
            <a:pPr marL="0" indent="0">
              <a:lnSpc>
                <a:spcPct val="90000"/>
              </a:lnSpc>
              <a:buNone/>
            </a:pPr>
            <a:endParaRPr lang="en-UG" dirty="0"/>
          </a:p>
        </p:txBody>
      </p:sp>
    </p:spTree>
    <p:extLst>
      <p:ext uri="{BB962C8B-B14F-4D97-AF65-F5344CB8AC3E}">
        <p14:creationId xmlns:p14="http://schemas.microsoft.com/office/powerpoint/2010/main" val="428217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1084-C046-401C-BEC5-D50308C87DB3}"/>
              </a:ext>
            </a:extLst>
          </p:cNvPr>
          <p:cNvSpPr>
            <a:spLocks noGrp="1"/>
          </p:cNvSpPr>
          <p:nvPr>
            <p:ph type="title"/>
          </p:nvPr>
        </p:nvSpPr>
        <p:spPr/>
        <p:txBody>
          <a:bodyPr/>
          <a:lstStyle/>
          <a:p>
            <a:r>
              <a:rPr lang="en-US" dirty="0"/>
              <a:t>If statement</a:t>
            </a:r>
            <a:endParaRPr lang="en-UG" dirty="0"/>
          </a:p>
        </p:txBody>
      </p:sp>
      <p:sp>
        <p:nvSpPr>
          <p:cNvPr id="3" name="Content Placeholder 2">
            <a:extLst>
              <a:ext uri="{FF2B5EF4-FFF2-40B4-BE49-F238E27FC236}">
                <a16:creationId xmlns:a16="http://schemas.microsoft.com/office/drawing/2014/main" id="{90AC1358-C4B8-43CD-A6B0-5DAD000D0902}"/>
              </a:ext>
            </a:extLst>
          </p:cNvPr>
          <p:cNvSpPr>
            <a:spLocks noGrp="1"/>
          </p:cNvSpPr>
          <p:nvPr>
            <p:ph idx="1"/>
          </p:nvPr>
        </p:nvSpPr>
        <p:spPr/>
        <p:txBody>
          <a:bodyPr>
            <a:normAutofit/>
          </a:bodyPr>
          <a:lstStyle/>
          <a:p>
            <a:r>
              <a:rPr lang="en-US" dirty="0"/>
              <a:t>The condition of the If statement gives a Boolean value, either true or false. In Java, there are four types of if-statements given below.</a:t>
            </a:r>
          </a:p>
          <a:p>
            <a:pPr lvl="1">
              <a:buFont typeface="+mj-lt"/>
              <a:buAutoNum type="arabicPeriod"/>
            </a:pPr>
            <a:r>
              <a:rPr lang="en-US" dirty="0"/>
              <a:t>Simple if statement</a:t>
            </a:r>
          </a:p>
          <a:p>
            <a:pPr lvl="1">
              <a:buFont typeface="+mj-lt"/>
              <a:buAutoNum type="arabicPeriod"/>
            </a:pPr>
            <a:r>
              <a:rPr lang="en-US" dirty="0"/>
              <a:t>if-else statement</a:t>
            </a:r>
          </a:p>
          <a:p>
            <a:pPr lvl="1">
              <a:buFont typeface="+mj-lt"/>
              <a:buAutoNum type="arabicPeriod"/>
            </a:pPr>
            <a:r>
              <a:rPr lang="en-US" dirty="0"/>
              <a:t>if-else-if ladder</a:t>
            </a:r>
          </a:p>
          <a:p>
            <a:pPr lvl="1">
              <a:buFont typeface="+mj-lt"/>
              <a:buAutoNum type="arabicPeriod"/>
            </a:pPr>
            <a:r>
              <a:rPr lang="en-US" dirty="0"/>
              <a:t>Nested if-statement</a:t>
            </a:r>
          </a:p>
          <a:p>
            <a:endParaRPr lang="en-UG" dirty="0"/>
          </a:p>
        </p:txBody>
      </p:sp>
    </p:spTree>
    <p:extLst>
      <p:ext uri="{BB962C8B-B14F-4D97-AF65-F5344CB8AC3E}">
        <p14:creationId xmlns:p14="http://schemas.microsoft.com/office/powerpoint/2010/main" val="42504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06D0-854A-4AFB-8029-BF7D24CFC3C7}"/>
              </a:ext>
            </a:extLst>
          </p:cNvPr>
          <p:cNvSpPr>
            <a:spLocks noGrp="1"/>
          </p:cNvSpPr>
          <p:nvPr>
            <p:ph type="title"/>
          </p:nvPr>
        </p:nvSpPr>
        <p:spPr/>
        <p:txBody>
          <a:bodyPr/>
          <a:lstStyle/>
          <a:p>
            <a:r>
              <a:rPr lang="en-US" dirty="0"/>
              <a:t>Simple IF statement</a:t>
            </a:r>
            <a:endParaRPr lang="en-UG" dirty="0"/>
          </a:p>
        </p:txBody>
      </p:sp>
      <p:sp>
        <p:nvSpPr>
          <p:cNvPr id="3" name="Content Placeholder 2">
            <a:extLst>
              <a:ext uri="{FF2B5EF4-FFF2-40B4-BE49-F238E27FC236}">
                <a16:creationId xmlns:a16="http://schemas.microsoft.com/office/drawing/2014/main" id="{77B440E3-2D37-4DA8-AB27-570FE1D52716}"/>
              </a:ext>
            </a:extLst>
          </p:cNvPr>
          <p:cNvSpPr>
            <a:spLocks noGrp="1"/>
          </p:cNvSpPr>
          <p:nvPr>
            <p:ph idx="1"/>
          </p:nvPr>
        </p:nvSpPr>
        <p:spPr/>
        <p:txBody>
          <a:bodyPr/>
          <a:lstStyle/>
          <a:p>
            <a:r>
              <a:rPr lang="en-US" dirty="0"/>
              <a:t>It evaluates a Boolean expression and enables the program to enter a block of code if the expression evaluates to true.</a:t>
            </a:r>
          </a:p>
          <a:p>
            <a:r>
              <a:rPr lang="en-US" dirty="0"/>
              <a:t>Syntax of if statement is given below.</a:t>
            </a:r>
          </a:p>
          <a:p>
            <a:pPr marL="400050" lvl="1" indent="0">
              <a:buNone/>
            </a:pPr>
            <a:r>
              <a:rPr lang="en-US" b="1" dirty="0"/>
              <a:t>if(condition) {    </a:t>
            </a:r>
          </a:p>
          <a:p>
            <a:pPr marL="400050" lvl="1" indent="0">
              <a:buNone/>
            </a:pPr>
            <a:r>
              <a:rPr lang="en-US" b="1" dirty="0"/>
              <a:t>	statement 1; //executes when condition is true   }    </a:t>
            </a:r>
          </a:p>
          <a:p>
            <a:endParaRPr lang="en-UG" dirty="0"/>
          </a:p>
        </p:txBody>
      </p:sp>
    </p:spTree>
    <p:extLst>
      <p:ext uri="{BB962C8B-B14F-4D97-AF65-F5344CB8AC3E}">
        <p14:creationId xmlns:p14="http://schemas.microsoft.com/office/powerpoint/2010/main" val="1381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66-5E5E-4F0B-9433-8FF241FA0B01}"/>
              </a:ext>
            </a:extLst>
          </p:cNvPr>
          <p:cNvSpPr>
            <a:spLocks noGrp="1"/>
          </p:cNvSpPr>
          <p:nvPr>
            <p:ph type="title"/>
          </p:nvPr>
        </p:nvSpPr>
        <p:spPr/>
        <p:txBody>
          <a:bodyPr/>
          <a:lstStyle/>
          <a:p>
            <a:r>
              <a:rPr lang="en-US" dirty="0"/>
              <a:t>If-else statement</a:t>
            </a:r>
            <a:endParaRPr lang="en-UG" dirty="0"/>
          </a:p>
        </p:txBody>
      </p:sp>
      <p:sp>
        <p:nvSpPr>
          <p:cNvPr id="3" name="Content Placeholder 2">
            <a:extLst>
              <a:ext uri="{FF2B5EF4-FFF2-40B4-BE49-F238E27FC236}">
                <a16:creationId xmlns:a16="http://schemas.microsoft.com/office/drawing/2014/main" id="{40203981-ED80-433E-B3F7-853E0E2C3EED}"/>
              </a:ext>
            </a:extLst>
          </p:cNvPr>
          <p:cNvSpPr>
            <a:spLocks noGrp="1"/>
          </p:cNvSpPr>
          <p:nvPr>
            <p:ph idx="1"/>
          </p:nvPr>
        </p:nvSpPr>
        <p:spPr/>
        <p:txBody>
          <a:bodyPr>
            <a:normAutofit fontScale="92500" lnSpcReduction="20000"/>
          </a:bodyPr>
          <a:lstStyle/>
          <a:p>
            <a:r>
              <a:rPr lang="en-US" dirty="0"/>
              <a:t>The if-else statement is an extension to the if-statement, which uses another block of code, i.e., else block. The else block is executed if the condition of the if-block is evaluated as false.</a:t>
            </a:r>
          </a:p>
          <a:p>
            <a:r>
              <a:rPr lang="en-US" b="1" dirty="0"/>
              <a:t>Syntax:</a:t>
            </a:r>
          </a:p>
          <a:p>
            <a:pPr marL="457200" lvl="1" indent="0">
              <a:buNone/>
            </a:pPr>
            <a:r>
              <a:rPr lang="en-US" dirty="0"/>
              <a:t>if(condition) {    </a:t>
            </a:r>
          </a:p>
          <a:p>
            <a:pPr marL="457200" lvl="1" indent="0">
              <a:buNone/>
            </a:pPr>
            <a:r>
              <a:rPr lang="en-US" dirty="0"/>
              <a:t>statement 1; //executes when condition is true   </a:t>
            </a:r>
          </a:p>
          <a:p>
            <a:pPr marL="457200" lvl="1" indent="0">
              <a:buNone/>
            </a:pPr>
            <a:r>
              <a:rPr lang="en-US" dirty="0"/>
              <a:t>}  </a:t>
            </a:r>
          </a:p>
          <a:p>
            <a:pPr marL="457200" lvl="1" indent="0">
              <a:buNone/>
            </a:pPr>
            <a:r>
              <a:rPr lang="en-US" dirty="0"/>
              <a:t>else{  </a:t>
            </a:r>
          </a:p>
          <a:p>
            <a:pPr marL="457200" lvl="1" indent="0">
              <a:buNone/>
            </a:pPr>
            <a:r>
              <a:rPr lang="en-US" dirty="0"/>
              <a:t>statement 2; //executes when condition is false   </a:t>
            </a:r>
          </a:p>
          <a:p>
            <a:pPr marL="457200" lvl="1" indent="0">
              <a:buNone/>
            </a:pPr>
            <a:r>
              <a:rPr lang="en-US" dirty="0"/>
              <a:t>}  </a:t>
            </a:r>
          </a:p>
          <a:p>
            <a:endParaRPr lang="en-US" dirty="0"/>
          </a:p>
          <a:p>
            <a:endParaRPr lang="en-UG" dirty="0"/>
          </a:p>
        </p:txBody>
      </p:sp>
    </p:spTree>
    <p:extLst>
      <p:ext uri="{BB962C8B-B14F-4D97-AF65-F5344CB8AC3E}">
        <p14:creationId xmlns:p14="http://schemas.microsoft.com/office/powerpoint/2010/main" val="408343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F99C-BF27-4658-B5C0-640E1990AB58}"/>
              </a:ext>
            </a:extLst>
          </p:cNvPr>
          <p:cNvSpPr>
            <a:spLocks noGrp="1"/>
          </p:cNvSpPr>
          <p:nvPr>
            <p:ph type="title"/>
          </p:nvPr>
        </p:nvSpPr>
        <p:spPr/>
        <p:txBody>
          <a:bodyPr/>
          <a:lstStyle/>
          <a:p>
            <a:r>
              <a:rPr lang="en-US" dirty="0"/>
              <a:t>If-else-if ladder</a:t>
            </a:r>
            <a:endParaRPr lang="en-UG" dirty="0"/>
          </a:p>
        </p:txBody>
      </p:sp>
      <p:sp>
        <p:nvSpPr>
          <p:cNvPr id="8" name="Rectangle 5">
            <a:extLst>
              <a:ext uri="{FF2B5EF4-FFF2-40B4-BE49-F238E27FC236}">
                <a16:creationId xmlns:a16="http://schemas.microsoft.com/office/drawing/2014/main" id="{F82917D0-312B-4F0F-8792-96FB631A1CAD}"/>
              </a:ext>
            </a:extLst>
          </p:cNvPr>
          <p:cNvSpPr>
            <a:spLocks noGrp="1" noChangeArrowheads="1"/>
          </p:cNvSpPr>
          <p:nvPr>
            <p:ph idx="1"/>
          </p:nvPr>
        </p:nvSpPr>
        <p:spPr bwMode="auto">
          <a:xfrm>
            <a:off x="481642" y="1783377"/>
            <a:ext cx="8001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if(condition 1) {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statement 1; //executes when condition 1 is true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else if(condition 2) {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statement 2; //executes when condition 2 is true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else {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statement 2; //executes when all the conditions are false   </a:t>
            </a:r>
          </a:p>
          <a:p>
            <a:pPr marL="0" marR="0" lvl="0" indent="0" algn="l" defTabSz="914400" rtl="0" eaLnBrk="0" fontAlgn="base" latinLnBrk="0" hangingPunct="0">
              <a:lnSpc>
                <a:spcPct val="100000"/>
              </a:lnSpc>
              <a:spcBef>
                <a:spcPct val="0"/>
              </a:spcBef>
              <a:spcAft>
                <a:spcPct val="0"/>
              </a:spcAft>
              <a:buClrTx/>
              <a:buSzTx/>
              <a:buNone/>
              <a:tabLst/>
            </a:pPr>
            <a:r>
              <a:rPr kumimoji="0" lang="en-UG" altLang="en-UG"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4579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E37A-0FE8-48A4-9839-0C869A7A6DC3}"/>
              </a:ext>
            </a:extLst>
          </p:cNvPr>
          <p:cNvSpPr>
            <a:spLocks noGrp="1"/>
          </p:cNvSpPr>
          <p:nvPr>
            <p:ph type="title"/>
          </p:nvPr>
        </p:nvSpPr>
        <p:spPr/>
        <p:txBody>
          <a:bodyPr/>
          <a:lstStyle/>
          <a:p>
            <a:r>
              <a:rPr lang="en-US" dirty="0"/>
              <a:t>Nested if</a:t>
            </a:r>
            <a:endParaRPr lang="en-UG" dirty="0"/>
          </a:p>
        </p:txBody>
      </p:sp>
      <p:sp>
        <p:nvSpPr>
          <p:cNvPr id="3" name="Content Placeholder 2">
            <a:extLst>
              <a:ext uri="{FF2B5EF4-FFF2-40B4-BE49-F238E27FC236}">
                <a16:creationId xmlns:a16="http://schemas.microsoft.com/office/drawing/2014/main" id="{53B24C13-0C59-4562-9495-F4F569D1A62B}"/>
              </a:ext>
            </a:extLst>
          </p:cNvPr>
          <p:cNvSpPr>
            <a:spLocks noGrp="1"/>
          </p:cNvSpPr>
          <p:nvPr>
            <p:ph idx="1"/>
          </p:nvPr>
        </p:nvSpPr>
        <p:spPr/>
        <p:txBody>
          <a:bodyPr>
            <a:normAutofit fontScale="85000" lnSpcReduction="20000"/>
          </a:bodyPr>
          <a:lstStyle/>
          <a:p>
            <a:r>
              <a:rPr lang="en-US" dirty="0"/>
              <a:t>In nested if-statements, the if statement can contain a </a:t>
            </a:r>
            <a:r>
              <a:rPr lang="en-US" b="1" dirty="0"/>
              <a:t>if</a:t>
            </a:r>
            <a:r>
              <a:rPr lang="en-US" dirty="0"/>
              <a:t> or </a:t>
            </a:r>
            <a:r>
              <a:rPr lang="en-US" b="1" dirty="0"/>
              <a:t>if-else</a:t>
            </a:r>
            <a:r>
              <a:rPr lang="en-US" dirty="0"/>
              <a:t> statement inside another if or else-if statement.</a:t>
            </a:r>
          </a:p>
          <a:p>
            <a:pPr marL="457200" lvl="1" indent="0">
              <a:buNone/>
            </a:pPr>
            <a:r>
              <a:rPr lang="en-US" dirty="0"/>
              <a:t>if(condition 1) {    </a:t>
            </a:r>
          </a:p>
          <a:p>
            <a:pPr marL="457200" lvl="1" indent="0">
              <a:buNone/>
            </a:pPr>
            <a:r>
              <a:rPr lang="en-US" dirty="0"/>
              <a:t>statement 1; //executes when condition 1 is true   </a:t>
            </a:r>
          </a:p>
          <a:p>
            <a:pPr marL="457200" lvl="1" indent="0">
              <a:buNone/>
            </a:pPr>
            <a:r>
              <a:rPr lang="en-US" dirty="0"/>
              <a:t>if(condition 2) {  </a:t>
            </a:r>
          </a:p>
          <a:p>
            <a:pPr marL="457200" lvl="1" indent="0">
              <a:buNone/>
            </a:pPr>
            <a:r>
              <a:rPr lang="en-US" dirty="0"/>
              <a:t>statement 2; //executes when condition 2 is true   </a:t>
            </a:r>
          </a:p>
          <a:p>
            <a:pPr marL="457200" lvl="1" indent="0">
              <a:buNone/>
            </a:pPr>
            <a:r>
              <a:rPr lang="en-US" dirty="0"/>
              <a:t>}  </a:t>
            </a:r>
          </a:p>
          <a:p>
            <a:pPr marL="457200" lvl="1" indent="0">
              <a:buNone/>
            </a:pPr>
            <a:r>
              <a:rPr lang="en-US" dirty="0"/>
              <a:t>else{  </a:t>
            </a:r>
          </a:p>
          <a:p>
            <a:pPr marL="457200" lvl="1" indent="0">
              <a:buNone/>
            </a:pPr>
            <a:r>
              <a:rPr lang="en-US" dirty="0"/>
              <a:t>statement 2; //executes when condition 2 is false   </a:t>
            </a:r>
          </a:p>
          <a:p>
            <a:pPr marL="457200" lvl="1" indent="0">
              <a:buNone/>
            </a:pPr>
            <a:r>
              <a:rPr lang="en-US" dirty="0"/>
              <a:t>}  </a:t>
            </a:r>
          </a:p>
          <a:p>
            <a:pPr marL="457200" lvl="1" indent="0">
              <a:buNone/>
            </a:pPr>
            <a:r>
              <a:rPr lang="en-US" dirty="0"/>
              <a:t>}  </a:t>
            </a:r>
          </a:p>
          <a:p>
            <a:endParaRPr lang="en-UG" dirty="0"/>
          </a:p>
        </p:txBody>
      </p:sp>
    </p:spTree>
    <p:extLst>
      <p:ext uri="{BB962C8B-B14F-4D97-AF65-F5344CB8AC3E}">
        <p14:creationId xmlns:p14="http://schemas.microsoft.com/office/powerpoint/2010/main" val="94280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C72B-D3F4-4AF6-8892-1F754999A38B}"/>
              </a:ext>
            </a:extLst>
          </p:cNvPr>
          <p:cNvSpPr>
            <a:spLocks noGrp="1"/>
          </p:cNvSpPr>
          <p:nvPr>
            <p:ph type="title"/>
          </p:nvPr>
        </p:nvSpPr>
        <p:spPr/>
        <p:txBody>
          <a:bodyPr/>
          <a:lstStyle/>
          <a:p>
            <a:r>
              <a:rPr lang="en-US" dirty="0"/>
              <a:t>Switch Statement</a:t>
            </a:r>
            <a:endParaRPr lang="en-UG" dirty="0"/>
          </a:p>
        </p:txBody>
      </p:sp>
      <p:sp>
        <p:nvSpPr>
          <p:cNvPr id="3" name="Content Placeholder 2">
            <a:extLst>
              <a:ext uri="{FF2B5EF4-FFF2-40B4-BE49-F238E27FC236}">
                <a16:creationId xmlns:a16="http://schemas.microsoft.com/office/drawing/2014/main" id="{43989E69-55DA-472A-BA64-683D4FDA645C}"/>
              </a:ext>
            </a:extLst>
          </p:cNvPr>
          <p:cNvSpPr>
            <a:spLocks noGrp="1"/>
          </p:cNvSpPr>
          <p:nvPr>
            <p:ph idx="1"/>
          </p:nvPr>
        </p:nvSpPr>
        <p:spPr/>
        <p:txBody>
          <a:bodyPr>
            <a:normAutofit fontScale="85000" lnSpcReduction="20000"/>
          </a:bodyPr>
          <a:lstStyle/>
          <a:p>
            <a:r>
              <a:rPr lang="en-US" dirty="0"/>
              <a:t>Similar to if-else-if statements. The switch statement contains multiple blocks of code called </a:t>
            </a:r>
            <a:r>
              <a:rPr lang="en-US" b="1" dirty="0"/>
              <a:t>cases</a:t>
            </a:r>
            <a:r>
              <a:rPr lang="en-US" dirty="0"/>
              <a:t> and a single case is executed based on the variable which is being switched.  </a:t>
            </a:r>
          </a:p>
          <a:p>
            <a:r>
              <a:rPr lang="en-US" dirty="0"/>
              <a:t>Points to be noted about switch statement:</a:t>
            </a:r>
          </a:p>
          <a:p>
            <a:pPr lvl="1">
              <a:buFont typeface="Arial" panose="020B0604020202020204" pitchFamily="34" charset="0"/>
              <a:buChar char="•"/>
            </a:pPr>
            <a:r>
              <a:rPr lang="en-US" dirty="0"/>
              <a:t>The case variables can be int, short, byte, char, string, or enumeration.</a:t>
            </a:r>
          </a:p>
          <a:p>
            <a:pPr lvl="1">
              <a:buFont typeface="Arial" panose="020B0604020202020204" pitchFamily="34" charset="0"/>
              <a:buChar char="•"/>
            </a:pPr>
            <a:r>
              <a:rPr lang="en-US" dirty="0"/>
              <a:t>Cases cannot be duplicate</a:t>
            </a:r>
          </a:p>
          <a:p>
            <a:pPr lvl="1">
              <a:buFont typeface="Arial" panose="020B0604020202020204" pitchFamily="34" charset="0"/>
              <a:buChar char="•"/>
            </a:pPr>
            <a:r>
              <a:rPr lang="en-US" dirty="0"/>
              <a:t>Default statement is executed when any of the case doesn't match the value of expression. It is optional.</a:t>
            </a:r>
          </a:p>
          <a:p>
            <a:pPr lvl="1">
              <a:buFont typeface="Arial" panose="020B0604020202020204" pitchFamily="34" charset="0"/>
              <a:buChar char="•"/>
            </a:pPr>
            <a:r>
              <a:rPr lang="en-US" dirty="0"/>
              <a:t>Break statement terminates the switch block when the condition is satisfied.</a:t>
            </a:r>
            <a:br>
              <a:rPr lang="en-US" dirty="0"/>
            </a:br>
            <a:r>
              <a:rPr lang="en-US" dirty="0"/>
              <a:t>It is optional, if not used, next case is executed.</a:t>
            </a:r>
          </a:p>
          <a:p>
            <a:endParaRPr lang="en-UG" dirty="0"/>
          </a:p>
        </p:txBody>
      </p:sp>
    </p:spTree>
    <p:extLst>
      <p:ext uri="{BB962C8B-B14F-4D97-AF65-F5344CB8AC3E}">
        <p14:creationId xmlns:p14="http://schemas.microsoft.com/office/powerpoint/2010/main" val="332470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9339-BFEC-47C2-B1C1-6E8A43CDFC74}"/>
              </a:ext>
            </a:extLst>
          </p:cNvPr>
          <p:cNvSpPr>
            <a:spLocks noGrp="1"/>
          </p:cNvSpPr>
          <p:nvPr>
            <p:ph type="title"/>
          </p:nvPr>
        </p:nvSpPr>
        <p:spPr/>
        <p:txBody>
          <a:bodyPr/>
          <a:lstStyle/>
          <a:p>
            <a:r>
              <a:rPr lang="en-US" dirty="0"/>
              <a:t>Loop statements</a:t>
            </a:r>
            <a:endParaRPr lang="en-UG" dirty="0"/>
          </a:p>
        </p:txBody>
      </p:sp>
      <p:sp>
        <p:nvSpPr>
          <p:cNvPr id="3" name="Content Placeholder 2">
            <a:extLst>
              <a:ext uri="{FF2B5EF4-FFF2-40B4-BE49-F238E27FC236}">
                <a16:creationId xmlns:a16="http://schemas.microsoft.com/office/drawing/2014/main" id="{0E5C90FB-1C2D-4FD6-B325-9064714CB066}"/>
              </a:ext>
            </a:extLst>
          </p:cNvPr>
          <p:cNvSpPr>
            <a:spLocks noGrp="1"/>
          </p:cNvSpPr>
          <p:nvPr>
            <p:ph idx="1"/>
          </p:nvPr>
        </p:nvSpPr>
        <p:spPr/>
        <p:txBody>
          <a:bodyPr>
            <a:normAutofit fontScale="92500"/>
          </a:bodyPr>
          <a:lstStyle/>
          <a:p>
            <a:r>
              <a:rPr lang="en-US" dirty="0"/>
              <a:t>Sometimes we need to execute the block of code repeatedly while some condition evaluates to true. However, loop statements are used to execute the set of instructions in a repeated order. The execution of the set of instructions depends upon a particular condition.</a:t>
            </a:r>
          </a:p>
          <a:p>
            <a:pPr lvl="1">
              <a:buFont typeface="+mj-lt"/>
              <a:buAutoNum type="arabicPeriod"/>
            </a:pPr>
            <a:r>
              <a:rPr lang="en-US" dirty="0"/>
              <a:t>for loop</a:t>
            </a:r>
          </a:p>
          <a:p>
            <a:pPr lvl="1">
              <a:buFont typeface="+mj-lt"/>
              <a:buAutoNum type="arabicPeriod"/>
            </a:pPr>
            <a:r>
              <a:rPr lang="en-US" dirty="0"/>
              <a:t>while loop</a:t>
            </a:r>
          </a:p>
          <a:p>
            <a:pPr lvl="1">
              <a:buFont typeface="+mj-lt"/>
              <a:buAutoNum type="arabicPeriod"/>
            </a:pPr>
            <a:r>
              <a:rPr lang="en-US" dirty="0"/>
              <a:t>do-while loop</a:t>
            </a:r>
          </a:p>
          <a:p>
            <a:endParaRPr lang="en-UG" dirty="0"/>
          </a:p>
        </p:txBody>
      </p:sp>
    </p:spTree>
    <p:extLst>
      <p:ext uri="{BB962C8B-B14F-4D97-AF65-F5344CB8AC3E}">
        <p14:creationId xmlns:p14="http://schemas.microsoft.com/office/powerpoint/2010/main" val="351080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F348-89E5-47C5-A176-80FD62FB403F}"/>
              </a:ext>
            </a:extLst>
          </p:cNvPr>
          <p:cNvSpPr>
            <a:spLocks noGrp="1"/>
          </p:cNvSpPr>
          <p:nvPr>
            <p:ph type="title"/>
          </p:nvPr>
        </p:nvSpPr>
        <p:spPr/>
        <p:txBody>
          <a:bodyPr/>
          <a:lstStyle/>
          <a:p>
            <a:r>
              <a:rPr lang="en-US" dirty="0"/>
              <a:t>For loop</a:t>
            </a:r>
            <a:endParaRPr lang="en-UG" dirty="0"/>
          </a:p>
        </p:txBody>
      </p:sp>
      <p:sp>
        <p:nvSpPr>
          <p:cNvPr id="3" name="Content Placeholder 2">
            <a:extLst>
              <a:ext uri="{FF2B5EF4-FFF2-40B4-BE49-F238E27FC236}">
                <a16:creationId xmlns:a16="http://schemas.microsoft.com/office/drawing/2014/main" id="{B83EBDB4-82A3-407B-84F1-1475973EF5F9}"/>
              </a:ext>
            </a:extLst>
          </p:cNvPr>
          <p:cNvSpPr>
            <a:spLocks noGrp="1"/>
          </p:cNvSpPr>
          <p:nvPr>
            <p:ph idx="1"/>
          </p:nvPr>
        </p:nvSpPr>
        <p:spPr/>
        <p:txBody>
          <a:bodyPr>
            <a:normAutofit lnSpcReduction="10000"/>
          </a:bodyPr>
          <a:lstStyle/>
          <a:p>
            <a:r>
              <a:rPr lang="en-US" dirty="0"/>
              <a:t>We use the for loop only when we exactly know the number of times, we want to execute the block of code.</a:t>
            </a:r>
          </a:p>
          <a:p>
            <a:endParaRPr lang="en-US" dirty="0"/>
          </a:p>
          <a:p>
            <a:r>
              <a:rPr lang="en-US" dirty="0"/>
              <a:t>Syntax</a:t>
            </a:r>
          </a:p>
          <a:p>
            <a:pPr marL="457200" lvl="1" indent="0">
              <a:buNone/>
            </a:pPr>
            <a:r>
              <a:rPr lang="en-US" dirty="0"/>
              <a:t>for(initialization, condition, increment/decrement) {    </a:t>
            </a:r>
          </a:p>
          <a:p>
            <a:pPr marL="457200" lvl="1" indent="0">
              <a:buNone/>
            </a:pPr>
            <a:r>
              <a:rPr lang="en-US" dirty="0"/>
              <a:t>     //block of statements    </a:t>
            </a:r>
          </a:p>
          <a:p>
            <a:pPr marL="457200" lvl="1" indent="0">
              <a:buNone/>
            </a:pPr>
            <a:r>
              <a:rPr lang="en-US" dirty="0"/>
              <a:t>}    </a:t>
            </a:r>
          </a:p>
          <a:p>
            <a:endParaRPr lang="en-UG" dirty="0"/>
          </a:p>
        </p:txBody>
      </p:sp>
    </p:spTree>
    <p:extLst>
      <p:ext uri="{BB962C8B-B14F-4D97-AF65-F5344CB8AC3E}">
        <p14:creationId xmlns:p14="http://schemas.microsoft.com/office/powerpoint/2010/main" val="79666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AA9B-E838-4EB2-90B9-C85BBA13DA40}"/>
              </a:ext>
            </a:extLst>
          </p:cNvPr>
          <p:cNvSpPr>
            <a:spLocks noGrp="1"/>
          </p:cNvSpPr>
          <p:nvPr>
            <p:ph type="title"/>
          </p:nvPr>
        </p:nvSpPr>
        <p:spPr/>
        <p:txBody>
          <a:bodyPr/>
          <a:lstStyle/>
          <a:p>
            <a:r>
              <a:rPr lang="en-US" dirty="0"/>
              <a:t>For loop example</a:t>
            </a:r>
            <a:endParaRPr lang="en-UG" dirty="0"/>
          </a:p>
        </p:txBody>
      </p:sp>
      <p:pic>
        <p:nvPicPr>
          <p:cNvPr id="5" name="Content Placeholder 4">
            <a:extLst>
              <a:ext uri="{FF2B5EF4-FFF2-40B4-BE49-F238E27FC236}">
                <a16:creationId xmlns:a16="http://schemas.microsoft.com/office/drawing/2014/main" id="{91F87630-EE8E-47B2-AD04-AFA84490114D}"/>
              </a:ext>
            </a:extLst>
          </p:cNvPr>
          <p:cNvPicPr>
            <a:picLocks noGrp="1" noChangeAspect="1"/>
          </p:cNvPicPr>
          <p:nvPr>
            <p:ph idx="1"/>
          </p:nvPr>
        </p:nvPicPr>
        <p:blipFill>
          <a:blip r:embed="rId2"/>
          <a:stretch>
            <a:fillRect/>
          </a:stretch>
        </p:blipFill>
        <p:spPr>
          <a:xfrm>
            <a:off x="457200" y="1379247"/>
            <a:ext cx="8229600" cy="4967870"/>
          </a:xfrm>
        </p:spPr>
      </p:pic>
    </p:spTree>
    <p:extLst>
      <p:ext uri="{BB962C8B-B14F-4D97-AF65-F5344CB8AC3E}">
        <p14:creationId xmlns:p14="http://schemas.microsoft.com/office/powerpoint/2010/main" val="341656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US" sz="4400" dirty="0"/>
              <a:t>Type casting  </a:t>
            </a:r>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a:bodyPr>
          <a:lstStyle/>
          <a:p>
            <a:pPr marL="0" indent="0">
              <a:buNone/>
            </a:pPr>
            <a:r>
              <a:rPr lang="en-US" dirty="0"/>
              <a:t>The process of converting the value of one data type to another</a:t>
            </a:r>
          </a:p>
          <a:p>
            <a:r>
              <a:rPr lang="en-US" dirty="0"/>
              <a:t>Widening/implicit type casting</a:t>
            </a:r>
          </a:p>
          <a:p>
            <a:r>
              <a:rPr lang="en-US" dirty="0"/>
              <a:t>Narrowing/Explicit type casting</a:t>
            </a:r>
          </a:p>
        </p:txBody>
      </p:sp>
    </p:spTree>
    <p:extLst>
      <p:ext uri="{BB962C8B-B14F-4D97-AF65-F5344CB8AC3E}">
        <p14:creationId xmlns:p14="http://schemas.microsoft.com/office/powerpoint/2010/main" val="136504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94F5-57FE-4622-B072-73F2A9B5776D}"/>
              </a:ext>
            </a:extLst>
          </p:cNvPr>
          <p:cNvSpPr>
            <a:spLocks noGrp="1"/>
          </p:cNvSpPr>
          <p:nvPr>
            <p:ph type="title"/>
          </p:nvPr>
        </p:nvSpPr>
        <p:spPr/>
        <p:txBody>
          <a:bodyPr/>
          <a:lstStyle/>
          <a:p>
            <a:r>
              <a:rPr lang="en-US" dirty="0"/>
              <a:t>While loop</a:t>
            </a:r>
            <a:endParaRPr lang="en-UG" dirty="0"/>
          </a:p>
        </p:txBody>
      </p:sp>
      <p:sp>
        <p:nvSpPr>
          <p:cNvPr id="3" name="Content Placeholder 2">
            <a:extLst>
              <a:ext uri="{FF2B5EF4-FFF2-40B4-BE49-F238E27FC236}">
                <a16:creationId xmlns:a16="http://schemas.microsoft.com/office/drawing/2014/main" id="{0F839134-A7A5-470F-8D85-0735D83A44D6}"/>
              </a:ext>
            </a:extLst>
          </p:cNvPr>
          <p:cNvSpPr>
            <a:spLocks noGrp="1"/>
          </p:cNvSpPr>
          <p:nvPr>
            <p:ph idx="1"/>
          </p:nvPr>
        </p:nvSpPr>
        <p:spPr/>
        <p:txBody>
          <a:bodyPr>
            <a:normAutofit fontScale="92500" lnSpcReduction="10000"/>
          </a:bodyPr>
          <a:lstStyle/>
          <a:p>
            <a:r>
              <a:rPr lang="en-US" dirty="0"/>
              <a:t>If we don't know the number of iterations in advance, it is recommended to use a while loop.  </a:t>
            </a:r>
          </a:p>
          <a:p>
            <a:r>
              <a:rPr lang="en-US" dirty="0"/>
              <a:t>It is also known as the entry-controlled loop since the condition is checked at the start of the loop. If the condition is true, then the loop body will be executed; otherwise, the statements after the loop will be executed.</a:t>
            </a:r>
          </a:p>
          <a:p>
            <a:pPr marL="914400" lvl="2" indent="0">
              <a:buNone/>
            </a:pPr>
            <a:r>
              <a:rPr lang="en-US" dirty="0"/>
              <a:t>while(condition){    </a:t>
            </a:r>
          </a:p>
          <a:p>
            <a:pPr marL="914400" lvl="2" indent="0">
              <a:buNone/>
            </a:pPr>
            <a:r>
              <a:rPr lang="en-US" dirty="0"/>
              <a:t>//looping statements    </a:t>
            </a:r>
          </a:p>
          <a:p>
            <a:pPr marL="914400" lvl="2" indent="0">
              <a:buNone/>
            </a:pPr>
            <a:r>
              <a:rPr lang="en-US" dirty="0"/>
              <a:t>}    </a:t>
            </a:r>
          </a:p>
          <a:p>
            <a:endParaRPr lang="en-US" dirty="0"/>
          </a:p>
          <a:p>
            <a:endParaRPr lang="en-UG" dirty="0"/>
          </a:p>
        </p:txBody>
      </p:sp>
    </p:spTree>
    <p:extLst>
      <p:ext uri="{BB962C8B-B14F-4D97-AF65-F5344CB8AC3E}">
        <p14:creationId xmlns:p14="http://schemas.microsoft.com/office/powerpoint/2010/main" val="291061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2E6A-6087-4964-A738-78BB821B1DF0}"/>
              </a:ext>
            </a:extLst>
          </p:cNvPr>
          <p:cNvSpPr>
            <a:spLocks noGrp="1"/>
          </p:cNvSpPr>
          <p:nvPr>
            <p:ph type="title"/>
          </p:nvPr>
        </p:nvSpPr>
        <p:spPr/>
        <p:txBody>
          <a:bodyPr/>
          <a:lstStyle/>
          <a:p>
            <a:r>
              <a:rPr lang="en-US" dirty="0"/>
              <a:t>While loop</a:t>
            </a:r>
            <a:endParaRPr lang="en-UG" dirty="0"/>
          </a:p>
        </p:txBody>
      </p:sp>
      <p:pic>
        <p:nvPicPr>
          <p:cNvPr id="5" name="Content Placeholder 4">
            <a:extLst>
              <a:ext uri="{FF2B5EF4-FFF2-40B4-BE49-F238E27FC236}">
                <a16:creationId xmlns:a16="http://schemas.microsoft.com/office/drawing/2014/main" id="{138CD8C3-0326-4EDD-8582-3AF8E99B4E81}"/>
              </a:ext>
            </a:extLst>
          </p:cNvPr>
          <p:cNvPicPr>
            <a:picLocks noGrp="1" noChangeAspect="1"/>
          </p:cNvPicPr>
          <p:nvPr>
            <p:ph idx="1"/>
          </p:nvPr>
        </p:nvPicPr>
        <p:blipFill>
          <a:blip r:embed="rId2"/>
          <a:stretch>
            <a:fillRect/>
          </a:stretch>
        </p:blipFill>
        <p:spPr>
          <a:xfrm>
            <a:off x="609600" y="1509575"/>
            <a:ext cx="7924800" cy="4707212"/>
          </a:xfrm>
        </p:spPr>
      </p:pic>
    </p:spTree>
    <p:extLst>
      <p:ext uri="{BB962C8B-B14F-4D97-AF65-F5344CB8AC3E}">
        <p14:creationId xmlns:p14="http://schemas.microsoft.com/office/powerpoint/2010/main" val="382227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8FB0-256B-4871-80FF-F0D0F19C0EBD}"/>
              </a:ext>
            </a:extLst>
          </p:cNvPr>
          <p:cNvSpPr>
            <a:spLocks noGrp="1"/>
          </p:cNvSpPr>
          <p:nvPr>
            <p:ph type="title"/>
          </p:nvPr>
        </p:nvSpPr>
        <p:spPr/>
        <p:txBody>
          <a:bodyPr/>
          <a:lstStyle/>
          <a:p>
            <a:r>
              <a:rPr lang="en-US" dirty="0"/>
              <a:t>Do while loop</a:t>
            </a:r>
            <a:endParaRPr lang="en-UG" dirty="0"/>
          </a:p>
        </p:txBody>
      </p:sp>
      <p:sp>
        <p:nvSpPr>
          <p:cNvPr id="3" name="Content Placeholder 2">
            <a:extLst>
              <a:ext uri="{FF2B5EF4-FFF2-40B4-BE49-F238E27FC236}">
                <a16:creationId xmlns:a16="http://schemas.microsoft.com/office/drawing/2014/main" id="{C60154EC-6602-4CA3-9850-7B8A03F2E44E}"/>
              </a:ext>
            </a:extLst>
          </p:cNvPr>
          <p:cNvSpPr>
            <a:spLocks noGrp="1"/>
          </p:cNvSpPr>
          <p:nvPr>
            <p:ph idx="1"/>
          </p:nvPr>
        </p:nvSpPr>
        <p:spPr>
          <a:xfrm>
            <a:off x="457200" y="1600200"/>
            <a:ext cx="8382000" cy="4800600"/>
          </a:xfrm>
        </p:spPr>
        <p:txBody>
          <a:bodyPr/>
          <a:lstStyle/>
          <a:p>
            <a:r>
              <a:rPr lang="en-US" dirty="0"/>
              <a:t>Checks the condition at the end of the loop after executing the loop statements. We have to execute the loop at least once </a:t>
            </a:r>
          </a:p>
          <a:p>
            <a:r>
              <a:rPr lang="en-US" dirty="0"/>
              <a:t>It is also known as the exit-controlled loop since the condition is not checked in advance.</a:t>
            </a:r>
          </a:p>
          <a:p>
            <a:pPr marL="800100" lvl="2" indent="0">
              <a:buNone/>
            </a:pPr>
            <a:r>
              <a:rPr lang="en-US" dirty="0"/>
              <a:t>do{</a:t>
            </a:r>
          </a:p>
          <a:p>
            <a:pPr marL="800100" lvl="2" indent="0">
              <a:buNone/>
            </a:pPr>
            <a:r>
              <a:rPr lang="en-US" dirty="0"/>
              <a:t>//statements</a:t>
            </a:r>
          </a:p>
          <a:p>
            <a:pPr marL="800100" lvl="2" indent="0">
              <a:buNone/>
            </a:pPr>
            <a:r>
              <a:rPr lang="en-US" dirty="0"/>
              <a:t>} while (condition);</a:t>
            </a:r>
            <a:endParaRPr lang="en-UG" dirty="0"/>
          </a:p>
        </p:txBody>
      </p:sp>
    </p:spTree>
    <p:extLst>
      <p:ext uri="{BB962C8B-B14F-4D97-AF65-F5344CB8AC3E}">
        <p14:creationId xmlns:p14="http://schemas.microsoft.com/office/powerpoint/2010/main" val="403588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883B-39B7-4218-AB96-344B95225941}"/>
              </a:ext>
            </a:extLst>
          </p:cNvPr>
          <p:cNvSpPr>
            <a:spLocks noGrp="1"/>
          </p:cNvSpPr>
          <p:nvPr>
            <p:ph type="title"/>
          </p:nvPr>
        </p:nvSpPr>
        <p:spPr/>
        <p:txBody>
          <a:bodyPr/>
          <a:lstStyle/>
          <a:p>
            <a:r>
              <a:rPr lang="en-US" dirty="0"/>
              <a:t>DO while</a:t>
            </a:r>
            <a:endParaRPr lang="en-UG" dirty="0"/>
          </a:p>
        </p:txBody>
      </p:sp>
      <p:pic>
        <p:nvPicPr>
          <p:cNvPr id="5" name="Content Placeholder 4">
            <a:extLst>
              <a:ext uri="{FF2B5EF4-FFF2-40B4-BE49-F238E27FC236}">
                <a16:creationId xmlns:a16="http://schemas.microsoft.com/office/drawing/2014/main" id="{7348D775-36CF-4BC1-872C-F57E14E5EA4E}"/>
              </a:ext>
            </a:extLst>
          </p:cNvPr>
          <p:cNvPicPr>
            <a:picLocks noGrp="1" noChangeAspect="1"/>
          </p:cNvPicPr>
          <p:nvPr>
            <p:ph idx="1"/>
          </p:nvPr>
        </p:nvPicPr>
        <p:blipFill>
          <a:blip r:embed="rId2"/>
          <a:stretch>
            <a:fillRect/>
          </a:stretch>
        </p:blipFill>
        <p:spPr>
          <a:xfrm>
            <a:off x="457199" y="1262241"/>
            <a:ext cx="8229602" cy="5201882"/>
          </a:xfrm>
        </p:spPr>
      </p:pic>
    </p:spTree>
    <p:extLst>
      <p:ext uri="{BB962C8B-B14F-4D97-AF65-F5344CB8AC3E}">
        <p14:creationId xmlns:p14="http://schemas.microsoft.com/office/powerpoint/2010/main" val="36281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6880-075F-4AD0-8AC3-7C952A6205B6}"/>
              </a:ext>
            </a:extLst>
          </p:cNvPr>
          <p:cNvSpPr>
            <a:spLocks noGrp="1"/>
          </p:cNvSpPr>
          <p:nvPr>
            <p:ph type="title"/>
          </p:nvPr>
        </p:nvSpPr>
        <p:spPr/>
        <p:txBody>
          <a:bodyPr/>
          <a:lstStyle/>
          <a:p>
            <a:r>
              <a:rPr lang="en-US" dirty="0"/>
              <a:t>Jump Statement</a:t>
            </a:r>
            <a:endParaRPr lang="en-UG" dirty="0"/>
          </a:p>
        </p:txBody>
      </p:sp>
      <p:sp>
        <p:nvSpPr>
          <p:cNvPr id="3" name="Content Placeholder 2">
            <a:extLst>
              <a:ext uri="{FF2B5EF4-FFF2-40B4-BE49-F238E27FC236}">
                <a16:creationId xmlns:a16="http://schemas.microsoft.com/office/drawing/2014/main" id="{FFA2D81F-059F-4F96-B940-B2C75FFC6271}"/>
              </a:ext>
            </a:extLst>
          </p:cNvPr>
          <p:cNvSpPr>
            <a:spLocks noGrp="1"/>
          </p:cNvSpPr>
          <p:nvPr>
            <p:ph idx="1"/>
          </p:nvPr>
        </p:nvSpPr>
        <p:spPr/>
        <p:txBody>
          <a:bodyPr/>
          <a:lstStyle/>
          <a:p>
            <a:r>
              <a:rPr lang="en-US" dirty="0"/>
              <a:t>Used to transfer the control of the program to the specific statements. In other words, jump statements transfer the execution control to the other part of the program. </a:t>
            </a:r>
          </a:p>
          <a:p>
            <a:r>
              <a:rPr lang="en-US" dirty="0"/>
              <a:t>There are two types of jump statements in Java, i.e., break and continue.</a:t>
            </a:r>
            <a:endParaRPr lang="en-UG" dirty="0"/>
          </a:p>
        </p:txBody>
      </p:sp>
    </p:spTree>
    <p:extLst>
      <p:ext uri="{BB962C8B-B14F-4D97-AF65-F5344CB8AC3E}">
        <p14:creationId xmlns:p14="http://schemas.microsoft.com/office/powerpoint/2010/main" val="1234254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CBC5-5EE6-4D07-A6BC-AAB100FC69EF}"/>
              </a:ext>
            </a:extLst>
          </p:cNvPr>
          <p:cNvSpPr>
            <a:spLocks noGrp="1"/>
          </p:cNvSpPr>
          <p:nvPr>
            <p:ph type="title"/>
          </p:nvPr>
        </p:nvSpPr>
        <p:spPr/>
        <p:txBody>
          <a:bodyPr/>
          <a:lstStyle/>
          <a:p>
            <a:r>
              <a:rPr lang="en-US" dirty="0"/>
              <a:t>Break statement</a:t>
            </a:r>
            <a:endParaRPr lang="en-UG" dirty="0"/>
          </a:p>
        </p:txBody>
      </p:sp>
      <p:sp>
        <p:nvSpPr>
          <p:cNvPr id="3" name="Content Placeholder 2">
            <a:extLst>
              <a:ext uri="{FF2B5EF4-FFF2-40B4-BE49-F238E27FC236}">
                <a16:creationId xmlns:a16="http://schemas.microsoft.com/office/drawing/2014/main" id="{FF2E4C72-3498-4E52-9D68-84A07528879F}"/>
              </a:ext>
            </a:extLst>
          </p:cNvPr>
          <p:cNvSpPr>
            <a:spLocks noGrp="1"/>
          </p:cNvSpPr>
          <p:nvPr>
            <p:ph idx="1"/>
          </p:nvPr>
        </p:nvSpPr>
        <p:spPr/>
        <p:txBody>
          <a:bodyPr>
            <a:normAutofit lnSpcReduction="10000"/>
          </a:bodyPr>
          <a:lstStyle/>
          <a:p>
            <a:r>
              <a:rPr lang="en-US" dirty="0"/>
              <a:t>Used to break/stop the current flow of the program and transfer the control to the next statement outside a loop or switch statement. However, it breaks only the inner loop in the case of the nested loop.</a:t>
            </a:r>
          </a:p>
          <a:p>
            <a:r>
              <a:rPr lang="en-US" dirty="0"/>
              <a:t>The break statement cannot be used independently in the Java program, i.e., it can only be written inside the loop or switch statement.</a:t>
            </a:r>
          </a:p>
          <a:p>
            <a:endParaRPr lang="en-UG" dirty="0"/>
          </a:p>
        </p:txBody>
      </p:sp>
    </p:spTree>
    <p:extLst>
      <p:ext uri="{BB962C8B-B14F-4D97-AF65-F5344CB8AC3E}">
        <p14:creationId xmlns:p14="http://schemas.microsoft.com/office/powerpoint/2010/main" val="2572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7B81-52F7-4F57-8C4E-D5495905E149}"/>
              </a:ext>
            </a:extLst>
          </p:cNvPr>
          <p:cNvSpPr>
            <a:spLocks noGrp="1"/>
          </p:cNvSpPr>
          <p:nvPr>
            <p:ph type="title"/>
          </p:nvPr>
        </p:nvSpPr>
        <p:spPr/>
        <p:txBody>
          <a:bodyPr/>
          <a:lstStyle/>
          <a:p>
            <a:r>
              <a:rPr lang="en-US" dirty="0"/>
              <a:t>Break example</a:t>
            </a:r>
            <a:endParaRPr lang="en-UG" dirty="0"/>
          </a:p>
        </p:txBody>
      </p:sp>
      <p:pic>
        <p:nvPicPr>
          <p:cNvPr id="5" name="Content Placeholder 4">
            <a:extLst>
              <a:ext uri="{FF2B5EF4-FFF2-40B4-BE49-F238E27FC236}">
                <a16:creationId xmlns:a16="http://schemas.microsoft.com/office/drawing/2014/main" id="{B1AAB4C4-3568-486D-A2A1-C21A596D008C}"/>
              </a:ext>
            </a:extLst>
          </p:cNvPr>
          <p:cNvPicPr>
            <a:picLocks noGrp="1" noChangeAspect="1"/>
          </p:cNvPicPr>
          <p:nvPr>
            <p:ph idx="1"/>
          </p:nvPr>
        </p:nvPicPr>
        <p:blipFill>
          <a:blip r:embed="rId2"/>
          <a:stretch>
            <a:fillRect/>
          </a:stretch>
        </p:blipFill>
        <p:spPr>
          <a:xfrm>
            <a:off x="1524000" y="1154451"/>
            <a:ext cx="5638802" cy="5392968"/>
          </a:xfrm>
        </p:spPr>
      </p:pic>
    </p:spTree>
    <p:extLst>
      <p:ext uri="{BB962C8B-B14F-4D97-AF65-F5344CB8AC3E}">
        <p14:creationId xmlns:p14="http://schemas.microsoft.com/office/powerpoint/2010/main" val="82407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1EA-AC25-4A26-8929-10EE7019BAB1}"/>
              </a:ext>
            </a:extLst>
          </p:cNvPr>
          <p:cNvSpPr>
            <a:spLocks noGrp="1"/>
          </p:cNvSpPr>
          <p:nvPr>
            <p:ph type="title"/>
          </p:nvPr>
        </p:nvSpPr>
        <p:spPr/>
        <p:txBody>
          <a:bodyPr/>
          <a:lstStyle/>
          <a:p>
            <a:r>
              <a:rPr lang="en-US" dirty="0"/>
              <a:t>Continue statement</a:t>
            </a:r>
            <a:endParaRPr lang="en-UG" dirty="0"/>
          </a:p>
        </p:txBody>
      </p:sp>
      <p:sp>
        <p:nvSpPr>
          <p:cNvPr id="3" name="Content Placeholder 2">
            <a:extLst>
              <a:ext uri="{FF2B5EF4-FFF2-40B4-BE49-F238E27FC236}">
                <a16:creationId xmlns:a16="http://schemas.microsoft.com/office/drawing/2014/main" id="{3175A696-2607-4170-8990-631765014A61}"/>
              </a:ext>
            </a:extLst>
          </p:cNvPr>
          <p:cNvSpPr>
            <a:spLocks noGrp="1"/>
          </p:cNvSpPr>
          <p:nvPr>
            <p:ph idx="1"/>
          </p:nvPr>
        </p:nvSpPr>
        <p:spPr/>
        <p:txBody>
          <a:bodyPr/>
          <a:lstStyle/>
          <a:p>
            <a:r>
              <a:rPr lang="en-US" dirty="0"/>
              <a:t>Unlike break statement, the continue statement doesn't break the loop, whereas, it skips the specific part of the loop and jumps to the next iteration of the loop immediately.</a:t>
            </a:r>
            <a:endParaRPr lang="en-UG" dirty="0"/>
          </a:p>
        </p:txBody>
      </p:sp>
    </p:spTree>
    <p:extLst>
      <p:ext uri="{BB962C8B-B14F-4D97-AF65-F5344CB8AC3E}">
        <p14:creationId xmlns:p14="http://schemas.microsoft.com/office/powerpoint/2010/main" val="379305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DBD0-A53B-4704-A110-1FF0BC303CB1}"/>
              </a:ext>
            </a:extLst>
          </p:cNvPr>
          <p:cNvSpPr>
            <a:spLocks noGrp="1"/>
          </p:cNvSpPr>
          <p:nvPr>
            <p:ph type="title"/>
          </p:nvPr>
        </p:nvSpPr>
        <p:spPr/>
        <p:txBody>
          <a:bodyPr/>
          <a:lstStyle/>
          <a:p>
            <a:r>
              <a:rPr lang="en-US" dirty="0"/>
              <a:t>Continue</a:t>
            </a:r>
            <a:endParaRPr lang="en-UG" dirty="0"/>
          </a:p>
        </p:txBody>
      </p:sp>
      <p:pic>
        <p:nvPicPr>
          <p:cNvPr id="9" name="Picture 8">
            <a:extLst>
              <a:ext uri="{FF2B5EF4-FFF2-40B4-BE49-F238E27FC236}">
                <a16:creationId xmlns:a16="http://schemas.microsoft.com/office/drawing/2014/main" id="{0C1CEBDC-4679-48BA-B64B-D5D1EA1FDB33}"/>
              </a:ext>
            </a:extLst>
          </p:cNvPr>
          <p:cNvPicPr>
            <a:picLocks noChangeAspect="1"/>
          </p:cNvPicPr>
          <p:nvPr/>
        </p:nvPicPr>
        <p:blipFill>
          <a:blip r:embed="rId2"/>
          <a:stretch>
            <a:fillRect/>
          </a:stretch>
        </p:blipFill>
        <p:spPr>
          <a:xfrm>
            <a:off x="2438400" y="1348580"/>
            <a:ext cx="4343400" cy="5042331"/>
          </a:xfrm>
          <a:prstGeom prst="rect">
            <a:avLst/>
          </a:prstGeom>
        </p:spPr>
      </p:pic>
    </p:spTree>
    <p:extLst>
      <p:ext uri="{BB962C8B-B14F-4D97-AF65-F5344CB8AC3E}">
        <p14:creationId xmlns:p14="http://schemas.microsoft.com/office/powerpoint/2010/main" val="153126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9E0DC74-99EC-4933-87CE-F6CDB47995F7}"/>
              </a:ext>
            </a:extLst>
          </p:cNvPr>
          <p:cNvSpPr>
            <a:spLocks noGrp="1" noChangeArrowheads="1"/>
          </p:cNvSpPr>
          <p:nvPr>
            <p:ph type="title"/>
          </p:nvPr>
        </p:nvSpPr>
        <p:spPr/>
        <p:txBody>
          <a:bodyPr/>
          <a:lstStyle/>
          <a:p>
            <a:r>
              <a:rPr lang="en-GB" altLang="en-UG" dirty="0"/>
              <a:t>Widening type casting</a:t>
            </a:r>
          </a:p>
        </p:txBody>
      </p:sp>
      <p:sp>
        <p:nvSpPr>
          <p:cNvPr id="6147" name="Rectangle 3">
            <a:extLst>
              <a:ext uri="{FF2B5EF4-FFF2-40B4-BE49-F238E27FC236}">
                <a16:creationId xmlns:a16="http://schemas.microsoft.com/office/drawing/2014/main" id="{BCB81690-5F6F-4364-A484-DEDD265ED61D}"/>
              </a:ext>
            </a:extLst>
          </p:cNvPr>
          <p:cNvSpPr>
            <a:spLocks noGrp="1" noChangeArrowheads="1"/>
          </p:cNvSpPr>
          <p:nvPr>
            <p:ph type="body" idx="1"/>
          </p:nvPr>
        </p:nvSpPr>
        <p:spPr>
          <a:xfrm>
            <a:off x="457200" y="1600200"/>
            <a:ext cx="8229600" cy="4572000"/>
          </a:xfrm>
        </p:spPr>
        <p:txBody>
          <a:bodyPr>
            <a:normAutofit/>
          </a:bodyPr>
          <a:lstStyle/>
          <a:p>
            <a:pPr marL="0" indent="0">
              <a:buNone/>
            </a:pPr>
            <a:r>
              <a:rPr lang="en-US" dirty="0"/>
              <a:t>In </a:t>
            </a:r>
            <a:r>
              <a:rPr lang="en-US" b="1" dirty="0"/>
              <a:t>Widening Type Casting</a:t>
            </a:r>
            <a:r>
              <a:rPr lang="en-US" dirty="0"/>
              <a:t>, Java automatically converts one data type to another data type.</a:t>
            </a:r>
          </a:p>
          <a:p>
            <a:pPr marL="0" indent="0">
              <a:buNone/>
            </a:pPr>
            <a:r>
              <a:rPr lang="en-US" dirty="0"/>
              <a:t>In the case of </a:t>
            </a:r>
            <a:r>
              <a:rPr lang="en-US" b="1" dirty="0"/>
              <a:t>Widening Type Casting</a:t>
            </a:r>
            <a:r>
              <a:rPr lang="en-US" dirty="0"/>
              <a:t>, the lower data type (having smaller size) is converted into the higher data type (having larger size). Hence there is no loss in data. This is why this type of conversion happens automatically.</a:t>
            </a:r>
            <a:endParaRPr lang="en-US" baseline="-2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563D-FBEC-42B5-8DB3-33BAC6C77886}"/>
              </a:ext>
            </a:extLst>
          </p:cNvPr>
          <p:cNvSpPr>
            <a:spLocks noGrp="1"/>
          </p:cNvSpPr>
          <p:nvPr>
            <p:ph type="title"/>
          </p:nvPr>
        </p:nvSpPr>
        <p:spPr/>
        <p:txBody>
          <a:bodyPr/>
          <a:lstStyle/>
          <a:p>
            <a:r>
              <a:rPr lang="en-GB" altLang="en-UG" dirty="0"/>
              <a:t>Widening type casting</a:t>
            </a:r>
            <a:endParaRPr lang="en-UG" dirty="0"/>
          </a:p>
        </p:txBody>
      </p:sp>
      <p:sp>
        <p:nvSpPr>
          <p:cNvPr id="3" name="Content Placeholder 2">
            <a:extLst>
              <a:ext uri="{FF2B5EF4-FFF2-40B4-BE49-F238E27FC236}">
                <a16:creationId xmlns:a16="http://schemas.microsoft.com/office/drawing/2014/main" id="{F291ACD2-19ED-470D-9165-1793B4D3E21B}"/>
              </a:ext>
            </a:extLst>
          </p:cNvPr>
          <p:cNvSpPr>
            <a:spLocks noGrp="1"/>
          </p:cNvSpPr>
          <p:nvPr>
            <p:ph idx="1"/>
          </p:nvPr>
        </p:nvSpPr>
        <p:spPr/>
        <p:txBody>
          <a:bodyPr/>
          <a:lstStyle/>
          <a:p>
            <a:endParaRPr lang="en-UG"/>
          </a:p>
        </p:txBody>
      </p:sp>
      <p:pic>
        <p:nvPicPr>
          <p:cNvPr id="5" name="Picture 4">
            <a:extLst>
              <a:ext uri="{FF2B5EF4-FFF2-40B4-BE49-F238E27FC236}">
                <a16:creationId xmlns:a16="http://schemas.microsoft.com/office/drawing/2014/main" id="{3AC71F97-8A15-49F5-9AE4-AC25B8A7EF42}"/>
              </a:ext>
            </a:extLst>
          </p:cNvPr>
          <p:cNvPicPr>
            <a:picLocks noChangeAspect="1"/>
          </p:cNvPicPr>
          <p:nvPr/>
        </p:nvPicPr>
        <p:blipFill rotWithShape="1">
          <a:blip r:embed="rId2"/>
          <a:srcRect r="7645"/>
          <a:stretch/>
        </p:blipFill>
        <p:spPr>
          <a:xfrm>
            <a:off x="838200" y="1600200"/>
            <a:ext cx="6812340" cy="4287837"/>
          </a:xfrm>
          <a:prstGeom prst="rect">
            <a:avLst/>
          </a:prstGeom>
        </p:spPr>
      </p:pic>
    </p:spTree>
    <p:extLst>
      <p:ext uri="{BB962C8B-B14F-4D97-AF65-F5344CB8AC3E}">
        <p14:creationId xmlns:p14="http://schemas.microsoft.com/office/powerpoint/2010/main" val="233105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8C1A1D8-8FA0-4E9C-970B-B2F7F4EE1D07}"/>
              </a:ext>
            </a:extLst>
          </p:cNvPr>
          <p:cNvSpPr>
            <a:spLocks noGrp="1" noChangeArrowheads="1"/>
          </p:cNvSpPr>
          <p:nvPr>
            <p:ph type="title"/>
          </p:nvPr>
        </p:nvSpPr>
        <p:spPr>
          <a:xfrm>
            <a:off x="685800" y="381000"/>
            <a:ext cx="7772400" cy="1143000"/>
          </a:xfrm>
        </p:spPr>
        <p:txBody>
          <a:bodyPr/>
          <a:lstStyle/>
          <a:p>
            <a:r>
              <a:rPr lang="en-GB" altLang="en-UG" dirty="0"/>
              <a:t>Narrowing type casting</a:t>
            </a:r>
          </a:p>
        </p:txBody>
      </p:sp>
      <p:sp>
        <p:nvSpPr>
          <p:cNvPr id="10243" name="Rectangle 3">
            <a:extLst>
              <a:ext uri="{FF2B5EF4-FFF2-40B4-BE49-F238E27FC236}">
                <a16:creationId xmlns:a16="http://schemas.microsoft.com/office/drawing/2014/main" id="{680DAB3D-CD44-493C-BA4F-CAE5AD5EA433}"/>
              </a:ext>
            </a:extLst>
          </p:cNvPr>
          <p:cNvSpPr>
            <a:spLocks noGrp="1" noChangeArrowheads="1"/>
          </p:cNvSpPr>
          <p:nvPr>
            <p:ph type="body" idx="1"/>
          </p:nvPr>
        </p:nvSpPr>
        <p:spPr>
          <a:xfrm>
            <a:off x="762000" y="1524000"/>
            <a:ext cx="7696200" cy="4800600"/>
          </a:xfrm>
        </p:spPr>
        <p:txBody>
          <a:bodyPr>
            <a:normAutofit/>
          </a:bodyPr>
          <a:lstStyle/>
          <a:p>
            <a:r>
              <a:rPr lang="en-US" dirty="0"/>
              <a:t>In </a:t>
            </a:r>
            <a:r>
              <a:rPr lang="en-US" b="1" dirty="0"/>
              <a:t>Narrowing Type Casting</a:t>
            </a:r>
            <a:r>
              <a:rPr lang="en-US" dirty="0"/>
              <a:t>, we manually convert one data type into another using the parenthesis.</a:t>
            </a:r>
          </a:p>
          <a:p>
            <a:r>
              <a:rPr lang="en-US" dirty="0"/>
              <a:t>In the case of </a:t>
            </a:r>
            <a:r>
              <a:rPr lang="en-US" b="1" dirty="0"/>
              <a:t>Narrowing Type Casting</a:t>
            </a:r>
            <a:r>
              <a:rPr lang="en-US" dirty="0"/>
              <a:t>, the higher data types (having larger size) are converted into lower data types (having smaller size). Hence there is the loss of data.  </a:t>
            </a:r>
            <a:endParaRPr lang="en-US" baseline="-2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a:bodyPr>
          <a:lstStyle/>
          <a:p>
            <a:r>
              <a:rPr lang="en-GB" altLang="en-UG" dirty="0"/>
              <a:t>Narrowing type casting</a:t>
            </a:r>
            <a:endParaRPr lang="en-UG" dirty="0"/>
          </a:p>
        </p:txBody>
      </p:sp>
      <p:pic>
        <p:nvPicPr>
          <p:cNvPr id="6" name="Content Placeholder 5">
            <a:extLst>
              <a:ext uri="{FF2B5EF4-FFF2-40B4-BE49-F238E27FC236}">
                <a16:creationId xmlns:a16="http://schemas.microsoft.com/office/drawing/2014/main" id="{C141A822-B7F5-4D04-8D84-7156E1D49D06}"/>
              </a:ext>
            </a:extLst>
          </p:cNvPr>
          <p:cNvPicPr>
            <a:picLocks noGrp="1" noChangeAspect="1"/>
          </p:cNvPicPr>
          <p:nvPr>
            <p:ph idx="1"/>
          </p:nvPr>
        </p:nvPicPr>
        <p:blipFill>
          <a:blip r:embed="rId2"/>
          <a:stretch>
            <a:fillRect/>
          </a:stretch>
        </p:blipFill>
        <p:spPr>
          <a:xfrm>
            <a:off x="342822" y="1477962"/>
            <a:ext cx="8458356" cy="4770438"/>
          </a:xfrm>
        </p:spPr>
      </p:pic>
    </p:spTree>
    <p:extLst>
      <p:ext uri="{BB962C8B-B14F-4D97-AF65-F5344CB8AC3E}">
        <p14:creationId xmlns:p14="http://schemas.microsoft.com/office/powerpoint/2010/main" val="101884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conversion from int to String</a:t>
            </a:r>
          </a:p>
        </p:txBody>
      </p:sp>
      <p:pic>
        <p:nvPicPr>
          <p:cNvPr id="7" name="Content Placeholder 6">
            <a:extLst>
              <a:ext uri="{FF2B5EF4-FFF2-40B4-BE49-F238E27FC236}">
                <a16:creationId xmlns:a16="http://schemas.microsoft.com/office/drawing/2014/main" id="{BC6312A2-411A-4C35-8528-B708270B2ABA}"/>
              </a:ext>
            </a:extLst>
          </p:cNvPr>
          <p:cNvPicPr>
            <a:picLocks noGrp="1" noChangeAspect="1"/>
          </p:cNvPicPr>
          <p:nvPr>
            <p:ph idx="1"/>
          </p:nvPr>
        </p:nvPicPr>
        <p:blipFill>
          <a:blip r:embed="rId2"/>
          <a:stretch>
            <a:fillRect/>
          </a:stretch>
        </p:blipFill>
        <p:spPr>
          <a:xfrm>
            <a:off x="337671" y="1401762"/>
            <a:ext cx="8468658" cy="4922838"/>
          </a:xfrm>
        </p:spPr>
      </p:pic>
    </p:spTree>
    <p:extLst>
      <p:ext uri="{BB962C8B-B14F-4D97-AF65-F5344CB8AC3E}">
        <p14:creationId xmlns:p14="http://schemas.microsoft.com/office/powerpoint/2010/main" val="115335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B45-3D25-4F74-803A-DED42657340F}"/>
              </a:ext>
            </a:extLst>
          </p:cNvPr>
          <p:cNvSpPr>
            <a:spLocks noGrp="1"/>
          </p:cNvSpPr>
          <p:nvPr>
            <p:ph type="title"/>
          </p:nvPr>
        </p:nvSpPr>
        <p:spPr/>
        <p:txBody>
          <a:bodyPr>
            <a:normAutofit/>
          </a:bodyPr>
          <a:lstStyle/>
          <a:p>
            <a:r>
              <a:rPr lang="en-US" b="1" dirty="0"/>
              <a:t>Type conversion from String to int</a:t>
            </a:r>
          </a:p>
        </p:txBody>
      </p:sp>
      <p:sp>
        <p:nvSpPr>
          <p:cNvPr id="5" name="Content Placeholder 4">
            <a:extLst>
              <a:ext uri="{FF2B5EF4-FFF2-40B4-BE49-F238E27FC236}">
                <a16:creationId xmlns:a16="http://schemas.microsoft.com/office/drawing/2014/main" id="{C7911EE0-409F-4D4E-913A-75B69F45095A}"/>
              </a:ext>
            </a:extLst>
          </p:cNvPr>
          <p:cNvSpPr>
            <a:spLocks noGrp="1"/>
          </p:cNvSpPr>
          <p:nvPr>
            <p:ph idx="1"/>
          </p:nvPr>
        </p:nvSpPr>
        <p:spPr/>
        <p:txBody>
          <a:bodyPr/>
          <a:lstStyle/>
          <a:p>
            <a:endParaRPr lang="en-UG"/>
          </a:p>
        </p:txBody>
      </p:sp>
      <p:pic>
        <p:nvPicPr>
          <p:cNvPr id="7" name="Picture 6">
            <a:extLst>
              <a:ext uri="{FF2B5EF4-FFF2-40B4-BE49-F238E27FC236}">
                <a16:creationId xmlns:a16="http://schemas.microsoft.com/office/drawing/2014/main" id="{15B3F5BA-325C-4C1A-B8E6-643CD5557FF3}"/>
              </a:ext>
            </a:extLst>
          </p:cNvPr>
          <p:cNvPicPr>
            <a:picLocks noChangeAspect="1"/>
          </p:cNvPicPr>
          <p:nvPr/>
        </p:nvPicPr>
        <p:blipFill>
          <a:blip r:embed="rId2"/>
          <a:stretch>
            <a:fillRect/>
          </a:stretch>
        </p:blipFill>
        <p:spPr>
          <a:xfrm>
            <a:off x="565924" y="1613140"/>
            <a:ext cx="8012152" cy="4114800"/>
          </a:xfrm>
          <a:prstGeom prst="rect">
            <a:avLst/>
          </a:prstGeom>
        </p:spPr>
      </p:pic>
    </p:spTree>
    <p:extLst>
      <p:ext uri="{BB962C8B-B14F-4D97-AF65-F5344CB8AC3E}">
        <p14:creationId xmlns:p14="http://schemas.microsoft.com/office/powerpoint/2010/main" val="36432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statements</a:t>
            </a:r>
          </a:p>
        </p:txBody>
      </p:sp>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Decision Making statements </a:t>
            </a:r>
          </a:p>
          <a:p>
            <a:pPr marL="742950" lvl="1" indent="-285750">
              <a:buFont typeface="+mj-lt"/>
              <a:buAutoNum type="arabicPeriod"/>
            </a:pPr>
            <a:r>
              <a:rPr lang="en-US" dirty="0"/>
              <a:t>if statements</a:t>
            </a:r>
          </a:p>
          <a:p>
            <a:pPr marL="742950" lvl="1" indent="-285750">
              <a:buFont typeface="+mj-lt"/>
              <a:buAutoNum type="arabicPeriod"/>
            </a:pPr>
            <a:r>
              <a:rPr lang="en-US" dirty="0"/>
              <a:t>switch statement</a:t>
            </a:r>
          </a:p>
          <a:p>
            <a:pPr>
              <a:buFont typeface="+mj-lt"/>
              <a:buAutoNum type="arabicPeriod"/>
            </a:pPr>
            <a:r>
              <a:rPr lang="en-US" dirty="0"/>
              <a:t>Loop statements </a:t>
            </a:r>
          </a:p>
          <a:p>
            <a:pPr marL="742950" lvl="1" indent="-285750">
              <a:buFont typeface="+mj-lt"/>
              <a:buAutoNum type="arabicPeriod"/>
            </a:pPr>
            <a:r>
              <a:rPr lang="en-US" dirty="0"/>
              <a:t>do while loop</a:t>
            </a:r>
          </a:p>
          <a:p>
            <a:pPr marL="742950" lvl="1" indent="-285750">
              <a:buFont typeface="+mj-lt"/>
              <a:buAutoNum type="arabicPeriod"/>
            </a:pPr>
            <a:r>
              <a:rPr lang="en-US" dirty="0"/>
              <a:t>while loop</a:t>
            </a:r>
          </a:p>
          <a:p>
            <a:pPr marL="742950" lvl="1" indent="-285750">
              <a:buFont typeface="+mj-lt"/>
              <a:buAutoNum type="arabicPeriod"/>
            </a:pPr>
            <a:r>
              <a:rPr lang="en-US" dirty="0"/>
              <a:t>for loop</a:t>
            </a:r>
          </a:p>
          <a:p>
            <a:pPr marL="742950" lvl="1" indent="-285750">
              <a:buFont typeface="+mj-lt"/>
              <a:buAutoNum type="arabicPeriod"/>
            </a:pPr>
            <a:r>
              <a:rPr lang="en-US" dirty="0"/>
              <a:t>for-each loop</a:t>
            </a:r>
          </a:p>
          <a:p>
            <a:pPr>
              <a:buFont typeface="+mj-lt"/>
              <a:buAutoNum type="arabicPeriod"/>
            </a:pPr>
            <a:r>
              <a:rPr lang="en-US" dirty="0"/>
              <a:t>Jump statements </a:t>
            </a:r>
          </a:p>
          <a:p>
            <a:pPr marL="742950" lvl="1" indent="-285750">
              <a:buFont typeface="+mj-lt"/>
              <a:buAutoNum type="arabicPeriod"/>
            </a:pPr>
            <a:r>
              <a:rPr lang="en-US" dirty="0"/>
              <a:t>break statement</a:t>
            </a:r>
          </a:p>
          <a:p>
            <a:pPr marL="742950" lvl="1" indent="-285750">
              <a:buFont typeface="+mj-lt"/>
              <a:buAutoNum type="arabicPeriod"/>
            </a:pPr>
            <a:r>
              <a:rPr lang="en-US" dirty="0"/>
              <a:t>continue statement</a:t>
            </a:r>
          </a:p>
        </p:txBody>
      </p:sp>
    </p:spTree>
    <p:custDataLst>
      <p:tags r:id="rId1"/>
    </p:custDataLst>
    <p:extLst>
      <p:ext uri="{BB962C8B-B14F-4D97-AF65-F5344CB8AC3E}">
        <p14:creationId xmlns:p14="http://schemas.microsoft.com/office/powerpoint/2010/main" val="2316658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FDF145B9-B573-4C72-A5EE-BB7F91230FD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1029</Words>
  <Application>Microsoft Office PowerPoint</Application>
  <PresentationFormat>On-screen Show (4:3)</PresentationFormat>
  <Paragraphs>117</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 Java</vt:lpstr>
      <vt:lpstr>Type casting  </vt:lpstr>
      <vt:lpstr>Widening type casting</vt:lpstr>
      <vt:lpstr>Widening type casting</vt:lpstr>
      <vt:lpstr>Narrowing type casting</vt:lpstr>
      <vt:lpstr>Narrowing type casting</vt:lpstr>
      <vt:lpstr>Type conversion from int to String</vt:lpstr>
      <vt:lpstr>Type conversion from String to int</vt:lpstr>
      <vt:lpstr>Control flow statements</vt:lpstr>
      <vt:lpstr>Decision making statements</vt:lpstr>
      <vt:lpstr>If statement</vt:lpstr>
      <vt:lpstr>Simple IF statement</vt:lpstr>
      <vt:lpstr>If-else statement</vt:lpstr>
      <vt:lpstr>If-else-if ladder</vt:lpstr>
      <vt:lpstr>Nested if</vt:lpstr>
      <vt:lpstr>Switch Statement</vt:lpstr>
      <vt:lpstr>Loop statements</vt:lpstr>
      <vt:lpstr>For loop</vt:lpstr>
      <vt:lpstr>For loop example</vt:lpstr>
      <vt:lpstr>While loop</vt:lpstr>
      <vt:lpstr>While loop</vt:lpstr>
      <vt:lpstr>Do while loop</vt:lpstr>
      <vt:lpstr>DO while</vt:lpstr>
      <vt:lpstr>Jump Statement</vt:lpstr>
      <vt:lpstr>Break statement</vt:lpstr>
      <vt:lpstr>Break example</vt:lpstr>
      <vt:lpstr>Continue statement</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Enock4</dc:creator>
  <cp:lastModifiedBy>Enock</cp:lastModifiedBy>
  <cp:revision>78</cp:revision>
  <dcterms:created xsi:type="dcterms:W3CDTF">2018-08-14T03:33:25Z</dcterms:created>
  <dcterms:modified xsi:type="dcterms:W3CDTF">2022-02-17T19:17:21Z</dcterms:modified>
</cp:coreProperties>
</file>