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2" r:id="rId2"/>
    <p:sldId id="325" r:id="rId3"/>
    <p:sldId id="312" r:id="rId4"/>
    <p:sldId id="493" r:id="rId5"/>
    <p:sldId id="495" r:id="rId6"/>
    <p:sldId id="494" r:id="rId7"/>
    <p:sldId id="316" r:id="rId8"/>
    <p:sldId id="258" r:id="rId9"/>
    <p:sldId id="480" r:id="rId10"/>
    <p:sldId id="257" r:id="rId11"/>
    <p:sldId id="49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ock" initials="E" lastIdx="1" clrIdx="0">
    <p:extLst>
      <p:ext uri="{19B8F6BF-5375-455C-9EA6-DF929625EA0E}">
        <p15:presenceInfo xmlns:p15="http://schemas.microsoft.com/office/powerpoint/2012/main" userId="En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6B8E-64B8-482F-AD44-E9076128AF72}" type="datetimeFigureOut">
              <a:rPr lang="en-UG" smtClean="0"/>
              <a:t>02/12/2022</a:t>
            </a:fld>
            <a:endParaRPr lang="en-U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ADF50-EAD3-4CBE-9B64-F7C466146AF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975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2A692-22D9-4D36-AF97-B1A8D71713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6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2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AF67-42F7-477A-9349-3ECAAB0F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F1583-4B49-49FE-8464-641A2C26129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5A47F-01D9-4B69-86D3-73AC643F0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3AE7A-B176-4A3A-B44F-66946C06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FD250-8849-4255-878C-7647019F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2E67E-A7FB-411D-8DD3-C027EEA0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99F5C60-70D5-404E-AA3A-A897800E43AB}" type="slidenum">
              <a:rPr lang="en-GB" altLang="en-UG"/>
              <a:pPr/>
              <a:t>‹#›</a:t>
            </a:fld>
            <a:endParaRPr lang="en-GB" altLang="en-UG"/>
          </a:p>
        </p:txBody>
      </p:sp>
    </p:spTree>
    <p:extLst>
      <p:ext uri="{BB962C8B-B14F-4D97-AF65-F5344CB8AC3E}">
        <p14:creationId xmlns:p14="http://schemas.microsoft.com/office/powerpoint/2010/main" val="2828600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2F1C-E04C-48EC-B4AE-5EF3F6C0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E8178-A465-4235-96CD-B26660657E3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F83B85F7-5672-4672-8A7B-ED2CB2F1B425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D265A-5F9F-4675-8C46-8CB28351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36B26-2EAC-45BF-941D-AEF2E56D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0A7B7-F28B-4283-982E-6D4FE543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18213E4-768C-4601-93C3-9C42849C944E}" type="slidenum">
              <a:rPr lang="en-GB" altLang="en-UG"/>
              <a:pPr/>
              <a:t>‹#›</a:t>
            </a:fld>
            <a:endParaRPr lang="en-GB" altLang="en-UG"/>
          </a:p>
        </p:txBody>
      </p:sp>
    </p:spTree>
    <p:extLst>
      <p:ext uri="{BB962C8B-B14F-4D97-AF65-F5344CB8AC3E}">
        <p14:creationId xmlns:p14="http://schemas.microsoft.com/office/powerpoint/2010/main" val="405966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7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6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7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7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mailto:enock.Lubanga@uict.ac.u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hlinkClick r:id="rId15"/>
              </a:rPr>
              <a:t>enock.lubanga@uict.ac.ug</a:t>
            </a:r>
            <a:r>
              <a:rPr lang="en-US" dirty="0"/>
              <a:t>            </a:t>
            </a:r>
            <a:fld id="{1E505959-B619-47AF-A414-75E1601502A0}" type="datetime9">
              <a:rPr lang="en-US" smtClean="0"/>
              <a:t>2/12/2022 12:10:04 PM</a:t>
            </a:fld>
            <a:r>
              <a:rPr lang="en-US" dirty="0"/>
              <a:t>                                                      </a:t>
            </a:r>
            <a:fld id="{485FF2AE-D022-46E2-AA15-BA705BD128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9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4249-51FC-4A76-B305-DB38EAAEA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Operators in Java</a:t>
            </a:r>
            <a:endParaRPr lang="en-U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7C334A-8043-4E75-A452-78F19FDAB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44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These operators are used to perform the manipulation of individual bits of a number. They can be used with any of the integer types.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&amp;, Bitwise AND operator: </a:t>
            </a:r>
            <a:r>
              <a:rPr lang="en-US" dirty="0"/>
              <a:t>returns bit by bit AND of input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|, Bitwise OR operator: </a:t>
            </a:r>
            <a:r>
              <a:rPr lang="en-US" dirty="0"/>
              <a:t>returns bit by bit OR of input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^, Bitwise XOR operator: </a:t>
            </a:r>
            <a:r>
              <a:rPr lang="en-US" dirty="0"/>
              <a:t>returns bit by bit XOR of input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~, Bitwise Complement Operator: </a:t>
            </a:r>
            <a:r>
              <a:rPr lang="en-US" dirty="0"/>
              <a:t>This is a unary operator which returns the one’s complement representation of the input value, i.e., with all bits inverted.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665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5266-D161-44A8-B980-F1B7D9B6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Operator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992F-E5D7-469A-9B99-4ADFE349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G" sz="2800" dirty="0"/>
              <a:t>These operators are used to shift the bits of a number left or right, thereby multiplying or dividing the number by two, respectively. They can be used when we have to multiply or divide a number by two.  </a:t>
            </a:r>
          </a:p>
          <a:p>
            <a:pPr>
              <a:lnSpc>
                <a:spcPct val="90000"/>
              </a:lnSpc>
            </a:pPr>
            <a:endParaRPr lang="en-US" altLang="en-UG" sz="2800" dirty="0"/>
          </a:p>
          <a:p>
            <a:pPr>
              <a:lnSpc>
                <a:spcPct val="90000"/>
              </a:lnSpc>
            </a:pPr>
            <a:r>
              <a:rPr lang="en-US" altLang="en-UG" sz="2800" dirty="0"/>
              <a:t>    &lt;&lt;, Left shift operator: shifts the bits of the number to the left and fills 0 on voids left as a result. Similar effect as of multiplying the number with some power of two.</a:t>
            </a:r>
          </a:p>
          <a:p>
            <a:pPr>
              <a:lnSpc>
                <a:spcPct val="90000"/>
              </a:lnSpc>
            </a:pPr>
            <a:r>
              <a:rPr lang="en-US" altLang="en-UG" sz="2800" dirty="0"/>
              <a:t>    &gt;&gt;, Signed Right shift operator: shifts the bits of the number to the right and fills 0 on voids left as a result. The leftmost bit depends on the sign of the initial number. Similar effect as of dividing the number with some power of two.</a:t>
            </a:r>
          </a:p>
          <a:p>
            <a:pPr>
              <a:lnSpc>
                <a:spcPct val="90000"/>
              </a:lnSpc>
            </a:pPr>
            <a:r>
              <a:rPr lang="en-US" altLang="en-UG" sz="2800" dirty="0"/>
              <a:t>    &gt;&gt;&gt;, Unsigned Right shift operator: shifts the bits of the number to the right and fills 0 on voids left as a result. The leftmost bit is set to 0.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28217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F36275D7-F347-46C9-A196-26009D7A9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G" sz="4800" dirty="0"/>
              <a:t>Operators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AB47F4D-4E7E-4562-ABED-18FF1FDDC6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756150"/>
          </a:xfrm>
        </p:spPr>
        <p:txBody>
          <a:bodyPr>
            <a:normAutofit/>
          </a:bodyPr>
          <a:lstStyle/>
          <a:p>
            <a:r>
              <a:rPr lang="en-US" sz="2800" dirty="0"/>
              <a:t>Arithmetic Operators</a:t>
            </a:r>
          </a:p>
          <a:p>
            <a:r>
              <a:rPr lang="en-US" sz="2800" dirty="0"/>
              <a:t>Unary Operators</a:t>
            </a:r>
          </a:p>
          <a:p>
            <a:r>
              <a:rPr lang="en-US" sz="2800" dirty="0"/>
              <a:t>Assignment Operator</a:t>
            </a:r>
          </a:p>
          <a:p>
            <a:r>
              <a:rPr lang="en-US" sz="2800" dirty="0"/>
              <a:t>Relational Operators</a:t>
            </a:r>
          </a:p>
          <a:p>
            <a:r>
              <a:rPr lang="en-US" sz="2800" dirty="0"/>
              <a:t>Logical  Operators</a:t>
            </a:r>
          </a:p>
          <a:p>
            <a:r>
              <a:rPr lang="en-US" sz="2800" dirty="0"/>
              <a:t>Ternary  Operators</a:t>
            </a:r>
          </a:p>
          <a:p>
            <a:r>
              <a:rPr lang="en-US" sz="2800" dirty="0"/>
              <a:t>Bitwise Operators</a:t>
            </a:r>
          </a:p>
          <a:p>
            <a:r>
              <a:rPr lang="en-US" sz="2800" dirty="0"/>
              <a:t>Shift  Operators</a:t>
            </a:r>
          </a:p>
        </p:txBody>
      </p:sp>
      <p:sp>
        <p:nvSpPr>
          <p:cNvPr id="11266" name="Rectangle 21">
            <a:extLst>
              <a:ext uri="{FF2B5EF4-FFF2-40B4-BE49-F238E27FC236}">
                <a16:creationId xmlns:a16="http://schemas.microsoft.com/office/drawing/2014/main" id="{A5AE60BB-DFCE-4A9F-947C-5919D65EE6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CA10CE6-E5DC-45E0-9B82-9C9F0D815DF5}" type="slidenum">
              <a:rPr lang="en-US" altLang="en-UG" sz="1200">
                <a:solidFill>
                  <a:schemeClr val="bg1"/>
                </a:solidFill>
              </a:rPr>
              <a:pPr algn="r" eaLnBrk="1" hangingPunct="1"/>
              <a:t>2</a:t>
            </a:fld>
            <a:endParaRPr lang="en-US" altLang="en-UG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4249-51FC-4A76-B305-DB38EAAE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EFA93-4658-4F3F-B181-72807A7F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They are used to perform simple arithmetic operations on primitive data types.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* : </a:t>
            </a:r>
            <a:r>
              <a:rPr lang="en-US" dirty="0"/>
              <a:t>Multiplication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/ : </a:t>
            </a:r>
            <a:r>
              <a:rPr lang="en-US" dirty="0"/>
              <a:t>Division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% : </a:t>
            </a:r>
            <a:r>
              <a:rPr lang="en-US" dirty="0"/>
              <a:t>Modulus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+ : </a:t>
            </a:r>
            <a:r>
              <a:rPr lang="en-US" dirty="0"/>
              <a:t>Addition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– : </a:t>
            </a:r>
            <a:r>
              <a:rPr lang="en-US" dirty="0"/>
              <a:t>Subtraction</a:t>
            </a:r>
          </a:p>
        </p:txBody>
      </p:sp>
    </p:spTree>
    <p:extLst>
      <p:ext uri="{BB962C8B-B14F-4D97-AF65-F5344CB8AC3E}">
        <p14:creationId xmlns:p14="http://schemas.microsoft.com/office/powerpoint/2010/main" val="136504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9E0DC74-99EC-4933-87CE-F6CDB4799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G" dirty="0"/>
              <a:t>Unary Operators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CB81690-5F6F-4364-A484-DEDD265ED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aseline="-25000" dirty="0"/>
              <a:t>Unary operators need only one operand</a:t>
            </a:r>
            <a:r>
              <a:rPr lang="en-US" baseline="-25000"/>
              <a:t>.  </a:t>
            </a:r>
            <a:endParaRPr lang="en-US" baseline="-25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baseline="-25000" dirty="0"/>
              <a:t>++ :</a:t>
            </a:r>
            <a:r>
              <a:rPr lang="en-US" baseline="-25000" dirty="0"/>
              <a:t> </a:t>
            </a:r>
            <a:r>
              <a:rPr lang="en-US" b="1" baseline="-25000" dirty="0"/>
              <a:t>Increment operator</a:t>
            </a:r>
            <a:r>
              <a:rPr lang="en-US" baseline="-25000" dirty="0"/>
              <a:t>, used for incrementing the value by 1. There are two varieties of increment operators.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baseline="-25000" dirty="0"/>
              <a:t>Post-Increment: </a:t>
            </a:r>
            <a:r>
              <a:rPr lang="en-US" baseline="-25000" dirty="0"/>
              <a:t>Value is first used for computing the result and then incremented.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baseline="-25000" dirty="0"/>
              <a:t>Pre-Increment: </a:t>
            </a:r>
            <a:r>
              <a:rPr lang="en-US" baseline="-25000" dirty="0"/>
              <a:t>Value is incremented first, and then the result is computed.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baseline="-25000" dirty="0"/>
              <a:t>— : Decrement operator</a:t>
            </a:r>
            <a:r>
              <a:rPr lang="en-US" baseline="-25000" dirty="0"/>
              <a:t>, used for decrementing the value by 1. There are two varieties of decrement operators.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baseline="-25000" dirty="0"/>
              <a:t>Post-decrement: </a:t>
            </a:r>
            <a:r>
              <a:rPr lang="en-US" baseline="-25000" dirty="0"/>
              <a:t>Value is first used for computing the result and then decremented.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baseline="-25000" dirty="0"/>
              <a:t>Pre-Decrement: </a:t>
            </a:r>
            <a:r>
              <a:rPr lang="en-US" baseline="-25000" dirty="0"/>
              <a:t>Value is decremented first, and then the result is computed.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baseline="-25000" dirty="0"/>
              <a:t>! : Logical not operator</a:t>
            </a:r>
            <a:r>
              <a:rPr lang="en-US" baseline="-25000" dirty="0"/>
              <a:t>, used for inverting a </a:t>
            </a:r>
            <a:r>
              <a:rPr lang="en-US" baseline="-25000" dirty="0" err="1"/>
              <a:t>boolean</a:t>
            </a:r>
            <a:r>
              <a:rPr lang="en-US" baseline="-25000" dirty="0"/>
              <a:t> value.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563D-FBEC-42B5-8DB3-33BAC6C7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G" altLang="en-UG" sz="4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Assignment operator</a:t>
            </a:r>
            <a:endParaRPr lang="en-UG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0E76D9B-A25A-497A-B31D-A117CBF4E2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393341"/>
            <a:ext cx="8229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G" altLang="en-UG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‘=’</a:t>
            </a:r>
            <a:r>
              <a:rPr kumimoji="0" lang="en-UG" altLang="en-UG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Assignment operator is used to assign a value to any variable. </a:t>
            </a:r>
            <a:endParaRPr kumimoji="0" lang="en-US" altLang="en-UG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G" altLang="en-UG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has a right to left associativity, i.e. value given on the right-hand side of the operator is assigned to the variable on the left, and therefore right-hand side value must be declared before using it or should be a constant. </a:t>
            </a:r>
          </a:p>
        </p:txBody>
      </p:sp>
    </p:spTree>
    <p:extLst>
      <p:ext uri="{BB962C8B-B14F-4D97-AF65-F5344CB8AC3E}">
        <p14:creationId xmlns:p14="http://schemas.microsoft.com/office/powerpoint/2010/main" val="233105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8C1A1D8-8FA0-4E9C-970B-B2F7F4EE1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altLang="en-UG" dirty="0"/>
              <a:t>Compound Statements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80DAB3D-CD44-493C-BA4F-CAE5AD5EA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6200" cy="4800600"/>
          </a:xfrm>
        </p:spPr>
        <p:txBody>
          <a:bodyPr>
            <a:normAutofit/>
          </a:bodyPr>
          <a:lstStyle/>
          <a:p>
            <a:r>
              <a:rPr lang="en-US" baseline="-25000" dirty="0"/>
              <a:t>The assignment operator can be combined with other operators to build a shorter version of the statement called a </a:t>
            </a:r>
            <a:r>
              <a:rPr lang="en-US" b="1" baseline="-25000" dirty="0"/>
              <a:t>Compound Statement</a:t>
            </a:r>
            <a:r>
              <a:rPr lang="en-US" baseline="-25000" dirty="0"/>
              <a:t>. For example, instead of a </a:t>
            </a:r>
            <a:r>
              <a:rPr lang="en-US" b="1" baseline="-25000" dirty="0"/>
              <a:t>=</a:t>
            </a:r>
            <a:r>
              <a:rPr lang="en-US" baseline="-25000" dirty="0"/>
              <a:t> a+5, we can write a </a:t>
            </a:r>
            <a:r>
              <a:rPr lang="en-US" b="1" baseline="-25000" dirty="0"/>
              <a:t>+=</a:t>
            </a:r>
            <a:r>
              <a:rPr lang="en-US" baseline="-25000" dirty="0"/>
              <a:t> 5. 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baseline="-25000" dirty="0"/>
              <a:t>+=</a:t>
            </a:r>
            <a:r>
              <a:rPr lang="en-US" baseline="-25000" dirty="0"/>
              <a:t>, for adding left operand with right operand and then assigning it to the variable on the left.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baseline="-25000" dirty="0"/>
              <a:t>-=</a:t>
            </a:r>
            <a:r>
              <a:rPr lang="en-US" baseline="-25000" dirty="0"/>
              <a:t>, for subtracting left operand with right operand and then assigning it to the variable on the left.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baseline="-25000" dirty="0"/>
              <a:t>*=</a:t>
            </a:r>
            <a:r>
              <a:rPr lang="en-US" baseline="-25000" dirty="0"/>
              <a:t>, for multiplying left operand with right operand and then assigning it to the variable on the left.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baseline="-25000" dirty="0"/>
              <a:t>/=</a:t>
            </a:r>
            <a:r>
              <a:rPr lang="en-US" baseline="-25000" dirty="0"/>
              <a:t>, for dividing left operand with right operand and then assigning it to the variable on the left.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baseline="-25000" dirty="0"/>
              <a:t>%=</a:t>
            </a:r>
            <a:r>
              <a:rPr lang="en-US" baseline="-25000" dirty="0"/>
              <a:t>, for assigning modulo of left operand with right operand and then assigning it to the variable on the left.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4249-51FC-4A76-B305-DB38EAAE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G" sz="4400" dirty="0"/>
              <a:t>Relational Operator</a:t>
            </a:r>
            <a:endParaRPr lang="en-U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C789BB-A5E0-4C5A-92DC-8B2C0EF36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90566"/>
            <a:ext cx="8077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G" altLang="en-UG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operators are used to check for relations like equality, greater than, less than.</a:t>
            </a:r>
            <a:endParaRPr kumimoji="0" lang="en-US" altLang="en-UG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G" altLang="en-UG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They return Boolean results after the comparison</a:t>
            </a:r>
            <a:endParaRPr kumimoji="0" lang="en-US" altLang="en-UG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G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G" altLang="en-UG" sz="105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G" altLang="en-UG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of the relational operators are- 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G" altLang="en-UG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==, Equal to</a:t>
            </a:r>
            <a:endParaRPr kumimoji="0" lang="en-US" altLang="en-UG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G" altLang="en-UG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!=, Not Equal to</a:t>
            </a:r>
            <a:r>
              <a:rPr kumimoji="0" lang="en-US" altLang="en-UG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G" altLang="en-UG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G" altLang="en-UG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&lt;, less than</a:t>
            </a:r>
            <a:r>
              <a:rPr kumimoji="0" lang="en-US" altLang="en-UG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G" altLang="en-UG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G" altLang="en-UG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&lt;=, less than or equal to </a:t>
            </a:r>
            <a:endParaRPr kumimoji="0" lang="en-US" altLang="en-UG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G" altLang="en-UG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&gt;, Greater than</a:t>
            </a:r>
            <a:r>
              <a:rPr kumimoji="0" lang="en-US" altLang="en-UG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G" altLang="en-UG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G" altLang="en-UG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&gt;=, Greater than or equal to</a:t>
            </a:r>
            <a:r>
              <a:rPr kumimoji="0" lang="en-US" altLang="en-UG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G" altLang="en-UG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G" altLang="en-UG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84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These operators are used to perform “logical AND” and “logical OR” operations, i.e., the function similar to AND gate and OR gate in digital electronics.  </a:t>
            </a:r>
          </a:p>
          <a:p>
            <a:r>
              <a:rPr lang="en-US" dirty="0"/>
              <a:t>Used extensively to test for several conditions for making a decision. </a:t>
            </a:r>
          </a:p>
          <a:p>
            <a:r>
              <a:rPr lang="en-US" i="1" dirty="0"/>
              <a:t>Conditional operators are: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&amp;&amp;, Logical AND: </a:t>
            </a:r>
            <a:r>
              <a:rPr lang="en-US" dirty="0"/>
              <a:t>returns true when both conditions are true.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||, Logical OR: </a:t>
            </a:r>
            <a:r>
              <a:rPr lang="en-US" dirty="0"/>
              <a:t>returns true if at least one condition is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5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FB45-3D25-4F74-803A-DED42657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Ternary operator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F5585-046F-4260-AB2A-2A52DEED2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Ternary operator is a shorthand version of the if-else statement. It has three operands and hence the name ternary.</a:t>
            </a:r>
          </a:p>
          <a:p>
            <a:pPr marL="0" indent="0">
              <a:buNone/>
            </a:pPr>
            <a:r>
              <a:rPr lang="en-US" dirty="0"/>
              <a:t>The general format is:</a:t>
            </a:r>
          </a:p>
          <a:p>
            <a:pPr marL="914400" lvl="2" indent="0">
              <a:buNone/>
            </a:pPr>
            <a:r>
              <a:rPr lang="en-US" sz="3900" b="1" dirty="0"/>
              <a:t>condition ? if true : if false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above statement means that if the condition evaluates to true, then execute the statements after the ‘?’ else execute the statements after the ‘:.’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71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ISPRING_CUSTOM_TIMING_USED" val="1"/>
  <p:tag name="ISPRING_SLIDE_ID_2" val="{FDF145B9-B573-4C72-A5EE-BB7F91230FD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838</Words>
  <Application>Microsoft Office PowerPoint</Application>
  <PresentationFormat>On-screen Show (4:3)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Operators in Java</vt:lpstr>
      <vt:lpstr>Operators</vt:lpstr>
      <vt:lpstr>Arithmetic Operators</vt:lpstr>
      <vt:lpstr>Unary Operators</vt:lpstr>
      <vt:lpstr>Assignment operator</vt:lpstr>
      <vt:lpstr>Compound Statements</vt:lpstr>
      <vt:lpstr>Relational Operator</vt:lpstr>
      <vt:lpstr>Logical Operators</vt:lpstr>
      <vt:lpstr>Ternary operator</vt:lpstr>
      <vt:lpstr>Bitwise Operators</vt:lpstr>
      <vt:lpstr>Shift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Enock4</dc:creator>
  <cp:lastModifiedBy>Enock</cp:lastModifiedBy>
  <cp:revision>69</cp:revision>
  <dcterms:created xsi:type="dcterms:W3CDTF">2018-08-14T03:33:25Z</dcterms:created>
  <dcterms:modified xsi:type="dcterms:W3CDTF">2022-02-12T09:17:16Z</dcterms:modified>
</cp:coreProperties>
</file>