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2" r:id="rId2"/>
    <p:sldId id="312" r:id="rId3"/>
    <p:sldId id="493" r:id="rId4"/>
    <p:sldId id="495" r:id="rId5"/>
    <p:sldId id="494" r:id="rId6"/>
    <p:sldId id="316" r:id="rId7"/>
    <p:sldId id="258" r:id="rId8"/>
    <p:sldId id="480" r:id="rId9"/>
    <p:sldId id="257" r:id="rId10"/>
    <p:sldId id="496" r:id="rId11"/>
    <p:sldId id="49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ock" initials="E" lastIdx="1" clrIdx="0">
    <p:extLst>
      <p:ext uri="{19B8F6BF-5375-455C-9EA6-DF929625EA0E}">
        <p15:presenceInfo xmlns:p15="http://schemas.microsoft.com/office/powerpoint/2012/main" userId="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06B8E-64B8-482F-AD44-E9076128AF72}" type="datetimeFigureOut">
              <a:rPr lang="en-UG" smtClean="0"/>
              <a:t>02/18/2022</a:t>
            </a:fld>
            <a:endParaRPr lang="en-U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ADF50-EAD3-4CBE-9B64-F7C466146AF5}" type="slidenum">
              <a:rPr lang="en-UG" smtClean="0"/>
              <a:t>‹#›</a:t>
            </a:fld>
            <a:endParaRPr lang="en-UG"/>
          </a:p>
        </p:txBody>
      </p:sp>
    </p:spTree>
    <p:extLst>
      <p:ext uri="{BB962C8B-B14F-4D97-AF65-F5344CB8AC3E}">
        <p14:creationId xmlns:p14="http://schemas.microsoft.com/office/powerpoint/2010/main" val="8975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a:p>
        </p:txBody>
      </p:sp>
      <p:sp>
        <p:nvSpPr>
          <p:cNvPr id="4" name="Slide Number Placeholder 3"/>
          <p:cNvSpPr>
            <a:spLocks noGrp="1"/>
          </p:cNvSpPr>
          <p:nvPr>
            <p:ph type="sldNum" sz="quarter" idx="5"/>
          </p:nvPr>
        </p:nvSpPr>
        <p:spPr/>
        <p:txBody>
          <a:bodyPr/>
          <a:lstStyle/>
          <a:p>
            <a:fld id="{5432A692-22D9-4D36-AF97-B1A8D71713A9}" type="slidenum">
              <a:rPr lang="en-US" smtClean="0"/>
              <a:t>9</a:t>
            </a:fld>
            <a:endParaRPr lang="en-US"/>
          </a:p>
        </p:txBody>
      </p:sp>
    </p:spTree>
    <p:extLst>
      <p:ext uri="{BB962C8B-B14F-4D97-AF65-F5344CB8AC3E}">
        <p14:creationId xmlns:p14="http://schemas.microsoft.com/office/powerpoint/2010/main" val="38889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009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15431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61161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AF67-42F7-477A-9349-3ECAAB0F41A2}"/>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654F1583-4B49-49FE-8464-641A2C261297}"/>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57A5A47F-01D9-4B69-86D3-73AC643F029A}"/>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B3F3AE7A-B176-4A3A-B44F-66946C0656B6}"/>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C3DFD250-8849-4255-878C-7647019FFAE9}"/>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9592E67E-A7FB-411D-8DD3-C027EEA0B025}"/>
              </a:ext>
            </a:extLst>
          </p:cNvPr>
          <p:cNvSpPr>
            <a:spLocks noGrp="1"/>
          </p:cNvSpPr>
          <p:nvPr>
            <p:ph type="sldNum" sz="quarter" idx="12"/>
          </p:nvPr>
        </p:nvSpPr>
        <p:spPr>
          <a:xfrm>
            <a:off x="6553200" y="6248400"/>
            <a:ext cx="1905000" cy="457200"/>
          </a:xfrm>
        </p:spPr>
        <p:txBody>
          <a:bodyPr/>
          <a:lstStyle>
            <a:lvl1pPr>
              <a:defRPr/>
            </a:lvl1pPr>
          </a:lstStyle>
          <a:p>
            <a:fld id="{199F5C60-70D5-404E-AA3A-A897800E43AB}" type="slidenum">
              <a:rPr lang="en-GB" altLang="en-UG"/>
              <a:pPr/>
              <a:t>‹#›</a:t>
            </a:fld>
            <a:endParaRPr lang="en-GB" altLang="en-UG"/>
          </a:p>
        </p:txBody>
      </p:sp>
    </p:spTree>
    <p:extLst>
      <p:ext uri="{BB962C8B-B14F-4D97-AF65-F5344CB8AC3E}">
        <p14:creationId xmlns:p14="http://schemas.microsoft.com/office/powerpoint/2010/main" val="282860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2F1C-E04C-48EC-B4AE-5EF3F6C00360}"/>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D9EE8178-A465-4235-96CD-B26660657E34}"/>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Online Image Placeholder 3">
            <a:extLst>
              <a:ext uri="{FF2B5EF4-FFF2-40B4-BE49-F238E27FC236}">
                <a16:creationId xmlns:a16="http://schemas.microsoft.com/office/drawing/2014/main" id="{F83B85F7-5672-4672-8A7B-ED2CB2F1B425}"/>
              </a:ext>
            </a:extLst>
          </p:cNvPr>
          <p:cNvSpPr>
            <a:spLocks noGrp="1"/>
          </p:cNvSpPr>
          <p:nvPr>
            <p:ph type="clipArt" sz="half" idx="2"/>
          </p:nvPr>
        </p:nvSpPr>
        <p:spPr>
          <a:xfrm>
            <a:off x="4648200" y="1981200"/>
            <a:ext cx="3810000" cy="4114800"/>
          </a:xfrm>
        </p:spPr>
        <p:txBody>
          <a:bodyPr/>
          <a:lstStyle/>
          <a:p>
            <a:endParaRPr lang="en-UG"/>
          </a:p>
        </p:txBody>
      </p:sp>
      <p:sp>
        <p:nvSpPr>
          <p:cNvPr id="5" name="Date Placeholder 4">
            <a:extLst>
              <a:ext uri="{FF2B5EF4-FFF2-40B4-BE49-F238E27FC236}">
                <a16:creationId xmlns:a16="http://schemas.microsoft.com/office/drawing/2014/main" id="{067D265A-5F9F-4675-8C46-8CB283510682}"/>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AB536B26-2EAC-45BF-941D-AEF2E56D964F}"/>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D570A7B7-F28B-4283-982E-6D4FE54399F7}"/>
              </a:ext>
            </a:extLst>
          </p:cNvPr>
          <p:cNvSpPr>
            <a:spLocks noGrp="1"/>
          </p:cNvSpPr>
          <p:nvPr>
            <p:ph type="sldNum" sz="quarter" idx="12"/>
          </p:nvPr>
        </p:nvSpPr>
        <p:spPr>
          <a:xfrm>
            <a:off x="6553200" y="6248400"/>
            <a:ext cx="1905000" cy="457200"/>
          </a:xfrm>
        </p:spPr>
        <p:txBody>
          <a:bodyPr/>
          <a:lstStyle>
            <a:lvl1pPr>
              <a:defRPr/>
            </a:lvl1pPr>
          </a:lstStyle>
          <a:p>
            <a:fld id="{818213E4-768C-4601-93C3-9C42849C944E}" type="slidenum">
              <a:rPr lang="en-GB" altLang="en-UG"/>
              <a:pPr/>
              <a:t>‹#›</a:t>
            </a:fld>
            <a:endParaRPr lang="en-GB" altLang="en-UG"/>
          </a:p>
        </p:txBody>
      </p:sp>
    </p:spTree>
    <p:extLst>
      <p:ext uri="{BB962C8B-B14F-4D97-AF65-F5344CB8AC3E}">
        <p14:creationId xmlns:p14="http://schemas.microsoft.com/office/powerpoint/2010/main" val="405966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lvl1pPr>
              <a:defRPr b="1" cap="none" spc="0">
                <a:ln>
                  <a:noFill/>
                </a:ln>
                <a:solidFill>
                  <a:schemeClr val="tx1"/>
                </a:soli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50843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79355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8007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428821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91406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4622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88677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2/18/2022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60547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enock.Lubanga@uict.ac.u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400800"/>
            <a:ext cx="9144000"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l"/>
            <a:r>
              <a:rPr lang="en-US" dirty="0">
                <a:hlinkClick r:id="rId15"/>
              </a:rPr>
              <a:t>enock.lubanga@uict.ac.ug</a:t>
            </a:r>
            <a:r>
              <a:rPr lang="en-US" dirty="0"/>
              <a:t>            </a:t>
            </a:r>
            <a:fld id="{1E505959-B619-47AF-A414-75E1601502A0}" type="datetime9">
              <a:rPr lang="en-US" smtClean="0"/>
              <a:t>2/18/2022 9:25:02 PM</a:t>
            </a:fld>
            <a:r>
              <a:rPr lang="en-US" dirty="0"/>
              <a:t>                                                      </a:t>
            </a:r>
            <a:fld id="{485FF2AE-D022-46E2-AA15-BA705BD1281D}" type="slidenum">
              <a:rPr lang="en-US" smtClean="0"/>
              <a:t>‹#›</a:t>
            </a:fld>
            <a:endParaRPr lang="en-US" dirty="0"/>
          </a:p>
        </p:txBody>
      </p:sp>
    </p:spTree>
    <p:extLst>
      <p:ext uri="{BB962C8B-B14F-4D97-AF65-F5344CB8AC3E}">
        <p14:creationId xmlns:p14="http://schemas.microsoft.com/office/powerpoint/2010/main" val="251349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ctrTitle"/>
          </p:nvPr>
        </p:nvSpPr>
        <p:spPr/>
        <p:txBody>
          <a:bodyPr/>
          <a:lstStyle/>
          <a:p>
            <a:r>
              <a:rPr lang="en-US" dirty="0"/>
              <a:t>Inheritance</a:t>
            </a:r>
            <a:endParaRPr lang="en-UG" dirty="0"/>
          </a:p>
        </p:txBody>
      </p:sp>
      <p:sp>
        <p:nvSpPr>
          <p:cNvPr id="5" name="Subtitle 4">
            <a:extLst>
              <a:ext uri="{FF2B5EF4-FFF2-40B4-BE49-F238E27FC236}">
                <a16:creationId xmlns:a16="http://schemas.microsoft.com/office/drawing/2014/main" id="{0E7C334A-8043-4E75-A452-78F19FDABFB8}"/>
              </a:ext>
            </a:extLst>
          </p:cNvPr>
          <p:cNvSpPr>
            <a:spLocks noGrp="1"/>
          </p:cNvSpPr>
          <p:nvPr>
            <p:ph type="subTitle" idx="1"/>
          </p:nvPr>
        </p:nvSpPr>
        <p:spPr/>
        <p:txBody>
          <a:bodyPr/>
          <a:lstStyle/>
          <a:p>
            <a:endParaRPr lang="en-UG"/>
          </a:p>
        </p:txBody>
      </p:sp>
    </p:spTree>
    <p:extLst>
      <p:ext uri="{BB962C8B-B14F-4D97-AF65-F5344CB8AC3E}">
        <p14:creationId xmlns:p14="http://schemas.microsoft.com/office/powerpoint/2010/main" val="32440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5266-D161-44A8-B980-F1B7D9B6940B}"/>
              </a:ext>
            </a:extLst>
          </p:cNvPr>
          <p:cNvSpPr>
            <a:spLocks noGrp="1"/>
          </p:cNvSpPr>
          <p:nvPr>
            <p:ph type="title"/>
          </p:nvPr>
        </p:nvSpPr>
        <p:spPr/>
        <p:txBody>
          <a:bodyPr/>
          <a:lstStyle/>
          <a:p>
            <a:r>
              <a:rPr lang="en-US" dirty="0"/>
              <a:t>Single inheritance</a:t>
            </a:r>
            <a:endParaRPr lang="en-UG" dirty="0"/>
          </a:p>
        </p:txBody>
      </p:sp>
      <p:sp>
        <p:nvSpPr>
          <p:cNvPr id="3" name="Content Placeholder 2">
            <a:extLst>
              <a:ext uri="{FF2B5EF4-FFF2-40B4-BE49-F238E27FC236}">
                <a16:creationId xmlns:a16="http://schemas.microsoft.com/office/drawing/2014/main" id="{4B8A992F-E5D7-469A-9B99-4ADFE349792C}"/>
              </a:ext>
            </a:extLst>
          </p:cNvPr>
          <p:cNvSpPr>
            <a:spLocks noGrp="1"/>
          </p:cNvSpPr>
          <p:nvPr>
            <p:ph idx="1"/>
          </p:nvPr>
        </p:nvSpPr>
        <p:spPr>
          <a:xfrm>
            <a:off x="457200" y="1600200"/>
            <a:ext cx="2895600" cy="4525963"/>
          </a:xfrm>
        </p:spPr>
        <p:txBody>
          <a:bodyPr>
            <a:normAutofit/>
          </a:bodyPr>
          <a:lstStyle/>
          <a:p>
            <a:pPr>
              <a:lnSpc>
                <a:spcPct val="90000"/>
              </a:lnSpc>
            </a:pPr>
            <a:r>
              <a:rPr lang="en-US" sz="2400" dirty="0"/>
              <a:t>When a class inherits another class, it is known as a </a:t>
            </a:r>
            <a:r>
              <a:rPr lang="en-US" sz="2400" i="1" dirty="0"/>
              <a:t>single inheritance</a:t>
            </a:r>
            <a:r>
              <a:rPr lang="en-US" sz="2400" dirty="0"/>
              <a:t>. In the example given below, Dog class inherits the Animal class, so there is the single inheritance.</a:t>
            </a:r>
            <a:endParaRPr lang="en-UG" dirty="0"/>
          </a:p>
        </p:txBody>
      </p:sp>
      <p:pic>
        <p:nvPicPr>
          <p:cNvPr id="5" name="Picture 4">
            <a:extLst>
              <a:ext uri="{FF2B5EF4-FFF2-40B4-BE49-F238E27FC236}">
                <a16:creationId xmlns:a16="http://schemas.microsoft.com/office/drawing/2014/main" id="{503AB15D-2DB9-4CEA-922D-68638BB5C81D}"/>
              </a:ext>
            </a:extLst>
          </p:cNvPr>
          <p:cNvPicPr>
            <a:picLocks noChangeAspect="1"/>
          </p:cNvPicPr>
          <p:nvPr/>
        </p:nvPicPr>
        <p:blipFill>
          <a:blip r:embed="rId2"/>
          <a:stretch>
            <a:fillRect/>
          </a:stretch>
        </p:blipFill>
        <p:spPr>
          <a:xfrm>
            <a:off x="3514724" y="1732197"/>
            <a:ext cx="5629276" cy="4576528"/>
          </a:xfrm>
          <a:prstGeom prst="rect">
            <a:avLst/>
          </a:prstGeom>
        </p:spPr>
      </p:pic>
    </p:spTree>
    <p:extLst>
      <p:ext uri="{BB962C8B-B14F-4D97-AF65-F5344CB8AC3E}">
        <p14:creationId xmlns:p14="http://schemas.microsoft.com/office/powerpoint/2010/main" val="428217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1084-C046-401C-BEC5-D50308C87DB3}"/>
              </a:ext>
            </a:extLst>
          </p:cNvPr>
          <p:cNvSpPr>
            <a:spLocks noGrp="1"/>
          </p:cNvSpPr>
          <p:nvPr>
            <p:ph type="title"/>
          </p:nvPr>
        </p:nvSpPr>
        <p:spPr/>
        <p:txBody>
          <a:bodyPr>
            <a:normAutofit fontScale="90000"/>
          </a:bodyPr>
          <a:lstStyle/>
          <a:p>
            <a:pPr algn="l"/>
            <a:r>
              <a:rPr lang="en-US" dirty="0"/>
              <a:t>Multi level </a:t>
            </a:r>
            <a:br>
              <a:rPr lang="en-US" dirty="0"/>
            </a:br>
            <a:r>
              <a:rPr lang="en-US" dirty="0"/>
              <a:t>inheritance</a:t>
            </a:r>
            <a:endParaRPr lang="en-UG" dirty="0"/>
          </a:p>
        </p:txBody>
      </p:sp>
      <p:sp>
        <p:nvSpPr>
          <p:cNvPr id="3" name="Content Placeholder 2">
            <a:extLst>
              <a:ext uri="{FF2B5EF4-FFF2-40B4-BE49-F238E27FC236}">
                <a16:creationId xmlns:a16="http://schemas.microsoft.com/office/drawing/2014/main" id="{90AC1358-C4B8-43CD-A6B0-5DAD000D0902}"/>
              </a:ext>
            </a:extLst>
          </p:cNvPr>
          <p:cNvSpPr>
            <a:spLocks noGrp="1"/>
          </p:cNvSpPr>
          <p:nvPr>
            <p:ph idx="1"/>
          </p:nvPr>
        </p:nvSpPr>
        <p:spPr>
          <a:xfrm>
            <a:off x="457200" y="1600200"/>
            <a:ext cx="2895600" cy="4525963"/>
          </a:xfrm>
        </p:spPr>
        <p:txBody>
          <a:bodyPr>
            <a:normAutofit fontScale="70000" lnSpcReduction="20000"/>
          </a:bodyPr>
          <a:lstStyle/>
          <a:p>
            <a:r>
              <a:rPr lang="en-US" dirty="0"/>
              <a:t>When there is a chain of inheritance, it is known as </a:t>
            </a:r>
            <a:r>
              <a:rPr lang="en-US" i="1" dirty="0"/>
              <a:t>multilevel inheritance</a:t>
            </a:r>
            <a:r>
              <a:rPr lang="en-US" dirty="0"/>
              <a:t>. As you can see in the example given below, </a:t>
            </a:r>
            <a:r>
              <a:rPr lang="en-US" dirty="0" err="1"/>
              <a:t>BabyDog</a:t>
            </a:r>
            <a:r>
              <a:rPr lang="en-US" dirty="0"/>
              <a:t> class inherits the Dog class which again inherits the Animal class, so there is a multilevel inheritance.</a:t>
            </a:r>
            <a:endParaRPr lang="en-UG" dirty="0"/>
          </a:p>
        </p:txBody>
      </p:sp>
      <p:pic>
        <p:nvPicPr>
          <p:cNvPr id="5" name="Picture 4">
            <a:extLst>
              <a:ext uri="{FF2B5EF4-FFF2-40B4-BE49-F238E27FC236}">
                <a16:creationId xmlns:a16="http://schemas.microsoft.com/office/drawing/2014/main" id="{C3E8F320-A687-4091-A695-3B77CB0F3618}"/>
              </a:ext>
            </a:extLst>
          </p:cNvPr>
          <p:cNvPicPr>
            <a:picLocks noChangeAspect="1"/>
          </p:cNvPicPr>
          <p:nvPr/>
        </p:nvPicPr>
        <p:blipFill>
          <a:blip r:embed="rId2"/>
          <a:stretch>
            <a:fillRect/>
          </a:stretch>
        </p:blipFill>
        <p:spPr>
          <a:xfrm>
            <a:off x="4572000" y="274638"/>
            <a:ext cx="4572000" cy="6086292"/>
          </a:xfrm>
          <a:prstGeom prst="rect">
            <a:avLst/>
          </a:prstGeom>
        </p:spPr>
      </p:pic>
    </p:spTree>
    <p:extLst>
      <p:ext uri="{BB962C8B-B14F-4D97-AF65-F5344CB8AC3E}">
        <p14:creationId xmlns:p14="http://schemas.microsoft.com/office/powerpoint/2010/main" val="425046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a:bodyPr>
          <a:lstStyle/>
          <a:p>
            <a:r>
              <a:rPr lang="en-US" sz="4400" dirty="0"/>
              <a:t>Inheritance</a:t>
            </a:r>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fontScale="92500" lnSpcReduction="20000"/>
          </a:bodyPr>
          <a:lstStyle/>
          <a:p>
            <a:pPr marL="0" indent="0">
              <a:buNone/>
            </a:pPr>
            <a:r>
              <a:rPr lang="en-US" b="1" dirty="0"/>
              <a:t>Inheritance in Java</a:t>
            </a:r>
            <a:r>
              <a:rPr lang="en-US" dirty="0"/>
              <a:t> is a mechanism in which one object acquires all the properties and behaviors of a parent object.  </a:t>
            </a:r>
          </a:p>
          <a:p>
            <a:pPr marL="0" indent="0">
              <a:buNone/>
            </a:pPr>
            <a:r>
              <a:rPr lang="en-US"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pPr marL="0" indent="0">
              <a:buNone/>
            </a:pPr>
            <a:r>
              <a:rPr lang="en-US" dirty="0"/>
              <a:t>Inheritance represents the </a:t>
            </a:r>
            <a:r>
              <a:rPr lang="en-US" b="1" dirty="0"/>
              <a:t>IS-A relationship</a:t>
            </a:r>
            <a:r>
              <a:rPr lang="en-US" dirty="0"/>
              <a:t> which is also known as a </a:t>
            </a:r>
            <a:r>
              <a:rPr lang="en-US" i="1" dirty="0"/>
              <a:t>parent-child</a:t>
            </a:r>
            <a:r>
              <a:rPr lang="en-US" dirty="0"/>
              <a:t> relationship.</a:t>
            </a:r>
          </a:p>
        </p:txBody>
      </p:sp>
    </p:spTree>
    <p:extLst>
      <p:ext uri="{BB962C8B-B14F-4D97-AF65-F5344CB8AC3E}">
        <p14:creationId xmlns:p14="http://schemas.microsoft.com/office/powerpoint/2010/main" val="136504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9E0DC74-99EC-4933-87CE-F6CDB47995F7}"/>
              </a:ext>
            </a:extLst>
          </p:cNvPr>
          <p:cNvSpPr>
            <a:spLocks noGrp="1" noChangeArrowheads="1"/>
          </p:cNvSpPr>
          <p:nvPr>
            <p:ph type="title"/>
          </p:nvPr>
        </p:nvSpPr>
        <p:spPr/>
        <p:txBody>
          <a:bodyPr/>
          <a:lstStyle/>
          <a:p>
            <a:r>
              <a:rPr lang="en-GB" altLang="en-UG" dirty="0"/>
              <a:t>Terms used in inheritance</a:t>
            </a:r>
          </a:p>
        </p:txBody>
      </p:sp>
      <p:sp>
        <p:nvSpPr>
          <p:cNvPr id="6147" name="Rectangle 3">
            <a:extLst>
              <a:ext uri="{FF2B5EF4-FFF2-40B4-BE49-F238E27FC236}">
                <a16:creationId xmlns:a16="http://schemas.microsoft.com/office/drawing/2014/main" id="{BCB81690-5F6F-4364-A484-DEDD265ED61D}"/>
              </a:ext>
            </a:extLst>
          </p:cNvPr>
          <p:cNvSpPr>
            <a:spLocks noGrp="1" noChangeArrowheads="1"/>
          </p:cNvSpPr>
          <p:nvPr>
            <p:ph type="body" idx="1"/>
          </p:nvPr>
        </p:nvSpPr>
        <p:spPr>
          <a:xfrm>
            <a:off x="457200" y="1600200"/>
            <a:ext cx="8229600" cy="4648200"/>
          </a:xfrm>
        </p:spPr>
        <p:txBody>
          <a:bodyPr>
            <a:normAutofit fontScale="77500" lnSpcReduction="20000"/>
          </a:bodyPr>
          <a:lstStyle/>
          <a:p>
            <a:pPr>
              <a:buFont typeface="Arial" panose="020B0604020202020204" pitchFamily="34" charset="0"/>
              <a:buChar char="•"/>
            </a:pPr>
            <a:r>
              <a:rPr lang="en-US" b="1" dirty="0"/>
              <a:t>Class:</a:t>
            </a:r>
            <a:r>
              <a:rPr lang="en-US" dirty="0"/>
              <a:t> A class is a group of objects which have common properties. It is a template or blueprint from which objects are created.</a:t>
            </a:r>
          </a:p>
          <a:p>
            <a:pPr>
              <a:buFont typeface="Arial" panose="020B0604020202020204" pitchFamily="34" charset="0"/>
              <a:buChar char="•"/>
            </a:pPr>
            <a:r>
              <a:rPr lang="en-US" b="1" dirty="0"/>
              <a:t>Sub Class/Child Class:</a:t>
            </a:r>
            <a:r>
              <a:rPr lang="en-US" dirty="0"/>
              <a:t> Subclass is a class which inherits the other class. It is also called a derived class, extended class, or child class. </a:t>
            </a:r>
          </a:p>
          <a:p>
            <a:pPr>
              <a:buFont typeface="Arial" panose="020B0604020202020204" pitchFamily="34" charset="0"/>
              <a:buChar char="•"/>
            </a:pPr>
            <a:r>
              <a:rPr lang="en-US" b="1" dirty="0"/>
              <a:t>Super Class/Parent Class:</a:t>
            </a:r>
            <a:r>
              <a:rPr lang="en-US" dirty="0"/>
              <a:t> Superclass is the class from where a subclass inherits the features. It is also called a base class or a parent class.</a:t>
            </a:r>
          </a:p>
          <a:p>
            <a:pPr>
              <a:buFont typeface="Arial" panose="020B0604020202020204" pitchFamily="34" charset="0"/>
              <a:buChar char="•"/>
            </a:pPr>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563D-FBEC-42B5-8DB3-33BAC6C77886}"/>
              </a:ext>
            </a:extLst>
          </p:cNvPr>
          <p:cNvSpPr>
            <a:spLocks noGrp="1"/>
          </p:cNvSpPr>
          <p:nvPr>
            <p:ph type="title"/>
          </p:nvPr>
        </p:nvSpPr>
        <p:spPr/>
        <p:txBody>
          <a:bodyPr/>
          <a:lstStyle/>
          <a:p>
            <a:r>
              <a:rPr lang="en-GB" altLang="en-UG" dirty="0"/>
              <a:t>Syntax for inheritance</a:t>
            </a:r>
            <a:endParaRPr lang="en-UG" dirty="0"/>
          </a:p>
        </p:txBody>
      </p:sp>
      <p:sp>
        <p:nvSpPr>
          <p:cNvPr id="3" name="Content Placeholder 2">
            <a:extLst>
              <a:ext uri="{FF2B5EF4-FFF2-40B4-BE49-F238E27FC236}">
                <a16:creationId xmlns:a16="http://schemas.microsoft.com/office/drawing/2014/main" id="{F291ACD2-19ED-470D-9165-1793B4D3E21B}"/>
              </a:ext>
            </a:extLst>
          </p:cNvPr>
          <p:cNvSpPr>
            <a:spLocks noGrp="1"/>
          </p:cNvSpPr>
          <p:nvPr>
            <p:ph idx="1"/>
          </p:nvPr>
        </p:nvSpPr>
        <p:spPr/>
        <p:txBody>
          <a:bodyPr>
            <a:normAutofit/>
          </a:bodyPr>
          <a:lstStyle/>
          <a:p>
            <a:pPr marL="400050" lvl="1" indent="0">
              <a:buNone/>
            </a:pPr>
            <a:r>
              <a:rPr lang="en-US" dirty="0"/>
              <a:t>class Subclass-name extends Superclass-name  </a:t>
            </a:r>
          </a:p>
          <a:p>
            <a:pPr marL="400050" lvl="1" indent="0">
              <a:buNone/>
            </a:pPr>
            <a:r>
              <a:rPr lang="en-US" dirty="0"/>
              <a:t>{  </a:t>
            </a:r>
          </a:p>
          <a:p>
            <a:pPr marL="400050" lvl="1" indent="0">
              <a:buNone/>
            </a:pPr>
            <a:r>
              <a:rPr lang="en-US" dirty="0"/>
              <a:t>   //methods and fields  </a:t>
            </a:r>
          </a:p>
          <a:p>
            <a:pPr marL="400050" lvl="1" indent="0">
              <a:buNone/>
            </a:pPr>
            <a:r>
              <a:rPr lang="en-US" dirty="0"/>
              <a:t>}  </a:t>
            </a:r>
          </a:p>
          <a:p>
            <a:r>
              <a:rPr lang="en-US" dirty="0"/>
              <a:t>The </a:t>
            </a:r>
            <a:r>
              <a:rPr lang="en-US" b="1" dirty="0"/>
              <a:t>extends keyword</a:t>
            </a:r>
            <a:r>
              <a:rPr lang="en-US" dirty="0"/>
              <a:t> indicates that you are making a new class that derives from an existing class. The meaning of "extends" is to increase the functionality.</a:t>
            </a:r>
          </a:p>
          <a:p>
            <a:endParaRPr lang="en-UG" dirty="0"/>
          </a:p>
        </p:txBody>
      </p:sp>
    </p:spTree>
    <p:extLst>
      <p:ext uri="{BB962C8B-B14F-4D97-AF65-F5344CB8AC3E}">
        <p14:creationId xmlns:p14="http://schemas.microsoft.com/office/powerpoint/2010/main" val="233105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8C1A1D8-8FA0-4E9C-970B-B2F7F4EE1D07}"/>
              </a:ext>
            </a:extLst>
          </p:cNvPr>
          <p:cNvSpPr>
            <a:spLocks noGrp="1" noChangeArrowheads="1"/>
          </p:cNvSpPr>
          <p:nvPr>
            <p:ph type="title"/>
          </p:nvPr>
        </p:nvSpPr>
        <p:spPr>
          <a:xfrm>
            <a:off x="685800" y="381000"/>
            <a:ext cx="7772400" cy="1143000"/>
          </a:xfrm>
        </p:spPr>
        <p:txBody>
          <a:bodyPr/>
          <a:lstStyle/>
          <a:p>
            <a:r>
              <a:rPr lang="en-GB" altLang="en-UG" dirty="0"/>
              <a:t>Inheritance</a:t>
            </a:r>
          </a:p>
        </p:txBody>
      </p:sp>
      <p:sp>
        <p:nvSpPr>
          <p:cNvPr id="10243" name="Rectangle 3">
            <a:extLst>
              <a:ext uri="{FF2B5EF4-FFF2-40B4-BE49-F238E27FC236}">
                <a16:creationId xmlns:a16="http://schemas.microsoft.com/office/drawing/2014/main" id="{680DAB3D-CD44-493C-BA4F-CAE5AD5EA433}"/>
              </a:ext>
            </a:extLst>
          </p:cNvPr>
          <p:cNvSpPr>
            <a:spLocks noGrp="1" noChangeArrowheads="1"/>
          </p:cNvSpPr>
          <p:nvPr>
            <p:ph type="body" idx="1"/>
          </p:nvPr>
        </p:nvSpPr>
        <p:spPr>
          <a:xfrm>
            <a:off x="2971800" y="1524000"/>
            <a:ext cx="5486400" cy="4800600"/>
          </a:xfrm>
        </p:spPr>
        <p:txBody>
          <a:bodyPr>
            <a:normAutofit/>
          </a:bodyPr>
          <a:lstStyle/>
          <a:p>
            <a:r>
              <a:rPr lang="en-US" dirty="0"/>
              <a:t>As displayed in the figure, Programmer is the subclass and Employee is the superclass. The relationship between the two classes is </a:t>
            </a:r>
            <a:r>
              <a:rPr lang="en-US" b="1" dirty="0"/>
              <a:t>Programmer IS-A Employee</a:t>
            </a:r>
            <a:r>
              <a:rPr lang="en-US" dirty="0"/>
              <a:t>. It means that Programmer is a type of Employee. </a:t>
            </a:r>
            <a:endParaRPr lang="en-US" baseline="-25000" dirty="0"/>
          </a:p>
        </p:txBody>
      </p:sp>
      <p:pic>
        <p:nvPicPr>
          <p:cNvPr id="3" name="Picture 2">
            <a:extLst>
              <a:ext uri="{FF2B5EF4-FFF2-40B4-BE49-F238E27FC236}">
                <a16:creationId xmlns:a16="http://schemas.microsoft.com/office/drawing/2014/main" id="{EBCDA95C-A9DE-4DDD-A1CF-2A41FF5D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10862"/>
            <a:ext cx="2286000" cy="3448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a:bodyPr>
          <a:lstStyle/>
          <a:p>
            <a:r>
              <a:rPr lang="en-GB" altLang="en-UG" dirty="0"/>
              <a:t>Code </a:t>
            </a:r>
            <a:endParaRPr lang="en-UG" dirty="0"/>
          </a:p>
        </p:txBody>
      </p:sp>
      <p:sp>
        <p:nvSpPr>
          <p:cNvPr id="4" name="Content Placeholder 3">
            <a:extLst>
              <a:ext uri="{FF2B5EF4-FFF2-40B4-BE49-F238E27FC236}">
                <a16:creationId xmlns:a16="http://schemas.microsoft.com/office/drawing/2014/main" id="{7C17028C-0644-4693-A55E-B4CE2409438E}"/>
              </a:ext>
            </a:extLst>
          </p:cNvPr>
          <p:cNvSpPr>
            <a:spLocks noGrp="1"/>
          </p:cNvSpPr>
          <p:nvPr>
            <p:ph idx="1"/>
          </p:nvPr>
        </p:nvSpPr>
        <p:spPr/>
        <p:txBody>
          <a:bodyPr/>
          <a:lstStyle/>
          <a:p>
            <a:endParaRPr lang="en-UG"/>
          </a:p>
        </p:txBody>
      </p:sp>
      <p:pic>
        <p:nvPicPr>
          <p:cNvPr id="7" name="Picture 6">
            <a:extLst>
              <a:ext uri="{FF2B5EF4-FFF2-40B4-BE49-F238E27FC236}">
                <a16:creationId xmlns:a16="http://schemas.microsoft.com/office/drawing/2014/main" id="{92857301-03F8-46DE-97D9-AE0898C8A31E}"/>
              </a:ext>
            </a:extLst>
          </p:cNvPr>
          <p:cNvPicPr>
            <a:picLocks noChangeAspect="1"/>
          </p:cNvPicPr>
          <p:nvPr/>
        </p:nvPicPr>
        <p:blipFill>
          <a:blip r:embed="rId2"/>
          <a:stretch>
            <a:fillRect/>
          </a:stretch>
        </p:blipFill>
        <p:spPr>
          <a:xfrm>
            <a:off x="762000" y="1524850"/>
            <a:ext cx="7620000" cy="4693688"/>
          </a:xfrm>
          <a:prstGeom prst="rect">
            <a:avLst/>
          </a:prstGeom>
        </p:spPr>
      </p:pic>
    </p:spTree>
    <p:extLst>
      <p:ext uri="{BB962C8B-B14F-4D97-AF65-F5344CB8AC3E}">
        <p14:creationId xmlns:p14="http://schemas.microsoft.com/office/powerpoint/2010/main" val="101884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inheritance</a:t>
            </a:r>
          </a:p>
        </p:txBody>
      </p:sp>
      <p:sp>
        <p:nvSpPr>
          <p:cNvPr id="4" name="Content Placeholder 3">
            <a:extLst>
              <a:ext uri="{FF2B5EF4-FFF2-40B4-BE49-F238E27FC236}">
                <a16:creationId xmlns:a16="http://schemas.microsoft.com/office/drawing/2014/main" id="{5C05E9C7-548D-46C1-8653-2E736210D813}"/>
              </a:ext>
            </a:extLst>
          </p:cNvPr>
          <p:cNvSpPr>
            <a:spLocks noGrp="1"/>
          </p:cNvSpPr>
          <p:nvPr>
            <p:ph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endParaRPr lang="en-UG" dirty="0"/>
          </a:p>
        </p:txBody>
      </p:sp>
    </p:spTree>
    <p:extLst>
      <p:ext uri="{BB962C8B-B14F-4D97-AF65-F5344CB8AC3E}">
        <p14:creationId xmlns:p14="http://schemas.microsoft.com/office/powerpoint/2010/main" val="115335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B45-3D25-4F74-803A-DED42657340F}"/>
              </a:ext>
            </a:extLst>
          </p:cNvPr>
          <p:cNvSpPr>
            <a:spLocks noGrp="1"/>
          </p:cNvSpPr>
          <p:nvPr>
            <p:ph type="title"/>
          </p:nvPr>
        </p:nvSpPr>
        <p:spPr/>
        <p:txBody>
          <a:bodyPr>
            <a:normAutofit/>
          </a:bodyPr>
          <a:lstStyle/>
          <a:p>
            <a:r>
              <a:rPr lang="en-US" b="1" dirty="0"/>
              <a:t>illustration</a:t>
            </a:r>
          </a:p>
        </p:txBody>
      </p:sp>
      <p:pic>
        <p:nvPicPr>
          <p:cNvPr id="4" name="Content Placeholder 3">
            <a:extLst>
              <a:ext uri="{FF2B5EF4-FFF2-40B4-BE49-F238E27FC236}">
                <a16:creationId xmlns:a16="http://schemas.microsoft.com/office/drawing/2014/main" id="{7E2DE25A-AE9A-402E-9A8C-C44171DA2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8826"/>
            <a:ext cx="8229600" cy="4367174"/>
          </a:xfrm>
        </p:spPr>
      </p:pic>
    </p:spTree>
    <p:extLst>
      <p:ext uri="{BB962C8B-B14F-4D97-AF65-F5344CB8AC3E}">
        <p14:creationId xmlns:p14="http://schemas.microsoft.com/office/powerpoint/2010/main" val="36432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pPr marL="0" indent="0">
              <a:buNone/>
            </a:pPr>
            <a:r>
              <a:rPr lang="en-US" dirty="0"/>
              <a:t>When one class inherits multiple classes, it is known as multiple inheritance. For Example</a:t>
            </a:r>
          </a:p>
        </p:txBody>
      </p:sp>
      <p:pic>
        <p:nvPicPr>
          <p:cNvPr id="5" name="Picture 4">
            <a:extLst>
              <a:ext uri="{FF2B5EF4-FFF2-40B4-BE49-F238E27FC236}">
                <a16:creationId xmlns:a16="http://schemas.microsoft.com/office/drawing/2014/main" id="{1B32D215-AAD0-4564-BE80-A59EC79B3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669572"/>
            <a:ext cx="6991350" cy="3924300"/>
          </a:xfrm>
          <a:prstGeom prst="rect">
            <a:avLst/>
          </a:prstGeom>
        </p:spPr>
      </p:pic>
    </p:spTree>
    <p:custDataLst>
      <p:tags r:id="rId1"/>
    </p:custDataLst>
    <p:extLst>
      <p:ext uri="{BB962C8B-B14F-4D97-AF65-F5344CB8AC3E}">
        <p14:creationId xmlns:p14="http://schemas.microsoft.com/office/powerpoint/2010/main" val="2316658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DF145B9-B573-4C72-A5EE-BB7F91230FD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462</Words>
  <Application>Microsoft Office PowerPoint</Application>
  <PresentationFormat>On-screen Show (4:3)</PresentationFormat>
  <Paragraphs>30</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Inheritance</vt:lpstr>
      <vt:lpstr>Inheritance</vt:lpstr>
      <vt:lpstr>Terms used in inheritance</vt:lpstr>
      <vt:lpstr>Syntax for inheritance</vt:lpstr>
      <vt:lpstr>Inheritance</vt:lpstr>
      <vt:lpstr>Code </vt:lpstr>
      <vt:lpstr>Types of inheritance</vt:lpstr>
      <vt:lpstr>illustration</vt:lpstr>
      <vt:lpstr>Inheritance</vt:lpstr>
      <vt:lpstr>Single inheritance</vt:lpstr>
      <vt:lpstr>Multi level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Enock4</dc:creator>
  <cp:lastModifiedBy>Enock</cp:lastModifiedBy>
  <cp:revision>81</cp:revision>
  <dcterms:created xsi:type="dcterms:W3CDTF">2018-08-14T03:33:25Z</dcterms:created>
  <dcterms:modified xsi:type="dcterms:W3CDTF">2022-02-18T18:48:40Z</dcterms:modified>
</cp:coreProperties>
</file>