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8" r:id="rId1"/>
  </p:sldMasterIdLst>
  <p:notesMasterIdLst>
    <p:notesMasterId r:id="rId35"/>
  </p:notesMasterIdLst>
  <p:sldIdLst>
    <p:sldId id="256" r:id="rId2"/>
    <p:sldId id="259" r:id="rId3"/>
    <p:sldId id="258" r:id="rId4"/>
    <p:sldId id="257" r:id="rId5"/>
    <p:sldId id="261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6" r:id="rId16"/>
    <p:sldId id="305" r:id="rId17"/>
    <p:sldId id="304" r:id="rId18"/>
    <p:sldId id="263" r:id="rId19"/>
    <p:sldId id="307" r:id="rId20"/>
    <p:sldId id="308" r:id="rId21"/>
    <p:sldId id="309" r:id="rId22"/>
    <p:sldId id="310" r:id="rId23"/>
    <p:sldId id="311" r:id="rId24"/>
    <p:sldId id="316" r:id="rId25"/>
    <p:sldId id="317" r:id="rId26"/>
    <p:sldId id="318" r:id="rId27"/>
    <p:sldId id="319" r:id="rId28"/>
    <p:sldId id="320" r:id="rId29"/>
    <p:sldId id="313" r:id="rId30"/>
    <p:sldId id="314" r:id="rId31"/>
    <p:sldId id="315" r:id="rId32"/>
    <p:sldId id="312" r:id="rId33"/>
    <p:sldId id="321" r:id="rId3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AECE35A-EED3-427D-9D60-4F56E8162376}">
  <a:tblStyle styleId="{6AECE35A-EED3-427D-9D60-4F56E81623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26A1B10-B252-4223-B86F-04C9745F295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03" autoAdjust="0"/>
    <p:restoredTop sz="89698" autoAdjust="0"/>
  </p:normalViewPr>
  <p:slideViewPr>
    <p:cSldViewPr>
      <p:cViewPr varScale="1">
        <p:scale>
          <a:sx n="150" d="100"/>
          <a:sy n="150" d="100"/>
        </p:scale>
        <p:origin x="114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97259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65510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26166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59659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57906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55722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2970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9772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89275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0393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39750" y="2832475"/>
            <a:ext cx="0" cy="23109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845250" y="2643475"/>
            <a:ext cx="189000" cy="189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939645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3"/>
          <p:cNvSpPr/>
          <p:nvPr/>
        </p:nvSpPr>
        <p:spPr>
          <a:xfrm flipH="1">
            <a:off x="632556" y="2267403"/>
            <a:ext cx="614400" cy="6144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" name="Google Shape;29;p5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30;p5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key color">
  <p:cSld name="BLANK_1">
    <p:bg>
      <p:bgPr>
        <a:solidFill>
          <a:schemeClr val="accen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5" name="Google Shape;65;p11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66;p11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5" Type="http://schemas.microsoft.com/office/2007/relationships/hdphoto" Target="../media/hdphoto1.wdp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5" Type="http://schemas.microsoft.com/office/2007/relationships/hdphoto" Target="../media/hdphoto2.wdp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319175" y="2233518"/>
            <a:ext cx="6680400" cy="17783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HANDWRITTEN RECOGNITION SYSTEM</a:t>
            </a:r>
            <a:br>
              <a:rPr lang="en" dirty="0"/>
            </a:br>
            <a:endParaRPr dirty="0"/>
          </a:p>
        </p:txBody>
      </p:sp>
      <p:sp>
        <p:nvSpPr>
          <p:cNvPr id="3" name="Google Shape;76;p13"/>
          <p:cNvSpPr txBox="1">
            <a:spLocks/>
          </p:cNvSpPr>
          <p:nvPr/>
        </p:nvSpPr>
        <p:spPr>
          <a:xfrm>
            <a:off x="467544" y="1419622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MY" sz="2400" dirty="0"/>
              <a:t>LUMINEUX SDN. BHD.</a:t>
            </a: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4" y="555526"/>
            <a:ext cx="7871021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RESPONSIBILITY ASSIGNMENT MATRICES (RAM)</a:t>
            </a:r>
            <a:endParaRPr sz="2000"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544" y="987574"/>
            <a:ext cx="3888432" cy="38884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9992" y="987574"/>
            <a:ext cx="3672408" cy="19103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20072" y="3003798"/>
            <a:ext cx="3597278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753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4" y="555526"/>
            <a:ext cx="7871021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RESPONSIBILITY ASSIGNMENT MATRICES (RAM)</a:t>
            </a:r>
            <a:endParaRPr sz="2000"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3608" y="999885"/>
            <a:ext cx="3888432" cy="17491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36096" y="987574"/>
            <a:ext cx="3169635" cy="17614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4048" y="2865260"/>
            <a:ext cx="3312369" cy="20303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9592" y="2985226"/>
            <a:ext cx="3672408" cy="191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054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IMPLEMENTATION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HANDWRITTEN RECOGNITION SYSTEM by LUMINEUX SDN. BHD.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8609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604610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TASK AND ESTIMATED COST</a:t>
            </a:r>
            <a:endParaRPr sz="2400"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9612" y="1060344"/>
            <a:ext cx="4282388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79912" y="1059582"/>
            <a:ext cx="5095875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Google Shape;95;p15"/>
          <p:cNvSpPr txBox="1">
            <a:spLocks/>
          </p:cNvSpPr>
          <p:nvPr/>
        </p:nvSpPr>
        <p:spPr>
          <a:xfrm>
            <a:off x="4860032" y="3835592"/>
            <a:ext cx="3459609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icksand"/>
              <a:buChar char="◦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icksand"/>
              <a:buChar char="▫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icksand"/>
              <a:buChar char="■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●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○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■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●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○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■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spcBef>
                <a:spcPts val="0"/>
              </a:spcBef>
              <a:buFont typeface="Quicksand"/>
              <a:buNone/>
            </a:pPr>
            <a:r>
              <a:rPr lang="en-MY" dirty="0"/>
              <a:t>TOTAL: RM 1, 180, 600.00</a:t>
            </a:r>
          </a:p>
        </p:txBody>
      </p:sp>
    </p:spTree>
    <p:extLst>
      <p:ext uri="{BB962C8B-B14F-4D97-AF65-F5344CB8AC3E}">
        <p14:creationId xmlns:p14="http://schemas.microsoft.com/office/powerpoint/2010/main" val="1783341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604610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MILESTONE CHART</a:t>
            </a:r>
            <a:endParaRPr sz="2400"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23608" y="1635646"/>
            <a:ext cx="6353175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4783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OVERVIEW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HANDWRITTEN RECOGNITION SYSTEM by LUMINEUX SDN. BHD.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4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4970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604610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PROJECT OVERVIEW</a:t>
            </a:r>
            <a:endParaRPr sz="2400" dirty="0"/>
          </a:p>
        </p:txBody>
      </p:sp>
      <p:sp>
        <p:nvSpPr>
          <p:cNvPr id="77" name="Google Shape;77;p13"/>
          <p:cNvSpPr txBox="1"/>
          <p:nvPr/>
        </p:nvSpPr>
        <p:spPr>
          <a:xfrm>
            <a:off x="1165475" y="1249820"/>
            <a:ext cx="3451800" cy="23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MY" sz="1200" b="1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INPUT</a:t>
            </a:r>
            <a:endParaRPr sz="1200" dirty="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4200299" y="1244998"/>
            <a:ext cx="3602400" cy="23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MY" sz="1200" b="1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OUTPUT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59632" y="1779662"/>
            <a:ext cx="1971675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11960" y="1817800"/>
            <a:ext cx="409575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3179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CLOSING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HANDWRITTEN RECOGNITION SYSTEM by LUMINEUX SDN. BHD.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5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8195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CUSTOMER ACCEPTANCE FORM</a:t>
            </a:r>
            <a:endParaRPr dirty="0"/>
          </a:p>
        </p:txBody>
      </p:sp>
      <p:sp>
        <p:nvSpPr>
          <p:cNvPr id="131" name="Google Shape;131;p1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165474" y="1174117"/>
            <a:ext cx="4558654" cy="3725700"/>
          </a:xfrm>
        </p:spPr>
        <p:txBody>
          <a:bodyPr/>
          <a:lstStyle/>
          <a:p>
            <a:r>
              <a:rPr lang="en-MY" b="1" dirty="0"/>
              <a:t>A document</a:t>
            </a:r>
            <a:r>
              <a:rPr lang="en-MY" dirty="0"/>
              <a:t> is used to obtain the </a:t>
            </a:r>
            <a:r>
              <a:rPr lang="en-MY" b="1" dirty="0"/>
              <a:t>customer's</a:t>
            </a:r>
            <a:r>
              <a:rPr lang="en-MY" dirty="0"/>
              <a:t> sign-off once the </a:t>
            </a:r>
            <a:r>
              <a:rPr lang="en-MY" b="1" dirty="0"/>
              <a:t>project</a:t>
            </a:r>
            <a:r>
              <a:rPr lang="en-MY" dirty="0"/>
              <a:t> is complete.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0423" y="0"/>
            <a:ext cx="3603577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LESSON LEARNED DOCUMENT</a:t>
            </a:r>
            <a:endParaRPr dirty="0"/>
          </a:p>
        </p:txBody>
      </p:sp>
      <p:sp>
        <p:nvSpPr>
          <p:cNvPr id="131" name="Google Shape;131;p1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165474" y="1174117"/>
            <a:ext cx="4166115" cy="3725700"/>
          </a:xfrm>
        </p:spPr>
        <p:txBody>
          <a:bodyPr/>
          <a:lstStyle/>
          <a:p>
            <a:r>
              <a:rPr lang="en-MY" dirty="0"/>
              <a:t>A documented information that reflects both the positive and negative experiences of a </a:t>
            </a:r>
            <a:r>
              <a:rPr lang="en-MY" b="1" dirty="0"/>
              <a:t>project</a:t>
            </a:r>
            <a:r>
              <a:rPr lang="en-MY" dirty="0"/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1589" y="0"/>
            <a:ext cx="381241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81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DEFINITION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HANDWRITTEN RECOGNITION SYSTEM by LUMINEUX SDN. BHD.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/>
              <a:t>O</a:t>
            </a:r>
            <a:r>
              <a:rPr lang="en" dirty="0"/>
              <a:t>THER PROJECT CLOSING CHECKLISTS</a:t>
            </a:r>
            <a:endParaRPr dirty="0"/>
          </a:p>
        </p:txBody>
      </p:sp>
      <p:sp>
        <p:nvSpPr>
          <p:cNvPr id="131" name="Google Shape;131;p1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165474" y="1174117"/>
            <a:ext cx="7222950" cy="3725700"/>
          </a:xfrm>
        </p:spPr>
        <p:txBody>
          <a:bodyPr/>
          <a:lstStyle/>
          <a:p>
            <a:r>
              <a:rPr lang="en-MY" dirty="0"/>
              <a:t>Project results: developed successfully which is able to scan and detect the characters or words correctly.</a:t>
            </a:r>
          </a:p>
          <a:p>
            <a:r>
              <a:rPr lang="en-MY" dirty="0"/>
              <a:t>Project schedule: The project members stick to the plan as in Gantt Chart and all progress are on track which fit to the original schedule.</a:t>
            </a:r>
          </a:p>
          <a:p>
            <a:r>
              <a:rPr lang="en-MY" dirty="0"/>
              <a:t>Project budget: The actual budget is RM 1,079,440.00, which is RM 101,160 less than the estimate budget costs.</a:t>
            </a:r>
          </a:p>
          <a:p>
            <a:r>
              <a:rPr lang="en-MY" dirty="0"/>
              <a:t>Success criteria: Complete the project within 4 months, and the estimated budget cost is RM 1,180,600.00 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318507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PLAN</a:t>
            </a:r>
            <a:endParaRPr dirty="0"/>
          </a:p>
        </p:txBody>
      </p:sp>
      <p:sp>
        <p:nvSpPr>
          <p:cNvPr id="131" name="Google Shape;131;p1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165474" y="1174117"/>
            <a:ext cx="4166115" cy="3725700"/>
          </a:xfrm>
        </p:spPr>
        <p:txBody>
          <a:bodyPr/>
          <a:lstStyle/>
          <a:p>
            <a:r>
              <a:rPr lang="en-MY" dirty="0"/>
              <a:t>A document that layout the task and activities to be performed to efficiently from the implementation phase to the maintenance phase. </a:t>
            </a:r>
          </a:p>
          <a:p>
            <a:r>
              <a:rPr lang="en-MY" dirty="0"/>
              <a:t>The </a:t>
            </a:r>
            <a:r>
              <a:rPr lang="en-MY" b="1" dirty="0"/>
              <a:t>transition plan</a:t>
            </a:r>
            <a:r>
              <a:rPr lang="en-MY" dirty="0"/>
              <a:t> identifies the team responsibility for a successful </a:t>
            </a:r>
            <a:r>
              <a:rPr lang="en-MY" b="1" dirty="0"/>
              <a:t>transition</a:t>
            </a:r>
            <a:r>
              <a:rPr lang="en-MY" dirty="0"/>
              <a:t>, the tools, techniques, and methodologies required.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98291" y="0"/>
            <a:ext cx="362781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7281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CLOSE CONTRACT</a:t>
            </a:r>
            <a:endParaRPr dirty="0"/>
          </a:p>
        </p:txBody>
      </p:sp>
      <p:sp>
        <p:nvSpPr>
          <p:cNvPr id="131" name="Google Shape;131;p1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165475" y="1174117"/>
            <a:ext cx="3550542" cy="3725700"/>
          </a:xfrm>
        </p:spPr>
        <p:txBody>
          <a:bodyPr/>
          <a:lstStyle/>
          <a:p>
            <a:r>
              <a:rPr lang="en-MY" dirty="0"/>
              <a:t>Concerned with completing and settling the task deliverables.</a:t>
            </a:r>
          </a:p>
          <a:p>
            <a:r>
              <a:rPr lang="en-MY" dirty="0"/>
              <a:t>Determines if the work described in the </a:t>
            </a:r>
            <a:r>
              <a:rPr lang="en-MY" b="1" dirty="0"/>
              <a:t>contracts</a:t>
            </a:r>
            <a:r>
              <a:rPr lang="en-MY" dirty="0"/>
              <a:t> was completed accurately and satisfactorily.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88024" y="1635646"/>
            <a:ext cx="4008468" cy="307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019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SYSTEM DEMONSTRATION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HANDWRITTEN RECOGNITION SYSTEM by LUMINEUX SDN. BHD.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6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86991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/>
              <a:t>SYSTEM DEMONSTRATION</a:t>
            </a:r>
            <a:endParaRPr dirty="0"/>
          </a:p>
        </p:txBody>
      </p:sp>
      <p:sp>
        <p:nvSpPr>
          <p:cNvPr id="131" name="Google Shape;131;p1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165475" y="1174117"/>
            <a:ext cx="3550542" cy="3725700"/>
          </a:xfrm>
        </p:spPr>
        <p:txBody>
          <a:bodyPr/>
          <a:lstStyle/>
          <a:p>
            <a:r>
              <a:rPr lang="en-MY" dirty="0"/>
              <a:t>IAM dataset</a:t>
            </a:r>
          </a:p>
          <a:p>
            <a:pPr marL="101600" indent="0">
              <a:buNone/>
            </a:pPr>
            <a:endParaRPr lang="en-MY" dirty="0"/>
          </a:p>
          <a:p>
            <a:pPr marL="101600" indent="0">
              <a:buNone/>
            </a:pPr>
            <a:r>
              <a:rPr lang="en-MY" dirty="0"/>
              <a:t>Download from this site:</a:t>
            </a:r>
            <a:br>
              <a:rPr lang="en-MY" dirty="0"/>
            </a:br>
            <a:r>
              <a:rPr lang="en-MY" dirty="0"/>
              <a:t>https://fki.tic.heia-fr.ch/databases/iam-handwriting-database.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777"/>
          <a:stretch/>
        </p:blipFill>
        <p:spPr>
          <a:xfrm>
            <a:off x="4572001" y="1419622"/>
            <a:ext cx="4175134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1073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/>
              <a:t>SYSTEM DEMONSTRATION</a:t>
            </a:r>
            <a:endParaRPr dirty="0"/>
          </a:p>
        </p:txBody>
      </p:sp>
      <p:sp>
        <p:nvSpPr>
          <p:cNvPr id="131" name="Google Shape;131;p1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165475" y="1329861"/>
            <a:ext cx="3550542" cy="3114096"/>
          </a:xfrm>
        </p:spPr>
        <p:txBody>
          <a:bodyPr/>
          <a:lstStyle/>
          <a:p>
            <a:r>
              <a:rPr lang="en-US" dirty="0"/>
              <a:t>Download words/words.tgz</a:t>
            </a:r>
          </a:p>
          <a:p>
            <a:pPr marL="101600" indent="0">
              <a:buNone/>
            </a:pPr>
            <a:endParaRPr lang="en-US" dirty="0"/>
          </a:p>
          <a:p>
            <a:r>
              <a:rPr lang="en-US" dirty="0"/>
              <a:t>Download ascii/words.txt</a:t>
            </a:r>
          </a:p>
          <a:p>
            <a:pPr marL="101600" indent="0">
              <a:buNone/>
            </a:pPr>
            <a:endParaRPr lang="en-MY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0" y="1329862"/>
            <a:ext cx="4152127" cy="311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3453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/>
              <a:t>SYSTEM DEMONSTRATION</a:t>
            </a:r>
            <a:endParaRPr dirty="0"/>
          </a:p>
        </p:txBody>
      </p:sp>
      <p:sp>
        <p:nvSpPr>
          <p:cNvPr id="131" name="Google Shape;131;p1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165474" y="1329861"/>
            <a:ext cx="4054597" cy="3114096"/>
          </a:xfrm>
        </p:spPr>
        <p:txBody>
          <a:bodyPr/>
          <a:lstStyle/>
          <a:p>
            <a:r>
              <a:rPr lang="en-US" dirty="0"/>
              <a:t>Create a directory for the dataset on your disk, and create two subdirectories: </a:t>
            </a:r>
            <a:br>
              <a:rPr lang="en-US" dirty="0"/>
            </a:br>
            <a:r>
              <a:rPr lang="en-US" dirty="0" err="1"/>
              <a:t>img</a:t>
            </a:r>
            <a:r>
              <a:rPr lang="en-US" dirty="0"/>
              <a:t> and </a:t>
            </a:r>
            <a:r>
              <a:rPr lang="en-US" dirty="0" err="1"/>
              <a:t>gt</a:t>
            </a:r>
            <a:endParaRPr lang="en-US" dirty="0"/>
          </a:p>
          <a:p>
            <a:r>
              <a:rPr lang="en-US" dirty="0"/>
              <a:t>Put words.txt into the </a:t>
            </a:r>
            <a:r>
              <a:rPr lang="en-US" dirty="0" err="1"/>
              <a:t>gt</a:t>
            </a:r>
            <a:r>
              <a:rPr lang="en-US" dirty="0"/>
              <a:t> directory</a:t>
            </a:r>
          </a:p>
          <a:p>
            <a:r>
              <a:rPr lang="en-US" dirty="0"/>
              <a:t>Put the content (directories a01, a02, ...) of words.tgz into the </a:t>
            </a:r>
            <a:r>
              <a:rPr lang="en-US" dirty="0" err="1"/>
              <a:t>img</a:t>
            </a:r>
            <a:r>
              <a:rPr lang="en-US" dirty="0"/>
              <a:t> directory</a:t>
            </a:r>
          </a:p>
          <a:p>
            <a:endParaRPr lang="en-MY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68144" y="495239"/>
            <a:ext cx="2736304" cy="20522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3D34D9-C359-416A-BE11-0CB40A0A03D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68145" y="2715766"/>
            <a:ext cx="2736304" cy="198774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7D3BFAA-5BA6-4C5C-A864-87C28AE231FD}"/>
              </a:ext>
            </a:extLst>
          </p:cNvPr>
          <p:cNvCxnSpPr>
            <a:cxnSpLocks/>
          </p:cNvCxnSpPr>
          <p:nvPr/>
        </p:nvCxnSpPr>
        <p:spPr>
          <a:xfrm flipH="1">
            <a:off x="7020272" y="2211710"/>
            <a:ext cx="432048" cy="10081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B31C2D9-1A71-4F37-814B-173F8491E38A}"/>
              </a:ext>
            </a:extLst>
          </p:cNvPr>
          <p:cNvCxnSpPr>
            <a:cxnSpLocks/>
          </p:cNvCxnSpPr>
          <p:nvPr/>
        </p:nvCxnSpPr>
        <p:spPr>
          <a:xfrm>
            <a:off x="6444208" y="2211710"/>
            <a:ext cx="1152128" cy="10801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9374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/>
              <a:t>SYSTEM DEMONSTRATION</a:t>
            </a:r>
            <a:endParaRPr dirty="0"/>
          </a:p>
        </p:txBody>
      </p:sp>
      <p:sp>
        <p:nvSpPr>
          <p:cNvPr id="131" name="Google Shape;131;p1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165475" y="1329861"/>
            <a:ext cx="3406526" cy="3114096"/>
          </a:xfrm>
        </p:spPr>
        <p:txBody>
          <a:bodyPr/>
          <a:lstStyle/>
          <a:p>
            <a:r>
              <a:rPr lang="en-US" dirty="0"/>
              <a:t>Run model using Anaconda Prompt</a:t>
            </a:r>
          </a:p>
          <a:p>
            <a:r>
              <a:rPr lang="en-US" dirty="0"/>
              <a:t>Go to directory of the repository and go to </a:t>
            </a:r>
            <a:r>
              <a:rPr lang="en-US" dirty="0" err="1"/>
              <a:t>src</a:t>
            </a:r>
            <a:r>
              <a:rPr lang="en-US" dirty="0"/>
              <a:t> folder</a:t>
            </a:r>
          </a:p>
          <a:p>
            <a:endParaRPr lang="en-US" dirty="0"/>
          </a:p>
          <a:p>
            <a:pPr marL="101600" indent="0">
              <a:buNone/>
            </a:pPr>
            <a:r>
              <a:rPr lang="en-US" dirty="0"/>
              <a:t>Command : </a:t>
            </a:r>
            <a:br>
              <a:rPr lang="en-US" dirty="0"/>
            </a:br>
            <a:r>
              <a:rPr lang="en-US" dirty="0"/>
              <a:t>cd [repository]</a:t>
            </a:r>
            <a:r>
              <a:rPr lang="en-US" dirty="0">
                <a:latin typeface="Quicksand Book" panose="02070303000000060000" pitchFamily="18" charset="0"/>
              </a:rPr>
              <a:t>\</a:t>
            </a:r>
            <a:r>
              <a:rPr lang="en-US" dirty="0" err="1"/>
              <a:t>src</a:t>
            </a:r>
            <a:endParaRPr lang="en-US" dirty="0"/>
          </a:p>
          <a:p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98F1F3-B146-4DAF-B7D9-87AEBB06E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475" y="2211710"/>
            <a:ext cx="4180055" cy="52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2094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/>
              <a:t>SYSTEM DEMONSTRATION</a:t>
            </a:r>
            <a:endParaRPr dirty="0"/>
          </a:p>
        </p:txBody>
      </p:sp>
      <p:sp>
        <p:nvSpPr>
          <p:cNvPr id="131" name="Google Shape;131;p1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165475" y="1329861"/>
            <a:ext cx="3406526" cy="3114096"/>
          </a:xfrm>
        </p:spPr>
        <p:txBody>
          <a:bodyPr/>
          <a:lstStyle/>
          <a:p>
            <a:r>
              <a:rPr lang="en-US" dirty="0"/>
              <a:t>Run main.py using Python</a:t>
            </a:r>
          </a:p>
          <a:p>
            <a:r>
              <a:rPr lang="en-US" dirty="0"/>
              <a:t>You may need to install some </a:t>
            </a:r>
            <a:r>
              <a:rPr lang="en-US" dirty="0" err="1"/>
              <a:t>softwares</a:t>
            </a:r>
            <a:r>
              <a:rPr lang="en-US" dirty="0"/>
              <a:t> such as OpenCV and </a:t>
            </a:r>
            <a:r>
              <a:rPr lang="en-US" dirty="0" err="1"/>
              <a:t>Tensorflow</a:t>
            </a:r>
            <a:endParaRPr lang="en-US" dirty="0"/>
          </a:p>
          <a:p>
            <a:endParaRPr lang="en-US" dirty="0"/>
          </a:p>
          <a:p>
            <a:pPr marL="101600" indent="0">
              <a:buNone/>
            </a:pPr>
            <a:r>
              <a:rPr lang="en-US" dirty="0"/>
              <a:t>Command : </a:t>
            </a:r>
            <a:br>
              <a:rPr lang="en-US" dirty="0"/>
            </a:br>
            <a:r>
              <a:rPr lang="en-US" dirty="0"/>
              <a:t>python main.py</a:t>
            </a:r>
          </a:p>
          <a:p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98F1F3-B146-4DAF-B7D9-87AEBB06EC2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85184" y="2211710"/>
            <a:ext cx="3916531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490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DEMO RESULT 1</a:t>
            </a:r>
            <a:endParaRPr dirty="0"/>
          </a:p>
        </p:txBody>
      </p:sp>
      <p:sp>
        <p:nvSpPr>
          <p:cNvPr id="131" name="Google Shape;131;p1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35154" y="2146728"/>
            <a:ext cx="4008468" cy="8500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846A29-48D6-44E8-8722-AC017E66E6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2120582"/>
            <a:ext cx="1971429" cy="876190"/>
          </a:xfrm>
          <a:prstGeom prst="rect">
            <a:avLst/>
          </a:prstGeom>
        </p:spPr>
      </p:pic>
      <p:sp>
        <p:nvSpPr>
          <p:cNvPr id="10" name="Google Shape;77;p13">
            <a:extLst>
              <a:ext uri="{FF2B5EF4-FFF2-40B4-BE49-F238E27FC236}">
                <a16:creationId xmlns:a16="http://schemas.microsoft.com/office/drawing/2014/main" id="{EC2CBCC6-65D0-4EA4-9A35-743E4D1B4596}"/>
              </a:ext>
            </a:extLst>
          </p:cNvPr>
          <p:cNvSpPr txBox="1"/>
          <p:nvPr/>
        </p:nvSpPr>
        <p:spPr>
          <a:xfrm>
            <a:off x="1403648" y="1249820"/>
            <a:ext cx="3005199" cy="23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MY" sz="1200" b="1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INPUT</a:t>
            </a:r>
            <a:endParaRPr sz="1200" dirty="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" name="Google Shape;77;p13">
            <a:extLst>
              <a:ext uri="{FF2B5EF4-FFF2-40B4-BE49-F238E27FC236}">
                <a16:creationId xmlns:a16="http://schemas.microsoft.com/office/drawing/2014/main" id="{0E36E015-D5E4-4707-B370-AA78FCE8E500}"/>
              </a:ext>
            </a:extLst>
          </p:cNvPr>
          <p:cNvSpPr txBox="1"/>
          <p:nvPr/>
        </p:nvSpPr>
        <p:spPr>
          <a:xfrm>
            <a:off x="4735154" y="1234494"/>
            <a:ext cx="2852727" cy="26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MY" sz="1200" b="1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OUTPUT</a:t>
            </a:r>
            <a:endParaRPr sz="1200" dirty="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1496786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0" y="-20538"/>
            <a:ext cx="9144000" cy="7213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dk1"/>
                </a:solidFill>
              </a:rPr>
              <a:t>Hello! Let’s meet the team members.</a:t>
            </a:r>
            <a:endParaRPr sz="2200" b="1" dirty="0">
              <a:solidFill>
                <a:schemeClr val="dk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4294967295"/>
          </p:nvPr>
        </p:nvSpPr>
        <p:spPr>
          <a:xfrm>
            <a:off x="1478782" y="738014"/>
            <a:ext cx="66714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2"/>
                </a:solidFill>
              </a:rPr>
              <a:t>I AM TAN YI WEN</a:t>
            </a:r>
            <a:endParaRPr sz="3600" b="1" dirty="0">
              <a:solidFill>
                <a:schemeClr val="lt2"/>
              </a:solidFill>
            </a:endParaRPr>
          </a:p>
        </p:txBody>
      </p:sp>
      <p:pic>
        <p:nvPicPr>
          <p:cNvPr id="88" name="Google Shape;88;p14"/>
          <p:cNvPicPr preferRelativeResize="0"/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268" y="2931790"/>
            <a:ext cx="874209" cy="936104"/>
          </a:xfrm>
          <a:prstGeom prst="ellipse">
            <a:avLst/>
          </a:prstGeom>
          <a:noFill/>
          <a:ln w="952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9" name="Google Shape;89;p1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8" name="Google Shape;88;p14"/>
          <p:cNvPicPr preferRelativeResize="0"/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270" y="1853140"/>
            <a:ext cx="874207" cy="864096"/>
          </a:xfrm>
          <a:prstGeom prst="ellipse">
            <a:avLst/>
          </a:prstGeom>
          <a:noFill/>
          <a:ln w="952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" name="Google Shape;88;p14"/>
          <p:cNvPicPr preferRelativeResize="0"/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269" y="771550"/>
            <a:ext cx="874207" cy="864096"/>
          </a:xfrm>
          <a:prstGeom prst="ellipse">
            <a:avLst/>
          </a:prstGeom>
          <a:noFill/>
          <a:ln w="952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" name="Google Shape;88;p14"/>
          <p:cNvPicPr preferRelativeResize="0"/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188" y="4011910"/>
            <a:ext cx="873290" cy="869522"/>
          </a:xfrm>
          <a:prstGeom prst="ellipse">
            <a:avLst/>
          </a:prstGeom>
          <a:noFill/>
          <a:ln w="952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" name="Google Shape;86;p14"/>
          <p:cNvSpPr txBox="1">
            <a:spLocks/>
          </p:cNvSpPr>
          <p:nvPr/>
        </p:nvSpPr>
        <p:spPr>
          <a:xfrm>
            <a:off x="1501000" y="3867894"/>
            <a:ext cx="6671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buFont typeface="Quicksand"/>
              <a:buNone/>
            </a:pPr>
            <a:r>
              <a:rPr lang="en-MY" sz="3600" b="1" dirty="0">
                <a:solidFill>
                  <a:schemeClr val="lt2"/>
                </a:solidFill>
              </a:rPr>
              <a:t>I AM MUHAMMAD NUR IRFAN</a:t>
            </a:r>
          </a:p>
        </p:txBody>
      </p:sp>
      <p:sp>
        <p:nvSpPr>
          <p:cNvPr id="12" name="Google Shape;86;p14"/>
          <p:cNvSpPr txBox="1">
            <a:spLocks/>
          </p:cNvSpPr>
          <p:nvPr/>
        </p:nvSpPr>
        <p:spPr>
          <a:xfrm>
            <a:off x="1501000" y="2859782"/>
            <a:ext cx="6671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buFont typeface="Quicksand"/>
              <a:buNone/>
            </a:pPr>
            <a:r>
              <a:rPr lang="en-MY" sz="3600" b="1" dirty="0">
                <a:solidFill>
                  <a:schemeClr val="lt2"/>
                </a:solidFill>
              </a:rPr>
              <a:t>I AM NUR ALIS SOPHIA</a:t>
            </a:r>
          </a:p>
        </p:txBody>
      </p:sp>
      <p:sp>
        <p:nvSpPr>
          <p:cNvPr id="13" name="Google Shape;86;p14"/>
          <p:cNvSpPr txBox="1">
            <a:spLocks/>
          </p:cNvSpPr>
          <p:nvPr/>
        </p:nvSpPr>
        <p:spPr>
          <a:xfrm>
            <a:off x="1501000" y="1799634"/>
            <a:ext cx="6671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buFont typeface="Quicksand"/>
              <a:buNone/>
            </a:pPr>
            <a:r>
              <a:rPr lang="en-MY" sz="3600" b="1" dirty="0">
                <a:solidFill>
                  <a:schemeClr val="lt2"/>
                </a:solidFill>
              </a:rPr>
              <a:t>I AM AAINAA NABILAH</a:t>
            </a:r>
          </a:p>
        </p:txBody>
      </p:sp>
      <p:sp>
        <p:nvSpPr>
          <p:cNvPr id="14" name="Google Shape;85;p14"/>
          <p:cNvSpPr txBox="1">
            <a:spLocks/>
          </p:cNvSpPr>
          <p:nvPr/>
        </p:nvSpPr>
        <p:spPr>
          <a:xfrm>
            <a:off x="1501000" y="1147113"/>
            <a:ext cx="2448272" cy="545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MY" sz="2200" b="1" dirty="0">
                <a:solidFill>
                  <a:schemeClr val="dk1"/>
                </a:solidFill>
              </a:rPr>
              <a:t>Project Manager</a:t>
            </a:r>
          </a:p>
        </p:txBody>
      </p:sp>
      <p:sp>
        <p:nvSpPr>
          <p:cNvPr id="15" name="Google Shape;85;p14"/>
          <p:cNvSpPr txBox="1">
            <a:spLocks/>
          </p:cNvSpPr>
          <p:nvPr/>
        </p:nvSpPr>
        <p:spPr>
          <a:xfrm>
            <a:off x="1501000" y="2242204"/>
            <a:ext cx="2854976" cy="545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MY" sz="2200" b="1" dirty="0">
                <a:solidFill>
                  <a:schemeClr val="dk1"/>
                </a:solidFill>
              </a:rPr>
              <a:t>Technical Manager</a:t>
            </a:r>
          </a:p>
        </p:txBody>
      </p:sp>
      <p:sp>
        <p:nvSpPr>
          <p:cNvPr id="16" name="Google Shape;85;p14"/>
          <p:cNvSpPr txBox="1">
            <a:spLocks/>
          </p:cNvSpPr>
          <p:nvPr/>
        </p:nvSpPr>
        <p:spPr>
          <a:xfrm>
            <a:off x="1501000" y="3291830"/>
            <a:ext cx="3503048" cy="545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MY" sz="2200" b="1" dirty="0">
                <a:solidFill>
                  <a:schemeClr val="dk1"/>
                </a:solidFill>
              </a:rPr>
              <a:t>Administrative Manager</a:t>
            </a:r>
          </a:p>
        </p:txBody>
      </p:sp>
      <p:sp>
        <p:nvSpPr>
          <p:cNvPr id="17" name="Google Shape;85;p14"/>
          <p:cNvSpPr txBox="1">
            <a:spLocks/>
          </p:cNvSpPr>
          <p:nvPr/>
        </p:nvSpPr>
        <p:spPr>
          <a:xfrm>
            <a:off x="1501000" y="4258428"/>
            <a:ext cx="3503048" cy="545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MY" sz="2200" b="1" dirty="0">
                <a:solidFill>
                  <a:schemeClr val="dk1"/>
                </a:solidFill>
              </a:rPr>
              <a:t>Testing Manager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DEMO RESULT 2</a:t>
            </a:r>
            <a:endParaRPr dirty="0"/>
          </a:p>
        </p:txBody>
      </p:sp>
      <p:sp>
        <p:nvSpPr>
          <p:cNvPr id="131" name="Google Shape;131;p1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35155" y="2146728"/>
            <a:ext cx="4008465" cy="8500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5ABDCC-3341-4FAE-83A8-A8B0EC9084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Texturizer trans="76000" scaling="3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03648" y="2120582"/>
            <a:ext cx="1971429" cy="876190"/>
          </a:xfrm>
          <a:prstGeom prst="rect">
            <a:avLst/>
          </a:prstGeom>
        </p:spPr>
      </p:pic>
      <p:sp>
        <p:nvSpPr>
          <p:cNvPr id="8" name="Google Shape;77;p13">
            <a:extLst>
              <a:ext uri="{FF2B5EF4-FFF2-40B4-BE49-F238E27FC236}">
                <a16:creationId xmlns:a16="http://schemas.microsoft.com/office/drawing/2014/main" id="{7D7CBB0D-901B-48C2-B343-EBE57CCAFFD0}"/>
              </a:ext>
            </a:extLst>
          </p:cNvPr>
          <p:cNvSpPr txBox="1"/>
          <p:nvPr/>
        </p:nvSpPr>
        <p:spPr>
          <a:xfrm>
            <a:off x="1403648" y="1249820"/>
            <a:ext cx="3005199" cy="23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MY" sz="1200" b="1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INPUT</a:t>
            </a:r>
            <a:endParaRPr sz="1200" dirty="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" name="Google Shape;77;p13">
            <a:extLst>
              <a:ext uri="{FF2B5EF4-FFF2-40B4-BE49-F238E27FC236}">
                <a16:creationId xmlns:a16="http://schemas.microsoft.com/office/drawing/2014/main" id="{203FEAD4-B918-46FD-94BA-ECB93C8AE76B}"/>
              </a:ext>
            </a:extLst>
          </p:cNvPr>
          <p:cNvSpPr txBox="1"/>
          <p:nvPr/>
        </p:nvSpPr>
        <p:spPr>
          <a:xfrm>
            <a:off x="4735154" y="1234494"/>
            <a:ext cx="2852727" cy="26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MY" sz="1200" b="1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OUTPUT</a:t>
            </a:r>
            <a:endParaRPr sz="1200" dirty="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10939733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DEMO RESULT 3</a:t>
            </a:r>
            <a:endParaRPr dirty="0"/>
          </a:p>
        </p:txBody>
      </p:sp>
      <p:sp>
        <p:nvSpPr>
          <p:cNvPr id="131" name="Google Shape;131;p1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35155" y="2146728"/>
            <a:ext cx="4008465" cy="8500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72B096-0C06-4B84-BF1A-B1A1036412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Texturizer trans="53000" scaling="1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03648" y="2127608"/>
            <a:ext cx="1971429" cy="876190"/>
          </a:xfrm>
          <a:prstGeom prst="rect">
            <a:avLst/>
          </a:prstGeom>
        </p:spPr>
      </p:pic>
      <p:sp>
        <p:nvSpPr>
          <p:cNvPr id="8" name="Google Shape;77;p13">
            <a:extLst>
              <a:ext uri="{FF2B5EF4-FFF2-40B4-BE49-F238E27FC236}">
                <a16:creationId xmlns:a16="http://schemas.microsoft.com/office/drawing/2014/main" id="{FFD413B4-AF23-4797-BD51-A4AE25305A43}"/>
              </a:ext>
            </a:extLst>
          </p:cNvPr>
          <p:cNvSpPr txBox="1"/>
          <p:nvPr/>
        </p:nvSpPr>
        <p:spPr>
          <a:xfrm>
            <a:off x="1403648" y="1249820"/>
            <a:ext cx="3005199" cy="23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MY" sz="1200" b="1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INPUT</a:t>
            </a:r>
            <a:endParaRPr sz="1200" dirty="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" name="Google Shape;77;p13">
            <a:extLst>
              <a:ext uri="{FF2B5EF4-FFF2-40B4-BE49-F238E27FC236}">
                <a16:creationId xmlns:a16="http://schemas.microsoft.com/office/drawing/2014/main" id="{6971D00E-976A-4E3B-ADBD-B1E17B717550}"/>
              </a:ext>
            </a:extLst>
          </p:cNvPr>
          <p:cNvSpPr txBox="1"/>
          <p:nvPr/>
        </p:nvSpPr>
        <p:spPr>
          <a:xfrm>
            <a:off x="4735154" y="1234494"/>
            <a:ext cx="2852727" cy="26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MY" sz="1200" b="1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OUTPUT</a:t>
            </a:r>
            <a:endParaRPr sz="1200" dirty="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21715132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GITHUB SITE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https://github.com/supcicak0/Hand-written-Text-Recognition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7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99813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399C6-D11E-4CB4-BC8E-EA930BB113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sz="4400" dirty="0"/>
              <a:t>THANK YOU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9298E-76BE-478A-B43C-64E6572E4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7326" y="2782913"/>
            <a:ext cx="5884994" cy="353100"/>
          </a:xfrm>
        </p:spPr>
        <p:txBody>
          <a:bodyPr/>
          <a:lstStyle/>
          <a:p>
            <a:r>
              <a:rPr lang="en-US" dirty="0"/>
              <a:t>to everyone involved in this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5B5D8-F416-468E-A69D-116DAE19F8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70728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604610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INTRODUCTION</a:t>
            </a:r>
            <a:endParaRPr sz="2400" dirty="0"/>
          </a:p>
        </p:txBody>
      </p:sp>
      <p:sp>
        <p:nvSpPr>
          <p:cNvPr id="77" name="Google Shape;77;p13"/>
          <p:cNvSpPr txBox="1"/>
          <p:nvPr/>
        </p:nvSpPr>
        <p:spPr>
          <a:xfrm>
            <a:off x="1165475" y="1249820"/>
            <a:ext cx="3451800" cy="23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MY" sz="1200" b="1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WHAT IS HANDWRITTEN TEXT RECOGNITION?</a:t>
            </a:r>
            <a:endParaRPr sz="1200" dirty="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MY" sz="1200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A type of OCR that allows computers to recognize letters written by humans.</a:t>
            </a:r>
            <a:br>
              <a:rPr lang="en-MY" sz="1200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</a:br>
            <a:br>
              <a:rPr lang="en-MY" sz="1200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</a:br>
            <a:r>
              <a:rPr lang="en-MY" sz="1200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Used in many sectors such as digitizing papers, autonomous driving and many more.</a:t>
            </a:r>
            <a:br>
              <a:rPr lang="en-MY" sz="1200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</a:br>
            <a:br>
              <a:rPr lang="en-MY" sz="1200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</a:br>
            <a:r>
              <a:rPr lang="en-MY" sz="1200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Applications: car plate recognition, online banking, National ID recognition, etc.</a:t>
            </a: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5084225" y="1249820"/>
            <a:ext cx="3602400" cy="23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MY" sz="1200" b="1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HANDWRITTEN TEXT RECOGNITION SYSTEM</a:t>
            </a:r>
            <a:endParaRPr sz="1200" dirty="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MY" sz="1200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It can interpret humans’ handwritings by extracting them from images captured.</a:t>
            </a:r>
            <a:br>
              <a:rPr lang="en-MY" sz="1200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</a:br>
            <a:br>
              <a:rPr lang="en-MY" sz="1200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</a:br>
            <a:r>
              <a:rPr lang="en-MY" sz="1200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Involves Artificial Intelligence Techniques which is Neural Network. </a:t>
            </a: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9C0BA"/>
                </a:solidFill>
              </a:rPr>
              <a:t>INTRODUCTION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OBJECTIVES:</a:t>
            </a:r>
            <a:endParaRPr sz="2400" dirty="0"/>
          </a:p>
          <a:p>
            <a:r>
              <a:rPr lang="en-MY" sz="2400" dirty="0"/>
              <a:t>To develop an intelligent system that are able to detect user's handwritten characters or words.</a:t>
            </a:r>
          </a:p>
          <a:p>
            <a:pPr lvl="0" indent="-381000">
              <a:spcBef>
                <a:spcPts val="0"/>
              </a:spcBef>
              <a:buClr>
                <a:schemeClr val="accent1"/>
              </a:buClr>
              <a:buSzPts val="2400"/>
            </a:pPr>
            <a:r>
              <a:rPr lang="en-MY" sz="2400" dirty="0"/>
              <a:t>To construct a tool that takes an image from it as an input and extracts characters.</a:t>
            </a:r>
          </a:p>
          <a:p>
            <a:pPr lvl="0" indent="-381000">
              <a:spcBef>
                <a:spcPts val="0"/>
              </a:spcBef>
              <a:buClr>
                <a:schemeClr val="accent1"/>
              </a:buClr>
              <a:buSzPts val="2400"/>
            </a:pPr>
            <a:r>
              <a:rPr lang="en-MY" sz="2400" dirty="0"/>
              <a:t>To develop a tool which can scan the inputted handwritten images and printed out extracted text as the output.</a:t>
            </a:r>
            <a:endParaRPr sz="2400"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PLANNING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HANDWRITTEN RECOGNITION SYSTEM by LUMINEUX SDN. BHD.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6122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604610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PROJECT MANAGEMENT LIFECYCLE</a:t>
            </a:r>
            <a:endParaRPr sz="2400"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680" y="1192028"/>
            <a:ext cx="9144000" cy="395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123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604610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WORK BREAKDOWN STRUCTURE (WBS)</a:t>
            </a:r>
            <a:endParaRPr sz="2400"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347614"/>
            <a:ext cx="9144000" cy="298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212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4" y="555526"/>
            <a:ext cx="7871021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RISK IDENTIFICATION CHART (QUALITY, COST AND TIME)</a:t>
            </a:r>
            <a:endParaRPr sz="2000"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4217" y="860623"/>
            <a:ext cx="7001310" cy="4159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6717146"/>
      </p:ext>
    </p:extLst>
  </p:cSld>
  <p:clrMapOvr>
    <a:masterClrMapping/>
  </p:clrMapOvr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550</Words>
  <Application>Microsoft Office PowerPoint</Application>
  <PresentationFormat>On-screen Show (16:9)</PresentationFormat>
  <Paragraphs>133</Paragraphs>
  <Slides>33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Quicksand</vt:lpstr>
      <vt:lpstr>Eleanor template</vt:lpstr>
      <vt:lpstr>HANDWRITTEN RECOGNITION SYSTEM </vt:lpstr>
      <vt:lpstr>PROJECT DEFINITION</vt:lpstr>
      <vt:lpstr>Hello! Let’s meet the team members.</vt:lpstr>
      <vt:lpstr>INTRODUCTION</vt:lpstr>
      <vt:lpstr>INTRODUCTION</vt:lpstr>
      <vt:lpstr>PROJECT PLANNING</vt:lpstr>
      <vt:lpstr>PROJECT MANAGEMENT LIFECYCLE</vt:lpstr>
      <vt:lpstr>WORK BREAKDOWN STRUCTURE (WBS)</vt:lpstr>
      <vt:lpstr>RISK IDENTIFICATION CHART (QUALITY, COST AND TIME)</vt:lpstr>
      <vt:lpstr>RESPONSIBILITY ASSIGNMENT MATRICES (RAM)</vt:lpstr>
      <vt:lpstr>RESPONSIBILITY ASSIGNMENT MATRICES (RAM)</vt:lpstr>
      <vt:lpstr>PROJECT IMPLEMENTATION</vt:lpstr>
      <vt:lpstr>TASK AND ESTIMATED COST</vt:lpstr>
      <vt:lpstr>MILESTONE CHART</vt:lpstr>
      <vt:lpstr>PROJECT OVERVIEW</vt:lpstr>
      <vt:lpstr>PROJECT OVERVIEW</vt:lpstr>
      <vt:lpstr>PROJECT CLOSING</vt:lpstr>
      <vt:lpstr>CUSTOMER ACCEPTANCE FORM</vt:lpstr>
      <vt:lpstr>LESSON LEARNED DOCUMENT</vt:lpstr>
      <vt:lpstr>OTHER PROJECT CLOSING CHECKLISTS</vt:lpstr>
      <vt:lpstr>TRANSITION PLAN</vt:lpstr>
      <vt:lpstr>CLOSE CONTRACT</vt:lpstr>
      <vt:lpstr>SYSTEM DEMONSTRATION</vt:lpstr>
      <vt:lpstr>SYSTEM DEMONSTRATION</vt:lpstr>
      <vt:lpstr>SYSTEM DEMONSTRATION</vt:lpstr>
      <vt:lpstr>SYSTEM DEMONSTRATION</vt:lpstr>
      <vt:lpstr>SYSTEM DEMONSTRATION</vt:lpstr>
      <vt:lpstr>SYSTEM DEMONSTRATION</vt:lpstr>
      <vt:lpstr>DEMO RESULT 1</vt:lpstr>
      <vt:lpstr>DEMO RESULT 2</vt:lpstr>
      <vt:lpstr>DEMO RESULT 3</vt:lpstr>
      <vt:lpstr>GITHUB SITE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HANDWRITTEN RECOGNITION SYSTEM</dc:title>
  <dc:creator>User</dc:creator>
  <cp:lastModifiedBy>Irfan Azman</cp:lastModifiedBy>
  <cp:revision>20</cp:revision>
  <dcterms:modified xsi:type="dcterms:W3CDTF">2021-01-30T17:07:25Z</dcterms:modified>
</cp:coreProperties>
</file>