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verage-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a873b01a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11a873b01aa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a84a97d47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a84a97d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a873b01aa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a873b01a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linuxsecurity.expert/tools/sqlmate/" TargetMode="External"/><Relationship Id="rId4" Type="http://schemas.openxmlformats.org/officeDocument/2006/relationships/hyperlink" Target="https://docs.djangoproject.com/en/1.8/_modules/django/contrib/sessions/middlewa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ctrTitle"/>
          </p:nvPr>
        </p:nvSpPr>
        <p:spPr>
          <a:xfrm>
            <a:off x="1524000" y="1506768"/>
            <a:ext cx="9144000" cy="1084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6400"/>
              <a:t>Petswala</a:t>
            </a:r>
            <a:endParaRPr sz="6400"/>
          </a:p>
        </p:txBody>
      </p:sp>
      <p:sp>
        <p:nvSpPr>
          <p:cNvPr id="66" name="Google Shape;66;p14"/>
          <p:cNvSpPr txBox="1"/>
          <p:nvPr>
            <p:ph idx="4294967295" type="subTitle"/>
          </p:nvPr>
        </p:nvSpPr>
        <p:spPr>
          <a:xfrm>
            <a:off x="1524000" y="2924225"/>
            <a:ext cx="9144000" cy="1525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94898"/>
              <a:buNone/>
            </a:pPr>
            <a:r>
              <a:rPr lang="en-US" sz="2529"/>
              <a:t>Muhammad Tayyab, 22100200</a:t>
            </a:r>
            <a:endParaRPr sz="2529"/>
          </a:p>
          <a:p>
            <a:pPr indent="0" lvl="0" marL="0" rtl="0" algn="ctr">
              <a:lnSpc>
                <a:spcPct val="90000"/>
              </a:lnSpc>
              <a:spcBef>
                <a:spcPts val="1000"/>
              </a:spcBef>
              <a:spcAft>
                <a:spcPts val="0"/>
              </a:spcAft>
              <a:buClr>
                <a:schemeClr val="dk1"/>
              </a:buClr>
              <a:buSzPct val="94898"/>
              <a:buNone/>
            </a:pPr>
            <a:r>
              <a:rPr lang="en-US" sz="2529"/>
              <a:t>Muhammad Aaish Javed, 22100300 </a:t>
            </a:r>
            <a:endParaRPr sz="2529"/>
          </a:p>
          <a:p>
            <a:pPr indent="0" lvl="0" marL="0" rtl="0" algn="ctr">
              <a:lnSpc>
                <a:spcPct val="90000"/>
              </a:lnSpc>
              <a:spcBef>
                <a:spcPts val="1000"/>
              </a:spcBef>
              <a:spcAft>
                <a:spcPts val="0"/>
              </a:spcAft>
              <a:buClr>
                <a:schemeClr val="dk1"/>
              </a:buClr>
              <a:buSzPct val="94898"/>
              <a:buNone/>
            </a:pPr>
            <a:r>
              <a:rPr lang="en-US" sz="2529"/>
              <a:t>Muhammad Ibrahim Bhalli, 22100098 </a:t>
            </a:r>
            <a:endParaRPr sz="2529"/>
          </a:p>
          <a:p>
            <a:pPr indent="0" lvl="0" marL="0" rtl="0" algn="ctr">
              <a:lnSpc>
                <a:spcPct val="90000"/>
              </a:lnSpc>
              <a:spcBef>
                <a:spcPts val="1000"/>
              </a:spcBef>
              <a:spcAft>
                <a:spcPts val="0"/>
              </a:spcAft>
              <a:buClr>
                <a:schemeClr val="dk1"/>
              </a:buClr>
              <a:buSzPct val="94898"/>
              <a:buNone/>
            </a:pPr>
            <a:r>
              <a:rPr lang="en-US" sz="2529"/>
              <a:t>Syed Raza Abbas, 20100049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Overview</a:t>
            </a:r>
            <a:endParaRPr/>
          </a:p>
        </p:txBody>
      </p:sp>
      <p:sp>
        <p:nvSpPr>
          <p:cNvPr id="72" name="Google Shape;72;p15"/>
          <p:cNvSpPr txBox="1"/>
          <p:nvPr>
            <p:ph idx="1" type="body"/>
          </p:nvPr>
        </p:nvSpPr>
        <p:spPr>
          <a:xfrm>
            <a:off x="838200" y="2222325"/>
            <a:ext cx="10515600" cy="4351200"/>
          </a:xfrm>
          <a:prstGeom prst="rect">
            <a:avLst/>
          </a:prstGeom>
          <a:noFill/>
          <a:ln>
            <a:noFill/>
          </a:ln>
        </p:spPr>
        <p:txBody>
          <a:bodyPr anchorCtr="0" anchor="t" bIns="45700" lIns="91425" spcFirstLastPara="1" rIns="91425" wrap="square" tIns="45700">
            <a:normAutofit/>
          </a:bodyPr>
          <a:lstStyle/>
          <a:p>
            <a:pPr indent="0" lvl="0" marL="228600" rtl="0" algn="just">
              <a:lnSpc>
                <a:spcPct val="108000"/>
              </a:lnSpc>
              <a:spcBef>
                <a:spcPts val="0"/>
              </a:spcBef>
              <a:spcAft>
                <a:spcPts val="1600"/>
              </a:spcAft>
              <a:buNone/>
            </a:pPr>
            <a:r>
              <a:rPr lang="en-US" sz="2700">
                <a:solidFill>
                  <a:schemeClr val="dk1"/>
                </a:solidFill>
                <a:highlight>
                  <a:schemeClr val="lt1"/>
                </a:highlight>
              </a:rPr>
              <a:t>We are developing a web application which registers pet owners, vets, other pet service and accessories providers and allows them to interact based on their needs. For instance, pet service providers and vets would be able to advertise their services and products and pet owners would be able to contact these service providers and avail their services.</a:t>
            </a:r>
            <a:endParaRPr sz="43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Three Security Threats/Risks</a:t>
            </a:r>
            <a:endParaRPr/>
          </a:p>
        </p:txBody>
      </p:sp>
      <p:sp>
        <p:nvSpPr>
          <p:cNvPr id="78" name="Google Shape;78;p16"/>
          <p:cNvSpPr txBox="1"/>
          <p:nvPr>
            <p:ph idx="1" type="body"/>
          </p:nvPr>
        </p:nvSpPr>
        <p:spPr>
          <a:xfrm>
            <a:off x="838200" y="2014700"/>
            <a:ext cx="10515600" cy="43512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a:solidFill>
                  <a:schemeClr val="dk1"/>
                </a:solidFill>
              </a:rPr>
              <a:t>Broken Access Control</a:t>
            </a:r>
            <a:endParaRPr>
              <a:solidFill>
                <a:schemeClr val="dk1"/>
              </a:solidFill>
            </a:endParaRPr>
          </a:p>
          <a:p>
            <a:pPr indent="-342900" lvl="1" marL="914400" rtl="0" algn="l">
              <a:lnSpc>
                <a:spcPct val="90000"/>
              </a:lnSpc>
              <a:spcBef>
                <a:spcPts val="1600"/>
              </a:spcBef>
              <a:spcAft>
                <a:spcPts val="0"/>
              </a:spcAft>
              <a:buClr>
                <a:schemeClr val="dk1"/>
              </a:buClr>
              <a:buSzPts val="1800"/>
              <a:buChar char="○"/>
            </a:pPr>
            <a:r>
              <a:rPr lang="en-US">
                <a:solidFill>
                  <a:schemeClr val="dk1"/>
                </a:solidFill>
              </a:rPr>
              <a:t>Users acting out of their intended permissions</a:t>
            </a:r>
            <a:endParaRPr>
              <a:solidFill>
                <a:schemeClr val="dk1"/>
              </a:solidFill>
            </a:endParaRPr>
          </a:p>
          <a:p>
            <a:pPr indent="0" lvl="0" marL="457200" rtl="0" algn="l">
              <a:lnSpc>
                <a:spcPct val="90000"/>
              </a:lnSpc>
              <a:spcBef>
                <a:spcPts val="1600"/>
              </a:spcBef>
              <a:spcAft>
                <a:spcPts val="0"/>
              </a:spcAft>
              <a:buNone/>
            </a:pPr>
            <a:r>
              <a:rPr lang="en-US">
                <a:solidFill>
                  <a:schemeClr val="dk1"/>
                </a:solidFill>
              </a:rPr>
              <a:t>Cryptographic Failures</a:t>
            </a:r>
            <a:endParaRPr>
              <a:solidFill>
                <a:schemeClr val="dk1"/>
              </a:solidFill>
            </a:endParaRPr>
          </a:p>
          <a:p>
            <a:pPr indent="-342900" lvl="1" marL="914400" rtl="0" algn="l">
              <a:lnSpc>
                <a:spcPct val="90000"/>
              </a:lnSpc>
              <a:spcBef>
                <a:spcPts val="1600"/>
              </a:spcBef>
              <a:spcAft>
                <a:spcPts val="0"/>
              </a:spcAft>
              <a:buClr>
                <a:schemeClr val="dk1"/>
              </a:buClr>
              <a:buSzPts val="1800"/>
              <a:buChar char="○"/>
            </a:pPr>
            <a:r>
              <a:rPr lang="en-US">
                <a:solidFill>
                  <a:schemeClr val="dk1"/>
                </a:solidFill>
              </a:rPr>
              <a:t>OWASP describes it as “description of a symptom, not a cause” that leads to exposure of sensitive data</a:t>
            </a:r>
            <a:endParaRPr>
              <a:solidFill>
                <a:schemeClr val="dk1"/>
              </a:solidFill>
            </a:endParaRPr>
          </a:p>
          <a:p>
            <a:pPr indent="0" lvl="0" marL="457200" rtl="0" algn="l">
              <a:lnSpc>
                <a:spcPct val="90000"/>
              </a:lnSpc>
              <a:spcBef>
                <a:spcPts val="1600"/>
              </a:spcBef>
              <a:spcAft>
                <a:spcPts val="0"/>
              </a:spcAft>
              <a:buNone/>
            </a:pPr>
            <a:r>
              <a:rPr lang="en-US">
                <a:solidFill>
                  <a:schemeClr val="dk1"/>
                </a:solidFill>
              </a:rPr>
              <a:t>Injection</a:t>
            </a:r>
            <a:endParaRPr>
              <a:solidFill>
                <a:schemeClr val="dk1"/>
              </a:solidFill>
            </a:endParaRPr>
          </a:p>
          <a:p>
            <a:pPr indent="-342900" lvl="1" marL="914400" rtl="0" algn="l">
              <a:lnSpc>
                <a:spcPct val="90000"/>
              </a:lnSpc>
              <a:spcBef>
                <a:spcPts val="1600"/>
              </a:spcBef>
              <a:spcAft>
                <a:spcPts val="0"/>
              </a:spcAft>
              <a:buClr>
                <a:schemeClr val="dk1"/>
              </a:buClr>
              <a:buSzPts val="1800"/>
              <a:buChar char="○"/>
            </a:pPr>
            <a:r>
              <a:rPr lang="en-US">
                <a:solidFill>
                  <a:schemeClr val="dk1"/>
                </a:solidFill>
              </a:rPr>
              <a:t>Unvalidated, unfiltered and unsanitized input of data or code (exploit) by user</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Potential Losses</a:t>
            </a:r>
            <a:endParaRPr/>
          </a:p>
        </p:txBody>
      </p:sp>
      <p:sp>
        <p:nvSpPr>
          <p:cNvPr id="84" name="Google Shape;84;p17"/>
          <p:cNvSpPr txBox="1"/>
          <p:nvPr>
            <p:ph idx="1" type="body"/>
          </p:nvPr>
        </p:nvSpPr>
        <p:spPr>
          <a:xfrm>
            <a:off x="838200" y="1788750"/>
            <a:ext cx="10867200" cy="5190900"/>
          </a:xfrm>
          <a:prstGeom prst="rect">
            <a:avLst/>
          </a:prstGeom>
          <a:noFill/>
          <a:ln>
            <a:noFill/>
          </a:ln>
        </p:spPr>
        <p:txBody>
          <a:bodyPr anchorCtr="0" anchor="t" bIns="45700" lIns="91425" spcFirstLastPara="1" rIns="91425" wrap="square" tIns="45700">
            <a:normAutofit lnSpcReduction="10000"/>
          </a:bodyPr>
          <a:lstStyle/>
          <a:p>
            <a:pPr indent="0" lvl="0" marL="457200" rtl="0" algn="l">
              <a:spcBef>
                <a:spcPts val="0"/>
              </a:spcBef>
              <a:spcAft>
                <a:spcPts val="0"/>
              </a:spcAft>
              <a:buNone/>
            </a:pPr>
            <a:r>
              <a:rPr lang="en-US">
                <a:solidFill>
                  <a:schemeClr val="dk1"/>
                </a:solidFill>
              </a:rPr>
              <a:t>Broken Access Control</a:t>
            </a:r>
            <a:endParaRPr>
              <a:solidFill>
                <a:schemeClr val="dk1"/>
              </a:solidFill>
            </a:endParaRPr>
          </a:p>
          <a:p>
            <a:pPr indent="-342900" lvl="1" marL="914400" rtl="0" algn="l">
              <a:lnSpc>
                <a:spcPct val="115000"/>
              </a:lnSpc>
              <a:spcBef>
                <a:spcPts val="1600"/>
              </a:spcBef>
              <a:spcAft>
                <a:spcPts val="0"/>
              </a:spcAft>
              <a:buSzPts val="1800"/>
              <a:buChar char="○"/>
            </a:pPr>
            <a:r>
              <a:rPr lang="en-US">
                <a:solidFill>
                  <a:schemeClr val="dk1"/>
                </a:solidFill>
              </a:rPr>
              <a:t>Elevation of Privilege</a:t>
            </a:r>
            <a:endParaRPr>
              <a:solidFill>
                <a:schemeClr val="dk1"/>
              </a:solidFill>
            </a:endParaRPr>
          </a:p>
          <a:p>
            <a:pPr indent="-342900" lvl="1" marL="914400" rtl="0" algn="l">
              <a:lnSpc>
                <a:spcPct val="115000"/>
              </a:lnSpc>
              <a:spcBef>
                <a:spcPts val="1000"/>
              </a:spcBef>
              <a:spcAft>
                <a:spcPts val="0"/>
              </a:spcAft>
              <a:buSzPts val="1800"/>
              <a:buChar char="○"/>
            </a:pPr>
            <a:r>
              <a:rPr lang="en-US">
                <a:solidFill>
                  <a:schemeClr val="dk1"/>
                </a:solidFill>
              </a:rPr>
              <a:t>Denial of Access</a:t>
            </a:r>
            <a:endParaRPr>
              <a:solidFill>
                <a:schemeClr val="dk1"/>
              </a:solidFill>
            </a:endParaRPr>
          </a:p>
          <a:p>
            <a:pPr indent="0" lvl="0" marL="457200" rtl="0" algn="l">
              <a:spcBef>
                <a:spcPts val="1000"/>
              </a:spcBef>
              <a:spcAft>
                <a:spcPts val="0"/>
              </a:spcAft>
              <a:buNone/>
            </a:pPr>
            <a:r>
              <a:rPr lang="en-US">
                <a:solidFill>
                  <a:schemeClr val="dk1"/>
                </a:solidFill>
              </a:rPr>
              <a:t>Cryptographic Failures</a:t>
            </a:r>
            <a:endParaRPr>
              <a:solidFill>
                <a:schemeClr val="dk1"/>
              </a:solidFill>
            </a:endParaRPr>
          </a:p>
          <a:p>
            <a:pPr indent="-342900" lvl="1" marL="914400" rtl="0" algn="l">
              <a:lnSpc>
                <a:spcPct val="115000"/>
              </a:lnSpc>
              <a:spcBef>
                <a:spcPts val="1600"/>
              </a:spcBef>
              <a:spcAft>
                <a:spcPts val="0"/>
              </a:spcAft>
              <a:buClr>
                <a:schemeClr val="dk1"/>
              </a:buClr>
              <a:buSzPts val="1800"/>
              <a:buChar char="○"/>
            </a:pPr>
            <a:r>
              <a:rPr lang="en-US">
                <a:solidFill>
                  <a:schemeClr val="dk1"/>
                </a:solidFill>
              </a:rPr>
              <a:t>Sensitive Data Exposure</a:t>
            </a:r>
            <a:endParaRPr>
              <a:solidFill>
                <a:schemeClr val="dk1"/>
              </a:solidFill>
            </a:endParaRPr>
          </a:p>
          <a:p>
            <a:pPr indent="-342900" lvl="1" marL="914400" rtl="0" algn="l">
              <a:lnSpc>
                <a:spcPct val="115000"/>
              </a:lnSpc>
              <a:spcBef>
                <a:spcPts val="1000"/>
              </a:spcBef>
              <a:spcAft>
                <a:spcPts val="0"/>
              </a:spcAft>
              <a:buClr>
                <a:schemeClr val="dk1"/>
              </a:buClr>
              <a:buSzPts val="1800"/>
              <a:buChar char="○"/>
            </a:pPr>
            <a:r>
              <a:rPr lang="en-US">
                <a:solidFill>
                  <a:schemeClr val="dk1"/>
                </a:solidFill>
              </a:rPr>
              <a:t>Prone to Injection (exploits)</a:t>
            </a:r>
            <a:endParaRPr>
              <a:solidFill>
                <a:schemeClr val="dk1"/>
              </a:solidFill>
            </a:endParaRPr>
          </a:p>
          <a:p>
            <a:pPr indent="0" lvl="0" marL="457200" rtl="0" algn="l">
              <a:spcBef>
                <a:spcPts val="1000"/>
              </a:spcBef>
              <a:spcAft>
                <a:spcPts val="0"/>
              </a:spcAft>
              <a:buNone/>
            </a:pPr>
            <a:r>
              <a:rPr lang="en-US">
                <a:solidFill>
                  <a:schemeClr val="dk1"/>
                </a:solidFill>
              </a:rPr>
              <a:t>Injection</a:t>
            </a:r>
            <a:endParaRPr>
              <a:solidFill>
                <a:schemeClr val="dk1"/>
              </a:solidFill>
            </a:endParaRPr>
          </a:p>
          <a:p>
            <a:pPr indent="-342900" lvl="1" marL="914400" rtl="0" algn="l">
              <a:lnSpc>
                <a:spcPct val="115000"/>
              </a:lnSpc>
              <a:spcBef>
                <a:spcPts val="1600"/>
              </a:spcBef>
              <a:spcAft>
                <a:spcPts val="0"/>
              </a:spcAft>
              <a:buSzPts val="1800"/>
              <a:buChar char="○"/>
            </a:pPr>
            <a:r>
              <a:rPr lang="en-US">
                <a:solidFill>
                  <a:schemeClr val="dk1"/>
                </a:solidFill>
              </a:rPr>
              <a:t>Loss of normal flow of control (malicious code)</a:t>
            </a:r>
            <a:endParaRPr>
              <a:solidFill>
                <a:schemeClr val="dk1"/>
              </a:solidFill>
            </a:endParaRPr>
          </a:p>
          <a:p>
            <a:pPr indent="-342900" lvl="1" marL="914400" rtl="0" algn="l">
              <a:lnSpc>
                <a:spcPct val="115000"/>
              </a:lnSpc>
              <a:spcBef>
                <a:spcPts val="1000"/>
              </a:spcBef>
              <a:spcAft>
                <a:spcPts val="0"/>
              </a:spcAft>
              <a:buSzPts val="1800"/>
              <a:buChar char="○"/>
            </a:pPr>
            <a:r>
              <a:rPr lang="en-US">
                <a:solidFill>
                  <a:schemeClr val="dk1"/>
                </a:solidFill>
              </a:rPr>
              <a:t>DoS and DDoS attacks</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1125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Controls</a:t>
            </a:r>
            <a:endParaRPr/>
          </a:p>
        </p:txBody>
      </p:sp>
      <p:sp>
        <p:nvSpPr>
          <p:cNvPr id="90" name="Google Shape;90;p18"/>
          <p:cNvSpPr txBox="1"/>
          <p:nvPr>
            <p:ph idx="1" type="body"/>
          </p:nvPr>
        </p:nvSpPr>
        <p:spPr>
          <a:xfrm>
            <a:off x="766650" y="1324700"/>
            <a:ext cx="10515600" cy="5780400"/>
          </a:xfrm>
          <a:prstGeom prst="rect">
            <a:avLst/>
          </a:prstGeom>
          <a:noFill/>
          <a:ln>
            <a:noFill/>
          </a:ln>
        </p:spPr>
        <p:txBody>
          <a:bodyPr anchorCtr="0" anchor="t" bIns="45700" lIns="91425" spcFirstLastPara="1" rIns="91425" wrap="square" tIns="45700">
            <a:spAutoFit/>
          </a:bodyPr>
          <a:lstStyle/>
          <a:p>
            <a:pPr indent="0" lvl="0" marL="457200" rtl="0" algn="l">
              <a:lnSpc>
                <a:spcPct val="90000"/>
              </a:lnSpc>
              <a:spcBef>
                <a:spcPts val="0"/>
              </a:spcBef>
              <a:spcAft>
                <a:spcPts val="0"/>
              </a:spcAft>
              <a:buNone/>
            </a:pPr>
            <a:r>
              <a:rPr lang="en-US">
                <a:solidFill>
                  <a:schemeClr val="dk1"/>
                </a:solidFill>
              </a:rPr>
              <a:t>Broken Access Control: </a:t>
            </a:r>
            <a:endParaRPr>
              <a:solidFill>
                <a:schemeClr val="dk1"/>
              </a:solidFill>
            </a:endParaRPr>
          </a:p>
          <a:p>
            <a:pPr indent="-349250" lvl="1" marL="914400" rtl="0" algn="l">
              <a:lnSpc>
                <a:spcPct val="115000"/>
              </a:lnSpc>
              <a:spcBef>
                <a:spcPts val="1600"/>
              </a:spcBef>
              <a:spcAft>
                <a:spcPts val="0"/>
              </a:spcAft>
              <a:buSzPts val="1900"/>
              <a:buChar char="○"/>
            </a:pPr>
            <a:r>
              <a:rPr lang="en-US" sz="2000">
                <a:solidFill>
                  <a:schemeClr val="dk1"/>
                </a:solidFill>
              </a:rPr>
              <a:t>Implement access control mechanisms and minimize Cross-Origin Resource Sharing usage. (Protective)</a:t>
            </a:r>
            <a:endParaRPr sz="2000">
              <a:solidFill>
                <a:schemeClr val="dk1"/>
              </a:solidFill>
            </a:endParaRPr>
          </a:p>
          <a:p>
            <a:pPr indent="-349250" lvl="1" marL="914400" rtl="0" algn="l">
              <a:lnSpc>
                <a:spcPct val="115000"/>
              </a:lnSpc>
              <a:spcBef>
                <a:spcPts val="1600"/>
              </a:spcBef>
              <a:spcAft>
                <a:spcPts val="0"/>
              </a:spcAft>
              <a:buSzPts val="1900"/>
              <a:buChar char="○"/>
            </a:pPr>
            <a:r>
              <a:rPr lang="en-US" sz="2000">
                <a:solidFill>
                  <a:schemeClr val="dk1"/>
                </a:solidFill>
              </a:rPr>
              <a:t>The cross-origin opener policy (COOP) header allows browsers to isolate a top-level window from other documents by putting them in a different context group so that they cannot directly interact with the top-level window. (Protective)</a:t>
            </a:r>
            <a:endParaRPr sz="2000">
              <a:solidFill>
                <a:schemeClr val="dk1"/>
              </a:solidFill>
            </a:endParaRPr>
          </a:p>
          <a:p>
            <a:pPr indent="-349250" lvl="1" marL="914400" rtl="0" algn="l">
              <a:lnSpc>
                <a:spcPct val="115000"/>
              </a:lnSpc>
              <a:spcBef>
                <a:spcPts val="1000"/>
              </a:spcBef>
              <a:spcAft>
                <a:spcPts val="0"/>
              </a:spcAft>
              <a:buSzPts val="1900"/>
              <a:buChar char="○"/>
            </a:pPr>
            <a:r>
              <a:rPr lang="en-US" sz="2000">
                <a:solidFill>
                  <a:schemeClr val="dk1"/>
                </a:solidFill>
              </a:rPr>
              <a:t>Disable web server directory listing and ensure file metadata and backup files are not present within web roots. (Protective)</a:t>
            </a:r>
            <a:endParaRPr sz="2000">
              <a:solidFill>
                <a:schemeClr val="dk1"/>
              </a:solidFill>
            </a:endParaRPr>
          </a:p>
          <a:p>
            <a:pPr indent="-349250" lvl="1" marL="914400" rtl="0" algn="l">
              <a:lnSpc>
                <a:spcPct val="115000"/>
              </a:lnSpc>
              <a:spcBef>
                <a:spcPts val="1000"/>
              </a:spcBef>
              <a:spcAft>
                <a:spcPts val="0"/>
              </a:spcAft>
              <a:buSzPts val="1900"/>
              <a:buChar char="○"/>
            </a:pPr>
            <a:r>
              <a:rPr lang="en-US" sz="2000">
                <a:solidFill>
                  <a:schemeClr val="dk1"/>
                </a:solidFill>
              </a:rPr>
              <a:t>Log access control failures and alert admins. (Detective, Responsive, Recovery)</a:t>
            </a:r>
            <a:endParaRPr sz="2000">
              <a:solidFill>
                <a:schemeClr val="dk1"/>
              </a:solidFill>
            </a:endParaRPr>
          </a:p>
          <a:p>
            <a:pPr indent="-349250" lvl="1" marL="914400" rtl="0" algn="l">
              <a:lnSpc>
                <a:spcPct val="115000"/>
              </a:lnSpc>
              <a:spcBef>
                <a:spcPts val="1000"/>
              </a:spcBef>
              <a:spcAft>
                <a:spcPts val="0"/>
              </a:spcAft>
              <a:buSzPts val="1900"/>
              <a:buChar char="○"/>
            </a:pPr>
            <a:r>
              <a:rPr lang="en-US" sz="2000">
                <a:solidFill>
                  <a:schemeClr val="dk1"/>
                </a:solidFill>
              </a:rPr>
              <a:t>Rate limit API and controller access to minimize harm from automated attack tooling. (Detective, Protective)</a:t>
            </a:r>
            <a:endParaRPr sz="2000">
              <a:solidFill>
                <a:schemeClr val="dk1"/>
              </a:solidFill>
            </a:endParaRPr>
          </a:p>
          <a:p>
            <a:pPr indent="-349250" lvl="1" marL="914400" rtl="0" algn="l">
              <a:lnSpc>
                <a:spcPct val="115000"/>
              </a:lnSpc>
              <a:spcBef>
                <a:spcPts val="1000"/>
              </a:spcBef>
              <a:spcAft>
                <a:spcPts val="0"/>
              </a:spcAft>
              <a:buSzPts val="1900"/>
              <a:buChar char="○"/>
            </a:pPr>
            <a:r>
              <a:rPr lang="en-US" sz="2000">
                <a:solidFill>
                  <a:schemeClr val="dk1"/>
                </a:solidFill>
              </a:rPr>
              <a:t>Deny by default, except for public resources. (Protective)</a:t>
            </a:r>
            <a:endParaRPr sz="2000">
              <a:solidFill>
                <a:schemeClr val="dk1"/>
              </a:solidFill>
            </a:endParaRPr>
          </a:p>
          <a:p>
            <a:pPr indent="0" lvl="0" marL="457200" rtl="0" algn="l">
              <a:lnSpc>
                <a:spcPct val="90000"/>
              </a:lnSpc>
              <a:spcBef>
                <a:spcPts val="1600"/>
              </a:spcBef>
              <a:spcAft>
                <a:spcPts val="16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1086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Controls</a:t>
            </a:r>
            <a:endParaRPr/>
          </a:p>
        </p:txBody>
      </p:sp>
      <p:sp>
        <p:nvSpPr>
          <p:cNvPr id="96" name="Google Shape;96;p19"/>
          <p:cNvSpPr txBox="1"/>
          <p:nvPr>
            <p:ph idx="1" type="body"/>
          </p:nvPr>
        </p:nvSpPr>
        <p:spPr>
          <a:xfrm>
            <a:off x="838200" y="1164300"/>
            <a:ext cx="10515600" cy="4428600"/>
          </a:xfrm>
          <a:prstGeom prst="rect">
            <a:avLst/>
          </a:prstGeom>
        </p:spPr>
        <p:txBody>
          <a:bodyPr anchorCtr="0" anchor="t" bIns="45700" lIns="91425" spcFirstLastPara="1" rIns="91425" wrap="square" tIns="45700">
            <a:spAutoFit/>
          </a:bodyPr>
          <a:lstStyle/>
          <a:p>
            <a:pPr indent="0" lvl="0" marL="457200" rtl="0" algn="l">
              <a:spcBef>
                <a:spcPts val="0"/>
              </a:spcBef>
              <a:spcAft>
                <a:spcPts val="0"/>
              </a:spcAft>
              <a:buNone/>
            </a:pPr>
            <a:r>
              <a:rPr lang="en-US">
                <a:solidFill>
                  <a:schemeClr val="dk1"/>
                </a:solidFill>
              </a:rPr>
              <a:t>Cryptographic Failures:</a:t>
            </a:r>
            <a:endParaRPr>
              <a:solidFill>
                <a:schemeClr val="dk1"/>
              </a:solidFill>
            </a:endParaRPr>
          </a:p>
          <a:p>
            <a:pPr indent="-351400" lvl="1" marL="914400" rtl="0" algn="l">
              <a:lnSpc>
                <a:spcPct val="115000"/>
              </a:lnSpc>
              <a:spcBef>
                <a:spcPts val="1600"/>
              </a:spcBef>
              <a:spcAft>
                <a:spcPts val="0"/>
              </a:spcAft>
              <a:buSzPts val="1934"/>
              <a:buChar char="○"/>
            </a:pPr>
            <a:r>
              <a:rPr lang="en-US" sz="2033">
                <a:solidFill>
                  <a:schemeClr val="dk1"/>
                </a:solidFill>
              </a:rPr>
              <a:t>Make sure to encrypt all sensitive data at rest. (Protective)</a:t>
            </a:r>
            <a:endParaRPr sz="2033">
              <a:solidFill>
                <a:schemeClr val="dk1"/>
              </a:solidFill>
            </a:endParaRPr>
          </a:p>
          <a:p>
            <a:pPr indent="-351400" lvl="1" marL="914400" rtl="0" algn="l">
              <a:lnSpc>
                <a:spcPct val="115000"/>
              </a:lnSpc>
              <a:spcBef>
                <a:spcPts val="1000"/>
              </a:spcBef>
              <a:spcAft>
                <a:spcPts val="0"/>
              </a:spcAft>
              <a:buSzPts val="1934"/>
              <a:buChar char="○"/>
            </a:pPr>
            <a:r>
              <a:rPr lang="en-US" sz="2033">
                <a:solidFill>
                  <a:schemeClr val="dk1"/>
                </a:solidFill>
              </a:rPr>
              <a:t>Store passwords using strong adaptive and salted hashing functions with a work factor. (Protective)</a:t>
            </a:r>
            <a:endParaRPr sz="2033">
              <a:solidFill>
                <a:schemeClr val="dk1"/>
              </a:solidFill>
            </a:endParaRPr>
          </a:p>
          <a:p>
            <a:pPr indent="-351400" lvl="1" marL="914400" rtl="0" algn="l">
              <a:lnSpc>
                <a:spcPct val="115000"/>
              </a:lnSpc>
              <a:spcBef>
                <a:spcPts val="1000"/>
              </a:spcBef>
              <a:spcAft>
                <a:spcPts val="0"/>
              </a:spcAft>
              <a:buSzPts val="1934"/>
              <a:buChar char="○"/>
            </a:pPr>
            <a:r>
              <a:rPr lang="en-US" sz="2033">
                <a:solidFill>
                  <a:schemeClr val="dk1"/>
                </a:solidFill>
              </a:rPr>
              <a:t>Avoid deprecated cryptographic functions and padding schemes, such as MD5, SHA1 etc. (Protective)</a:t>
            </a:r>
            <a:endParaRPr sz="2033">
              <a:solidFill>
                <a:schemeClr val="dk1"/>
              </a:solidFill>
            </a:endParaRPr>
          </a:p>
          <a:p>
            <a:pPr indent="-351400" lvl="1" marL="914400" rtl="0" algn="l">
              <a:lnSpc>
                <a:spcPct val="115000"/>
              </a:lnSpc>
              <a:spcBef>
                <a:spcPts val="1000"/>
              </a:spcBef>
              <a:spcAft>
                <a:spcPts val="0"/>
              </a:spcAft>
              <a:buSzPts val="1934"/>
              <a:buChar char="○"/>
            </a:pPr>
            <a:r>
              <a:rPr lang="en-US" sz="2033">
                <a:solidFill>
                  <a:schemeClr val="dk1"/>
                </a:solidFill>
              </a:rPr>
              <a:t>Disable caching for response that contain sensitive data. (Protective)</a:t>
            </a:r>
            <a:endParaRPr sz="2033">
              <a:solidFill>
                <a:schemeClr val="dk1"/>
              </a:solidFill>
            </a:endParaRPr>
          </a:p>
          <a:p>
            <a:pPr indent="-351400" lvl="1" marL="914400" rtl="0" algn="l">
              <a:lnSpc>
                <a:spcPct val="115000"/>
              </a:lnSpc>
              <a:spcBef>
                <a:spcPts val="1000"/>
              </a:spcBef>
              <a:spcAft>
                <a:spcPts val="0"/>
              </a:spcAft>
              <a:buSzPts val="1934"/>
              <a:buChar char="○"/>
            </a:pPr>
            <a:r>
              <a:rPr lang="en-US" sz="2033">
                <a:solidFill>
                  <a:schemeClr val="dk1"/>
                </a:solidFill>
              </a:rPr>
              <a:t>Verify independently the effectiveness of configuration and settings. (Detective, Recovery, Responsive)</a:t>
            </a:r>
            <a:endParaRPr>
              <a:solidFill>
                <a:schemeClr val="dk1"/>
              </a:solidFill>
            </a:endParaRPr>
          </a:p>
          <a:p>
            <a:pPr indent="0" lvl="0" marL="914400" rtl="0" algn="l">
              <a:spcBef>
                <a:spcPts val="1000"/>
              </a:spcBef>
              <a:spcAft>
                <a:spcPts val="160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1086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Controls</a:t>
            </a:r>
            <a:endParaRPr/>
          </a:p>
        </p:txBody>
      </p:sp>
      <p:sp>
        <p:nvSpPr>
          <p:cNvPr id="102" name="Google Shape;102;p20"/>
          <p:cNvSpPr txBox="1"/>
          <p:nvPr>
            <p:ph idx="1" type="body"/>
          </p:nvPr>
        </p:nvSpPr>
        <p:spPr>
          <a:xfrm>
            <a:off x="838200" y="1164300"/>
            <a:ext cx="10515600" cy="4590000"/>
          </a:xfrm>
          <a:prstGeom prst="rect">
            <a:avLst/>
          </a:prstGeom>
        </p:spPr>
        <p:txBody>
          <a:bodyPr anchorCtr="0" anchor="t" bIns="45700" lIns="91425" spcFirstLastPara="1" rIns="91425" wrap="square" tIns="45700">
            <a:spAutoFit/>
          </a:bodyPr>
          <a:lstStyle/>
          <a:p>
            <a:pPr indent="0" lvl="0" marL="457200" rtl="0" algn="l">
              <a:spcBef>
                <a:spcPts val="0"/>
              </a:spcBef>
              <a:spcAft>
                <a:spcPts val="0"/>
              </a:spcAft>
              <a:buNone/>
            </a:pPr>
            <a:r>
              <a:rPr lang="en-US">
                <a:solidFill>
                  <a:schemeClr val="dk1"/>
                </a:solidFill>
              </a:rPr>
              <a:t>Injection:</a:t>
            </a:r>
            <a:endParaRPr>
              <a:solidFill>
                <a:schemeClr val="dk1"/>
              </a:solidFill>
            </a:endParaRPr>
          </a:p>
          <a:p>
            <a:pPr indent="-355600" lvl="1" marL="914400" rtl="0" algn="l">
              <a:lnSpc>
                <a:spcPct val="115000"/>
              </a:lnSpc>
              <a:spcBef>
                <a:spcPts val="1600"/>
              </a:spcBef>
              <a:spcAft>
                <a:spcPts val="0"/>
              </a:spcAft>
              <a:buSzPts val="2000"/>
              <a:buChar char="○"/>
            </a:pPr>
            <a:r>
              <a:rPr lang="en-US" sz="2000">
                <a:solidFill>
                  <a:schemeClr val="dk1"/>
                </a:solidFill>
              </a:rPr>
              <a:t>Django’s querysets are protected from SQL injection since their queries are constructed using query parameterization. (Protective)</a:t>
            </a:r>
            <a:endParaRPr sz="2000">
              <a:solidFill>
                <a:schemeClr val="dk1"/>
              </a:solidFill>
            </a:endParaRPr>
          </a:p>
          <a:p>
            <a:pPr indent="-355600" lvl="1" marL="914400" rtl="0" algn="l">
              <a:lnSpc>
                <a:spcPct val="115000"/>
              </a:lnSpc>
              <a:spcBef>
                <a:spcPts val="1600"/>
              </a:spcBef>
              <a:spcAft>
                <a:spcPts val="0"/>
              </a:spcAft>
              <a:buSzPts val="2000"/>
              <a:buChar char="○"/>
            </a:pPr>
            <a:r>
              <a:rPr lang="en-US" sz="2000">
                <a:solidFill>
                  <a:schemeClr val="dk1"/>
                </a:solidFill>
              </a:rPr>
              <a:t>For any residual dynamic queries, escape special characters using the specific escape syntax for that interpreter. (Protective)</a:t>
            </a:r>
            <a:endParaRPr sz="2000">
              <a:solidFill>
                <a:schemeClr val="dk1"/>
              </a:solidFill>
            </a:endParaRPr>
          </a:p>
          <a:p>
            <a:pPr indent="-355600" lvl="1" marL="914400" rtl="0" algn="l">
              <a:lnSpc>
                <a:spcPct val="115000"/>
              </a:lnSpc>
              <a:spcBef>
                <a:spcPts val="1000"/>
              </a:spcBef>
              <a:spcAft>
                <a:spcPts val="0"/>
              </a:spcAft>
              <a:buSzPts val="2000"/>
              <a:buChar char="○"/>
            </a:pPr>
            <a:r>
              <a:rPr lang="en-US" sz="2000">
                <a:solidFill>
                  <a:schemeClr val="dk1"/>
                </a:solidFill>
              </a:rPr>
              <a:t>Don’t use vulnerable functions like extra() and RawSQL in Django. (Protective)</a:t>
            </a:r>
            <a:endParaRPr sz="2000">
              <a:solidFill>
                <a:schemeClr val="dk1"/>
              </a:solidFill>
            </a:endParaRPr>
          </a:p>
          <a:p>
            <a:pPr indent="-355600" lvl="1" marL="914400" rtl="0" algn="l">
              <a:lnSpc>
                <a:spcPct val="115000"/>
              </a:lnSpc>
              <a:spcBef>
                <a:spcPts val="1000"/>
              </a:spcBef>
              <a:spcAft>
                <a:spcPts val="0"/>
              </a:spcAft>
              <a:buSzPts val="2000"/>
              <a:buChar char="○"/>
            </a:pPr>
            <a:r>
              <a:rPr lang="en-US" sz="2000">
                <a:solidFill>
                  <a:schemeClr val="dk1"/>
                </a:solidFill>
              </a:rPr>
              <a:t>Use LIMIT and other SQL controls within queries to prevent mass disclosure of records in case of SQL injection. (Protective)</a:t>
            </a:r>
            <a:endParaRPr sz="2000">
              <a:solidFill>
                <a:schemeClr val="dk1"/>
              </a:solidFill>
            </a:endParaRPr>
          </a:p>
          <a:p>
            <a:pPr indent="0" lvl="0" marL="0" rtl="0" algn="l">
              <a:spcBef>
                <a:spcPts val="1600"/>
              </a:spcBef>
              <a:spcAft>
                <a:spcPts val="0"/>
              </a:spcAft>
              <a:buNone/>
            </a:pPr>
            <a:r>
              <a:t/>
            </a:r>
            <a:endParaRPr sz="2400">
              <a:solidFill>
                <a:schemeClr val="dk1"/>
              </a:solidFill>
            </a:endParaRPr>
          </a:p>
          <a:p>
            <a:pPr indent="0" lvl="0" marL="914400" rtl="0" algn="l">
              <a:spcBef>
                <a:spcPts val="1600"/>
              </a:spcBef>
              <a:spcAft>
                <a:spcPts val="1600"/>
              </a:spcAft>
              <a:buNone/>
            </a:pPr>
            <a:r>
              <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Tools Selection: Static and Dynamic Security Scanning</a:t>
            </a:r>
            <a:endParaRPr/>
          </a:p>
        </p:txBody>
      </p:sp>
      <p:sp>
        <p:nvSpPr>
          <p:cNvPr id="108" name="Google Shape;108;p21"/>
          <p:cNvSpPr txBox="1"/>
          <p:nvPr>
            <p:ph idx="1" type="body"/>
          </p:nvPr>
        </p:nvSpPr>
        <p:spPr>
          <a:xfrm>
            <a:off x="838200" y="1690700"/>
            <a:ext cx="10515600" cy="4853700"/>
          </a:xfrm>
          <a:prstGeom prst="rect">
            <a:avLst/>
          </a:prstGeom>
          <a:noFill/>
          <a:ln>
            <a:noFill/>
          </a:ln>
        </p:spPr>
        <p:txBody>
          <a:bodyPr anchorCtr="0" anchor="t" bIns="45700" lIns="91425" spcFirstLastPara="1" rIns="91425" wrap="square" tIns="45700">
            <a:spAutoFit/>
          </a:bodyPr>
          <a:lstStyle/>
          <a:p>
            <a:pPr indent="-342900" lvl="0" marL="457200" rtl="0" algn="l">
              <a:lnSpc>
                <a:spcPct val="90000"/>
              </a:lnSpc>
              <a:spcBef>
                <a:spcPts val="0"/>
              </a:spcBef>
              <a:spcAft>
                <a:spcPts val="0"/>
              </a:spcAft>
              <a:buSzPts val="1800"/>
              <a:buChar char="●"/>
            </a:pPr>
            <a:r>
              <a:rPr lang="en-US">
                <a:solidFill>
                  <a:schemeClr val="dk1"/>
                </a:solidFill>
              </a:rPr>
              <a:t>Acunetix:</a:t>
            </a:r>
            <a:endParaRPr>
              <a:solidFill>
                <a:schemeClr val="dk1"/>
              </a:solidFill>
            </a:endParaRPr>
          </a:p>
          <a:p>
            <a:pPr indent="0" lvl="0" marL="914400" rtl="0" algn="l">
              <a:lnSpc>
                <a:spcPct val="90000"/>
              </a:lnSpc>
              <a:spcBef>
                <a:spcPts val="1600"/>
              </a:spcBef>
              <a:spcAft>
                <a:spcPts val="0"/>
              </a:spcAft>
              <a:buNone/>
            </a:pPr>
            <a:r>
              <a:rPr lang="en-US">
                <a:solidFill>
                  <a:schemeClr val="dk1"/>
                </a:solidFill>
              </a:rPr>
              <a:t>For Dynamic Security Scanning</a:t>
            </a:r>
            <a:endParaRPr>
              <a:solidFill>
                <a:schemeClr val="dk1"/>
              </a:solidFill>
            </a:endParaRPr>
          </a:p>
          <a:p>
            <a:pPr indent="-342900" lvl="0" marL="457200" rtl="0" algn="l">
              <a:lnSpc>
                <a:spcPct val="90000"/>
              </a:lnSpc>
              <a:spcBef>
                <a:spcPts val="1600"/>
              </a:spcBef>
              <a:spcAft>
                <a:spcPts val="0"/>
              </a:spcAft>
              <a:buSzPts val="1800"/>
              <a:buChar char="●"/>
            </a:pPr>
            <a:r>
              <a:rPr lang="en-US">
                <a:solidFill>
                  <a:schemeClr val="dk1"/>
                </a:solidFill>
              </a:rPr>
              <a:t>Raxis:</a:t>
            </a:r>
            <a:endParaRPr>
              <a:solidFill>
                <a:schemeClr val="dk1"/>
              </a:solidFill>
            </a:endParaRPr>
          </a:p>
          <a:p>
            <a:pPr indent="0" lvl="0" marL="457200" rtl="0" algn="l">
              <a:lnSpc>
                <a:spcPct val="90000"/>
              </a:lnSpc>
              <a:spcBef>
                <a:spcPts val="1600"/>
              </a:spcBef>
              <a:spcAft>
                <a:spcPts val="0"/>
              </a:spcAft>
              <a:buNone/>
            </a:pPr>
            <a:r>
              <a:rPr lang="en-US">
                <a:solidFill>
                  <a:schemeClr val="dk1"/>
                </a:solidFill>
              </a:rPr>
              <a:t>	</a:t>
            </a:r>
            <a:r>
              <a:rPr lang="en-US">
                <a:solidFill>
                  <a:schemeClr val="dk1"/>
                </a:solidFill>
              </a:rPr>
              <a:t>For Static Security Scanning</a:t>
            </a:r>
            <a:endParaRPr>
              <a:solidFill>
                <a:schemeClr val="dk1"/>
              </a:solidFill>
            </a:endParaRPr>
          </a:p>
          <a:p>
            <a:pPr indent="-342900" lvl="0" marL="457200" rtl="0" algn="l">
              <a:lnSpc>
                <a:spcPct val="90000"/>
              </a:lnSpc>
              <a:spcBef>
                <a:spcPts val="1600"/>
              </a:spcBef>
              <a:spcAft>
                <a:spcPts val="0"/>
              </a:spcAft>
              <a:buSzPts val="1800"/>
              <a:buChar char="●"/>
            </a:pPr>
            <a:r>
              <a:rPr lang="en-US">
                <a:solidFill>
                  <a:schemeClr val="dk1"/>
                </a:solidFill>
              </a:rPr>
              <a:t>SQLMate, </a:t>
            </a:r>
            <a:r>
              <a:rPr lang="en-US" u="sng">
                <a:solidFill>
                  <a:srgbClr val="FFFF00"/>
                </a:solidFill>
                <a:hlinkClick r:id="rId3">
                  <a:extLst>
                    <a:ext uri="{A12FA001-AC4F-418D-AE19-62706E023703}">
                      <ahyp:hlinkClr val="tx"/>
                    </a:ext>
                  </a:extLst>
                </a:hlinkClick>
              </a:rPr>
              <a:t>https://linuxsecurity.expert/tools/sqlmate/</a:t>
            </a:r>
            <a:r>
              <a:rPr lang="en-US">
                <a:solidFill>
                  <a:schemeClr val="dk1"/>
                </a:solidFill>
              </a:rPr>
              <a:t>:</a:t>
            </a:r>
            <a:endParaRPr>
              <a:solidFill>
                <a:schemeClr val="dk1"/>
              </a:solidFill>
            </a:endParaRPr>
          </a:p>
          <a:p>
            <a:pPr indent="0" lvl="0" marL="457200" rtl="0" algn="l">
              <a:lnSpc>
                <a:spcPct val="90000"/>
              </a:lnSpc>
              <a:spcBef>
                <a:spcPts val="1600"/>
              </a:spcBef>
              <a:spcAft>
                <a:spcPts val="0"/>
              </a:spcAft>
              <a:buNone/>
            </a:pPr>
            <a:r>
              <a:rPr lang="en-US">
                <a:solidFill>
                  <a:schemeClr val="dk1"/>
                </a:solidFill>
              </a:rPr>
              <a:t>	To find Injection vulnerabilities.</a:t>
            </a:r>
            <a:endParaRPr>
              <a:solidFill>
                <a:schemeClr val="dk1"/>
              </a:solidFill>
            </a:endParaRPr>
          </a:p>
          <a:p>
            <a:pPr indent="-342900" lvl="0" marL="457200" rtl="0" algn="l">
              <a:lnSpc>
                <a:spcPct val="90000"/>
              </a:lnSpc>
              <a:spcBef>
                <a:spcPts val="1600"/>
              </a:spcBef>
              <a:spcAft>
                <a:spcPts val="0"/>
              </a:spcAft>
              <a:buSzPts val="1800"/>
              <a:buChar char="●"/>
            </a:pPr>
            <a:r>
              <a:rPr lang="en-US">
                <a:solidFill>
                  <a:schemeClr val="dk1"/>
                </a:solidFill>
              </a:rPr>
              <a:t>django.contrib.sessions, </a:t>
            </a:r>
            <a:r>
              <a:rPr lang="en-US" u="sng">
                <a:solidFill>
                  <a:srgbClr val="FFFF00"/>
                </a:solidFill>
                <a:hlinkClick r:id="rId4">
                  <a:extLst>
                    <a:ext uri="{A12FA001-AC4F-418D-AE19-62706E023703}">
                      <ahyp:hlinkClr val="tx"/>
                    </a:ext>
                  </a:extLst>
                </a:hlinkClick>
              </a:rPr>
              <a:t>https://docs.djangoproject.com/en/1.8/_modules/django/contrib/sessions/middleware/</a:t>
            </a:r>
            <a:r>
              <a:rPr lang="en-US">
                <a:solidFill>
                  <a:schemeClr val="dk1"/>
                </a:solidFill>
              </a:rPr>
              <a:t>:</a:t>
            </a:r>
            <a:endParaRPr>
              <a:solidFill>
                <a:schemeClr val="dk1"/>
              </a:solidFill>
            </a:endParaRPr>
          </a:p>
          <a:p>
            <a:pPr indent="0" lvl="0" marL="457200" rtl="0" algn="l">
              <a:lnSpc>
                <a:spcPct val="90000"/>
              </a:lnSpc>
              <a:spcBef>
                <a:spcPts val="1600"/>
              </a:spcBef>
              <a:spcAft>
                <a:spcPts val="1600"/>
              </a:spcAft>
              <a:buNone/>
            </a:pPr>
            <a:r>
              <a:rPr lang="en-US">
                <a:solidFill>
                  <a:schemeClr val="dk1"/>
                </a:solidFill>
              </a:rPr>
              <a:t>	To prevent Broken Access Control.</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