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Comfortaa Light"/>
      <p:regular r:id="rId16"/>
      <p:bold r:id="rId17"/>
    </p:embeddedFont>
    <p:embeddedFont>
      <p:font typeface="Comfortaa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omfortaaLight-bold.fntdata"/><Relationship Id="rId16" Type="http://schemas.openxmlformats.org/officeDocument/2006/relationships/font" Target="fonts/ComfortaaLigh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omfortaa-bold.fntdata"/><Relationship Id="rId6" Type="http://schemas.openxmlformats.org/officeDocument/2006/relationships/slide" Target="slides/slide1.xml"/><Relationship Id="rId18" Type="http://schemas.openxmlformats.org/officeDocument/2006/relationships/font" Target="fonts/Comforta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8156d0646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8156d0646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8156d064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8156d064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8156d064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8156d064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8156d064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8156d064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8156d064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8156d064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8156d064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8156d064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8156d064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8156d064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8156d0646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8156d0646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8156d0646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8156d0646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6CE39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519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Comfortaa Light"/>
                <a:ea typeface="Comfortaa Light"/>
                <a:cs typeface="Comfortaa Light"/>
                <a:sym typeface="Comfortaa Light"/>
              </a:rPr>
              <a:t>Loan’d </a:t>
            </a:r>
            <a:endParaRPr sz="60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695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Thinking L</a:t>
            </a:r>
            <a:r>
              <a:rPr lang="en" sz="4500">
                <a:solidFill>
                  <a:srgbClr val="FFFFFF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ongterm</a:t>
            </a:r>
            <a:endParaRPr sz="4500">
              <a:solidFill>
                <a:srgbClr val="FFFFFF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6CE39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/>
        </p:nvSpPr>
        <p:spPr>
          <a:xfrm>
            <a:off x="284100" y="2377225"/>
            <a:ext cx="8575800" cy="15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Thank you to all sponsors and mentors!</a:t>
            </a:r>
            <a:endParaRPr sz="4800"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113" name="Google Shape;113;p22"/>
          <p:cNvSpPr txBox="1"/>
          <p:nvPr/>
        </p:nvSpPr>
        <p:spPr>
          <a:xfrm>
            <a:off x="284100" y="711750"/>
            <a:ext cx="85758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The End</a:t>
            </a:r>
            <a:endParaRPr sz="6000"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2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6CE39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16213" l="23688" r="20900" t="24615"/>
          <a:stretch/>
        </p:blipFill>
        <p:spPr>
          <a:xfrm>
            <a:off x="6708525" y="1441313"/>
            <a:ext cx="2117250" cy="226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 rotWithShape="1">
          <a:blip r:embed="rId4">
            <a:alphaModFix/>
          </a:blip>
          <a:srcRect b="0" l="0" r="0" t="11917"/>
          <a:stretch/>
        </p:blipFill>
        <p:spPr>
          <a:xfrm>
            <a:off x="3193950" y="1437700"/>
            <a:ext cx="2736500" cy="241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625" y="1437700"/>
            <a:ext cx="2201375" cy="2201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63;p14"/>
          <p:cNvCxnSpPr/>
          <p:nvPr/>
        </p:nvCxnSpPr>
        <p:spPr>
          <a:xfrm>
            <a:off x="2873575" y="1256488"/>
            <a:ext cx="10800" cy="25638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4"/>
          <p:cNvCxnSpPr/>
          <p:nvPr/>
        </p:nvCxnSpPr>
        <p:spPr>
          <a:xfrm>
            <a:off x="6240025" y="1256488"/>
            <a:ext cx="10800" cy="25638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14"/>
          <p:cNvSpPr txBox="1"/>
          <p:nvPr/>
        </p:nvSpPr>
        <p:spPr>
          <a:xfrm>
            <a:off x="314913" y="3820300"/>
            <a:ext cx="22968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Who we are?</a:t>
            </a:r>
            <a:endParaRPr sz="2400">
              <a:solidFill>
                <a:srgbClr val="FFFFFF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413788" y="3859800"/>
            <a:ext cx="22968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Our solution</a:t>
            </a:r>
            <a:endParaRPr sz="2400">
              <a:solidFill>
                <a:srgbClr val="FFFFFF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131700" y="3739450"/>
            <a:ext cx="30123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Why is it important?</a:t>
            </a:r>
            <a:endParaRPr sz="2400">
              <a:solidFill>
                <a:srgbClr val="FFFFFF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6CE39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284100" y="1072200"/>
            <a:ext cx="8575800" cy="29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Millenials are the generation with the most debt.</a:t>
            </a:r>
            <a:endParaRPr sz="3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Millenials have proven to be the most financially illiterate.</a:t>
            </a:r>
            <a:endParaRPr sz="3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6CE39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284100" y="1764900"/>
            <a:ext cx="85758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A simple platform that allows users to track loan payments and visualize their progress.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6CE39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286850" y="1356450"/>
            <a:ext cx="4045200" cy="243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Features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for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Users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mfortaa Light"/>
              <a:buChar char="●"/>
            </a:pPr>
            <a:r>
              <a:rPr lang="en" sz="2400">
                <a:latin typeface="Comfortaa Light"/>
                <a:ea typeface="Comfortaa Light"/>
                <a:cs typeface="Comfortaa Light"/>
                <a:sym typeface="Comfortaa Light"/>
              </a:rPr>
              <a:t>Add loans to your user profile</a:t>
            </a:r>
            <a:endParaRPr sz="2400"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mfortaa Light"/>
              <a:buChar char="●"/>
            </a:pPr>
            <a:r>
              <a:rPr lang="en" sz="2400">
                <a:latin typeface="Comfortaa Light"/>
                <a:ea typeface="Comfortaa Light"/>
                <a:cs typeface="Comfortaa Light"/>
                <a:sym typeface="Comfortaa Light"/>
              </a:rPr>
              <a:t>Select a payment plan that suits your goals</a:t>
            </a:r>
            <a:endParaRPr sz="2400"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mfortaa Light"/>
              <a:buChar char="●"/>
            </a:pPr>
            <a:r>
              <a:rPr lang="en" sz="2400">
                <a:latin typeface="Comfortaa Light"/>
                <a:ea typeface="Comfortaa Light"/>
                <a:cs typeface="Comfortaa Light"/>
                <a:sym typeface="Comfortaa Light"/>
              </a:rPr>
              <a:t>Visualize your progress</a:t>
            </a:r>
            <a:endParaRPr sz="24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6CE39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0" y="2150850"/>
            <a:ext cx="3215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User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Login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b="0" l="0" r="13621" t="0"/>
          <a:stretch/>
        </p:blipFill>
        <p:spPr>
          <a:xfrm>
            <a:off x="2825675" y="0"/>
            <a:ext cx="34926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6CE39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110225" y="1767300"/>
            <a:ext cx="2522700" cy="16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Adding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a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Loan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 rotWithShape="1">
          <a:blip r:embed="rId3">
            <a:alphaModFix/>
          </a:blip>
          <a:srcRect b="0" l="0" r="11158" t="0"/>
          <a:stretch/>
        </p:blipFill>
        <p:spPr>
          <a:xfrm>
            <a:off x="2775799" y="0"/>
            <a:ext cx="35924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6CE39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110225" y="1767300"/>
            <a:ext cx="2522700" cy="16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Select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a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Payment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Plan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 rotWithShape="1">
          <a:blip r:embed="rId3">
            <a:alphaModFix/>
          </a:blip>
          <a:srcRect b="0" l="0" r="11284" t="0"/>
          <a:stretch/>
        </p:blipFill>
        <p:spPr>
          <a:xfrm>
            <a:off x="2778388" y="0"/>
            <a:ext cx="358721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6CE39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110225" y="1767300"/>
            <a:ext cx="2522700" cy="16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Visualize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Progress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07" name="Google Shape;107;p21"/>
          <p:cNvPicPr preferRelativeResize="0"/>
          <p:nvPr/>
        </p:nvPicPr>
        <p:blipFill rotWithShape="1">
          <a:blip r:embed="rId3">
            <a:alphaModFix/>
          </a:blip>
          <a:srcRect b="0" l="12778" r="14036" t="0"/>
          <a:stretch/>
        </p:blipFill>
        <p:spPr>
          <a:xfrm>
            <a:off x="2828950" y="0"/>
            <a:ext cx="30982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