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2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3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7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24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0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3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6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4AFE58-41D4-4BA8-87E7-7FE97F5E01B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0E0AEF-E8AE-4DCD-A45D-6D5D4559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7A9E-B0DE-AF71-4215-3D99AAE28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6361"/>
            <a:ext cx="9144000" cy="3705277"/>
          </a:xfrm>
        </p:spPr>
        <p:txBody>
          <a:bodyPr>
            <a:normAutofit/>
          </a:bodyPr>
          <a:lstStyle/>
          <a:p>
            <a:r>
              <a:rPr lang="en-US" sz="6000" kern="1200" dirty="0">
                <a:solidFill>
                  <a:srgbClr val="FF0000"/>
                </a:solidFill>
                <a:latin typeface="+mn-lt"/>
              </a:rPr>
              <a:t>Laptop Price Analysis Dashboard</a:t>
            </a:r>
            <a:br>
              <a:rPr lang="en-US" sz="6000" kern="1200" dirty="0">
                <a:solidFill>
                  <a:srgbClr val="FF0000"/>
                </a:solidFill>
                <a:latin typeface="+mn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7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81AF-E5C8-0DA8-482F-A68514AF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839" y="848031"/>
            <a:ext cx="4490884" cy="6341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Average</a:t>
            </a:r>
            <a:r>
              <a:rPr lang="en-US" b="1" baseline="0" dirty="0">
                <a:highlight>
                  <a:srgbClr val="FFFF00"/>
                </a:highlight>
                <a:latin typeface="+mn-lt"/>
              </a:rPr>
              <a:t> Price By OS</a:t>
            </a:r>
            <a:br>
              <a:rPr lang="en-US" b="1" dirty="0">
                <a:highlight>
                  <a:srgbClr val="FFFF00"/>
                </a:highlight>
                <a:latin typeface="+mn-lt"/>
              </a:rPr>
            </a:br>
            <a:endParaRPr lang="en-US" b="1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BC32E-42D5-1A33-183F-A6B9EED1C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099" y="1663164"/>
            <a:ext cx="9464710" cy="4029714"/>
          </a:xfrm>
        </p:spPr>
      </p:pic>
    </p:spTree>
    <p:extLst>
      <p:ext uri="{BB962C8B-B14F-4D97-AF65-F5344CB8AC3E}">
        <p14:creationId xmlns:p14="http://schemas.microsoft.com/office/powerpoint/2010/main" val="222205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A36-1628-B389-C426-9710DE41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521" y="741756"/>
            <a:ext cx="7715865" cy="952398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>
                <a:highlight>
                  <a:srgbClr val="FFFF00"/>
                </a:highlight>
                <a:latin typeface="+mn-lt"/>
              </a:rPr>
              <a:t>Laptop Price Analysis Dashboard</a:t>
            </a:r>
            <a:br>
              <a:rPr lang="en-US" sz="4400" b="1" kern="1200" dirty="0">
                <a:highlight>
                  <a:srgbClr val="FFFF00"/>
                </a:highlight>
                <a:latin typeface="+mn-lt"/>
              </a:rPr>
            </a:b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8A7FA-D793-EEEE-B38F-3B00ED848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606" y="1694154"/>
            <a:ext cx="10636788" cy="4146207"/>
          </a:xfrm>
        </p:spPr>
      </p:pic>
    </p:spTree>
    <p:extLst>
      <p:ext uri="{BB962C8B-B14F-4D97-AF65-F5344CB8AC3E}">
        <p14:creationId xmlns:p14="http://schemas.microsoft.com/office/powerpoint/2010/main" val="167825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2B796-4023-484F-DBF1-2E0C40D77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690" y="1369362"/>
            <a:ext cx="10823682" cy="4490664"/>
          </a:xfrm>
        </p:spPr>
      </p:pic>
    </p:spTree>
    <p:extLst>
      <p:ext uri="{BB962C8B-B14F-4D97-AF65-F5344CB8AC3E}">
        <p14:creationId xmlns:p14="http://schemas.microsoft.com/office/powerpoint/2010/main" val="290729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23330-BD96-972E-2EE2-7AACF8BA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705F-7A67-7983-D8FE-A1C63544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1269694"/>
            <a:ext cx="2573594" cy="804914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34C4-06AC-5DAF-D6FD-F641162F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macOS/Windows 7 laptops are premium-priced.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Intel/Nvidia: High-end processors, AMD: Competitive pricing.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SSDs dominate storage, with touchscreens adding 34.5% price premium.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Market share: Mid-range (53%), Budget (29%), High-end (18%).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Premium brands: Razer, LG, Apple; Budget brands: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Chuwi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Mediacom.</a:t>
            </a:r>
          </a:p>
        </p:txBody>
      </p:sp>
    </p:spTree>
    <p:extLst>
      <p:ext uri="{BB962C8B-B14F-4D97-AF65-F5344CB8AC3E}">
        <p14:creationId xmlns:p14="http://schemas.microsoft.com/office/powerpoint/2010/main" val="327528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3B86-E8DD-22B5-5017-EF5699551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4520-56F9-A022-946D-1F6EA2CD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612" y="1309023"/>
            <a:ext cx="4608871" cy="804914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Recommendation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CC7F-4464-B8B5-58B1-8A169B79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OS and Processor Market Share Charts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Price Range Filters ($500-$2000) and Price Trend Line Charts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Laptop Specifications and Feature Comparison Tables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Storage Type and Touchscreen Adoption Pie Charts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Brand Price Comparison Bar Charts and Average Price Pie Charts</a:t>
            </a:r>
          </a:p>
        </p:txBody>
      </p:sp>
    </p:spTree>
    <p:extLst>
      <p:ext uri="{BB962C8B-B14F-4D97-AF65-F5344CB8AC3E}">
        <p14:creationId xmlns:p14="http://schemas.microsoft.com/office/powerpoint/2010/main" val="366743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BA92-424A-5CB3-10AA-8FE5C762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148" y="2302080"/>
            <a:ext cx="298654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76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4785-AEF3-8DB7-7608-4A96B5F8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832" y="1151706"/>
            <a:ext cx="7745361" cy="765585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highlight>
                  <a:srgbClr val="FFFF00"/>
                </a:highlight>
                <a:latin typeface="+mn-lt"/>
              </a:rPr>
              <a:t>Brand Popularity by CPU Company</a:t>
            </a:r>
            <a:br>
              <a:rPr lang="en-US" b="1" dirty="0">
                <a:highlight>
                  <a:srgbClr val="FFFF00"/>
                </a:highlight>
                <a:latin typeface="+mn-lt"/>
              </a:rPr>
            </a:br>
            <a:endParaRPr lang="en-US" b="1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DB052-9DEB-57FC-DA97-7D1895A76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318" y="2027702"/>
            <a:ext cx="9388654" cy="3101609"/>
          </a:xfrm>
        </p:spPr>
      </p:pic>
    </p:spTree>
    <p:extLst>
      <p:ext uri="{BB962C8B-B14F-4D97-AF65-F5344CB8AC3E}">
        <p14:creationId xmlns:p14="http://schemas.microsoft.com/office/powerpoint/2010/main" val="183698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A14A-1392-02E7-9A8E-FA1B033C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439" y="994389"/>
            <a:ext cx="6329516" cy="559107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highlight>
                  <a:srgbClr val="FFFF00"/>
                </a:highlight>
                <a:latin typeface="+mn-lt"/>
              </a:rPr>
              <a:t>OS or Brand Popularity</a:t>
            </a:r>
            <a:br>
              <a:rPr lang="en-US" b="1" dirty="0">
                <a:highlight>
                  <a:srgbClr val="FFFF00"/>
                </a:highlight>
                <a:latin typeface="+mn-lt"/>
              </a:rPr>
            </a:br>
            <a:endParaRPr lang="en-US" b="1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4444A-AD1A-D10C-AADE-86EDC314C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61" y="1791222"/>
            <a:ext cx="10135478" cy="3436918"/>
          </a:xfrm>
        </p:spPr>
      </p:pic>
    </p:spTree>
    <p:extLst>
      <p:ext uri="{BB962C8B-B14F-4D97-AF65-F5344CB8AC3E}">
        <p14:creationId xmlns:p14="http://schemas.microsoft.com/office/powerpoint/2010/main" val="134866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FF59-86A1-0404-0914-33288B7C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90" y="1149678"/>
            <a:ext cx="3694471" cy="706591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highlight>
                  <a:srgbClr val="FFFF00"/>
                </a:highlight>
                <a:latin typeface="+mn-lt"/>
              </a:rPr>
              <a:t>OS Popularity</a:t>
            </a:r>
            <a:br>
              <a:rPr lang="en-US" b="1" dirty="0">
                <a:highlight>
                  <a:srgbClr val="FFFF00"/>
                </a:highlight>
                <a:latin typeface="+mn-lt"/>
              </a:rPr>
            </a:br>
            <a:endParaRPr lang="en-US" b="1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F0AD4-F906-0045-534D-18C62BC68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007" y="1999298"/>
            <a:ext cx="8237934" cy="3414056"/>
          </a:xfrm>
        </p:spPr>
      </p:pic>
    </p:spTree>
    <p:extLst>
      <p:ext uri="{BB962C8B-B14F-4D97-AF65-F5344CB8AC3E}">
        <p14:creationId xmlns:p14="http://schemas.microsoft.com/office/powerpoint/2010/main" val="219825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A383-7095-049C-9299-C601381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803" y="963785"/>
            <a:ext cx="4737920" cy="775417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highlight>
                  <a:srgbClr val="FFFF00"/>
                </a:highlight>
                <a:latin typeface="+mn-lt"/>
              </a:rPr>
              <a:t>Storage Distribution</a:t>
            </a:r>
            <a:br>
              <a:rPr lang="en-US" b="1" dirty="0">
                <a:highlight>
                  <a:srgbClr val="FFFF00"/>
                </a:highlight>
                <a:latin typeface="+mn-lt"/>
              </a:rPr>
            </a:br>
            <a:endParaRPr lang="en-US" b="1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E77A0-B039-D5BA-9520-F1264536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502" y="2024132"/>
            <a:ext cx="10104996" cy="3246401"/>
          </a:xfrm>
        </p:spPr>
      </p:pic>
    </p:spTree>
    <p:extLst>
      <p:ext uri="{BB962C8B-B14F-4D97-AF65-F5344CB8AC3E}">
        <p14:creationId xmlns:p14="http://schemas.microsoft.com/office/powerpoint/2010/main" val="290294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1C2B-891A-008E-BDE8-B2730013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401" y="1181202"/>
            <a:ext cx="3615813" cy="696759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/>
              <a:t>Price Categories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14149-66ED-A21C-4C80-03900A61E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859" y="2650355"/>
            <a:ext cx="7628281" cy="3132091"/>
          </a:xfrm>
        </p:spPr>
      </p:pic>
    </p:spTree>
    <p:extLst>
      <p:ext uri="{BB962C8B-B14F-4D97-AF65-F5344CB8AC3E}">
        <p14:creationId xmlns:p14="http://schemas.microsoft.com/office/powerpoint/2010/main" val="9300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502F-A604-3FAC-8D44-EFF22D57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71" y="935396"/>
            <a:ext cx="7263581" cy="7950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Sales</a:t>
            </a:r>
            <a:r>
              <a:rPr lang="en-US" b="1" baseline="0" dirty="0">
                <a:highlight>
                  <a:srgbClr val="FFFF00"/>
                </a:highlight>
                <a:latin typeface="+mn-lt"/>
              </a:rPr>
              <a:t> Percentage By Touchscreen</a:t>
            </a:r>
            <a:br>
              <a:rPr lang="en-US" b="1" dirty="0">
                <a:highlight>
                  <a:srgbClr val="FFFF00"/>
                </a:highlight>
                <a:latin typeface="+mn-lt"/>
              </a:rPr>
            </a:br>
            <a:endParaRPr lang="en-US" b="1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89861-19A4-9373-B0B7-E609B2D5E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876" y="2058691"/>
            <a:ext cx="9360809" cy="3273977"/>
          </a:xfrm>
        </p:spPr>
      </p:pic>
    </p:spTree>
    <p:extLst>
      <p:ext uri="{BB962C8B-B14F-4D97-AF65-F5344CB8AC3E}">
        <p14:creationId xmlns:p14="http://schemas.microsoft.com/office/powerpoint/2010/main" val="257574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11D-47E0-329B-9DAC-35F8FF4A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12" y="915732"/>
            <a:ext cx="7293077" cy="11195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Average</a:t>
            </a:r>
            <a:r>
              <a:rPr lang="en-US" b="1" baseline="0" dirty="0">
                <a:highlight>
                  <a:srgbClr val="FFFF00"/>
                </a:highlight>
                <a:latin typeface="+mn-lt"/>
              </a:rPr>
              <a:t> Price By GPU Company</a:t>
            </a:r>
            <a:br>
              <a:rPr lang="en-US" b="1" dirty="0">
                <a:highlight>
                  <a:srgbClr val="FFFF00"/>
                </a:highlight>
                <a:latin typeface="+mn-lt"/>
              </a:rPr>
            </a:br>
            <a:endParaRPr lang="en-US" b="1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6A931-D2F8-5167-2D4C-60450625B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119" y="2035278"/>
            <a:ext cx="9148043" cy="3560365"/>
          </a:xfrm>
        </p:spPr>
      </p:pic>
    </p:spTree>
    <p:extLst>
      <p:ext uri="{BB962C8B-B14F-4D97-AF65-F5344CB8AC3E}">
        <p14:creationId xmlns:p14="http://schemas.microsoft.com/office/powerpoint/2010/main" val="107223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B8B7-7F6A-ED9E-F673-D9E94FFA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271" y="827242"/>
            <a:ext cx="6231194" cy="8049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Average</a:t>
            </a:r>
            <a:r>
              <a:rPr lang="en-US" b="1" baseline="0" dirty="0">
                <a:highlight>
                  <a:srgbClr val="FFFF00"/>
                </a:highlight>
                <a:latin typeface="+mn-lt"/>
              </a:rPr>
              <a:t> Price By Company</a:t>
            </a:r>
            <a:br>
              <a:rPr lang="en-US" b="1" dirty="0">
                <a:highlight>
                  <a:srgbClr val="FFFF00"/>
                </a:highlight>
                <a:latin typeface="+mn-lt"/>
              </a:rPr>
            </a:br>
            <a:endParaRPr lang="en-US" b="1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3CC11-0976-7F76-F2A0-63A665032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630" y="1514203"/>
            <a:ext cx="8330718" cy="4516555"/>
          </a:xfrm>
        </p:spPr>
      </p:pic>
    </p:spTree>
    <p:extLst>
      <p:ext uri="{BB962C8B-B14F-4D97-AF65-F5344CB8AC3E}">
        <p14:creationId xmlns:p14="http://schemas.microsoft.com/office/powerpoint/2010/main" val="340880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180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Laptop Price Analysis Dashboard </vt:lpstr>
      <vt:lpstr>Brand Popularity by CPU Company </vt:lpstr>
      <vt:lpstr>OS or Brand Popularity </vt:lpstr>
      <vt:lpstr>OS Popularity </vt:lpstr>
      <vt:lpstr>Storage Distribution </vt:lpstr>
      <vt:lpstr>Price Categories </vt:lpstr>
      <vt:lpstr>Sales Percentage By Touchscreen </vt:lpstr>
      <vt:lpstr>Average Price By GPU Company </vt:lpstr>
      <vt:lpstr>Average Price By Company </vt:lpstr>
      <vt:lpstr>Average Price By OS </vt:lpstr>
      <vt:lpstr>Laptop Price Analysis Dashboard </vt:lpstr>
      <vt:lpstr>PowerPoint Presentation</vt:lpstr>
      <vt:lpstr>Insights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Pammi Roy</dc:creator>
  <cp:lastModifiedBy>Pammi Roy</cp:lastModifiedBy>
  <cp:revision>3</cp:revision>
  <dcterms:created xsi:type="dcterms:W3CDTF">2024-11-17T18:00:26Z</dcterms:created>
  <dcterms:modified xsi:type="dcterms:W3CDTF">2024-11-20T16:17:56Z</dcterms:modified>
</cp:coreProperties>
</file>