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93A0"/>
    <a:srgbClr val="96B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D4FB-79B4-0680-FC1E-BEC3CF8F3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049B2-8B91-D523-AE1D-D03B1A2C3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0C012-56CF-F5A5-BCB8-27FAE993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1EF0-911B-46CB-9332-95F9D5DD1D0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94597-B024-19C5-A413-E41E765D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7E6A2-3CB4-CC69-3682-CAC8FC67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B1D-FE12-4F11-8967-F8E0F452F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2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42E6-40B4-BF11-6BF9-8B6E5221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4328E-EF6C-8293-4F21-25B45ABA4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F03A3-7356-5F10-8DEB-25A52C50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1EF0-911B-46CB-9332-95F9D5DD1D0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70DCB-E893-1177-0E05-F1225C5A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D0D6E-C3B2-FB58-E02A-46BF0537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B1D-FE12-4F11-8967-F8E0F452F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8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68BCB-C9F2-3C0D-DAF2-A4BD1025CC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D519B-F3A7-75E0-E11F-D8B8226E4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1FBCA-E7AD-D838-EDB4-CF5A1E07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1EF0-911B-46CB-9332-95F9D5DD1D0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83FE6-ECD8-4A92-6580-388F0122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13909-684D-8EE9-E6F6-905ED35E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B1D-FE12-4F11-8967-F8E0F452F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ECE5D-64FD-9F55-1E28-2CB89105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7FB3D-C5AD-9356-19D0-F88A745DE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4A072-2F46-28CE-0555-1DF7D6F25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1EF0-911B-46CB-9332-95F9D5DD1D0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B3C36-13E1-6A49-7B63-B3DB11D8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17CBC-127C-0DE6-4DEE-2DE3C161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B1D-FE12-4F11-8967-F8E0F452F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8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A238-483A-D3CF-D7D0-06CBA8BD5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328-6BCD-30E5-F894-8D7515182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0599D-0416-AADF-3782-D6F554B0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1EF0-911B-46CB-9332-95F9D5DD1D0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ADEB7-796D-22E3-D88C-762BF21ED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632B0-FCDE-871A-ADE7-2343205C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B1D-FE12-4F11-8967-F8E0F452F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3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C7806-A9FE-FD0F-5EBB-6021BB13F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6A198-B78E-4A41-DADA-E69BB5443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56991-4874-C76B-591E-D83AD046D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52E05-EA4F-AF07-DB76-BA0EF4E0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1EF0-911B-46CB-9332-95F9D5DD1D0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25FA9-14B5-A303-72C7-63EA6BD1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30DAD-4404-6B50-84AC-B3E378B4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B1D-FE12-4F11-8967-F8E0F452F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E59D-297F-8A63-F06A-6569EF67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0DCCA-E4F2-EE90-16C4-C1EA75E2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DA997-D14C-7350-D5CE-0397DBBF2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8E2F2D-8CE5-2EAC-C10E-F4E8C6E18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76E32-EDD9-4B39-F3B1-B04D3218E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6A7CBC-2324-EAF1-5FD1-C37620E0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1EF0-911B-46CB-9332-95F9D5DD1D0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B955A-1C1A-6A79-AD7C-7EA2092B5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33557-BBFE-03A0-81B9-36FC99D2F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B1D-FE12-4F11-8967-F8E0F452F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3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5DB85-4341-4F75-BA4A-45F933BD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7DA9D-FDDE-8400-7D32-665F8633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1EF0-911B-46CB-9332-95F9D5DD1D0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ECA30-B329-61A6-6EC1-05C20787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1AE1C-F050-A7E3-4FC3-A7B49846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B1D-FE12-4F11-8967-F8E0F452F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16815-E5B8-C7EA-71D0-94C3A196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1EF0-911B-46CB-9332-95F9D5DD1D0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748D9-3F7A-AAD0-B681-55ECF40E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4D669-3730-F9C8-A0B9-C3D98C75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B1D-FE12-4F11-8967-F8E0F452F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7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341C-ABEE-BFE0-8109-A93B0FA3F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EC894-47B2-0CB2-A118-C75F894C2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96D7D-70BB-0E95-2E2D-A554C95BF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D37BA-8D1A-50D7-368E-D036E6D9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1EF0-911B-46CB-9332-95F9D5DD1D0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58DB3-010E-D1BB-0A8A-C94D811F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A7705-2287-D612-2BF5-197E97D8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B1D-FE12-4F11-8967-F8E0F452F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5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5A2E-0767-4F97-97DA-D1972480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B3676-D545-355A-A8B3-51FDFD040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BA4A4-0953-FE57-CE15-A2CAB471B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71062-4661-FEE0-703A-0DD92D8C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1EF0-911B-46CB-9332-95F9D5DD1D0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2E871-8B86-FCAD-FD5B-279F8A6A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8020D-5BAF-2E5F-73C8-21673FB3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B1D-FE12-4F11-8967-F8E0F452F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46347-ED67-C364-6D9A-EEA74B7FE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1085A-49B7-4C9E-2327-E6E7A9364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46CAB-E8C2-849E-F697-062773758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71EF0-911B-46CB-9332-95F9D5DD1D0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8F0AD-7E43-F469-41BC-659357A91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C5784-BF3A-8D5A-C8D7-5128A1BB5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E0B1D-FE12-4F11-8967-F8E0F452F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8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40B7-0AEF-12FF-22BF-475D1C32B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5756"/>
            <a:ext cx="9144000" cy="2306637"/>
          </a:xfrm>
          <a:gradFill>
            <a:gsLst>
              <a:gs pos="0">
                <a:schemeClr val="accent6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</a:gradFill>
          <a:effectLst>
            <a:glow rad="228600">
              <a:schemeClr val="tx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6000" b="1" i="0" kern="1200" cap="all" baseline="0" dirty="0" err="1">
                <a:ln cmpd="sng">
                  <a:solidFill>
                    <a:schemeClr val="bg1"/>
                  </a:solidFill>
                </a:ln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Supermart</a:t>
            </a:r>
            <a:r>
              <a:rPr lang="en-US" sz="6000" b="1" i="0" kern="1200" cap="all" baseline="0" dirty="0">
                <a:ln cmpd="sng">
                  <a:solidFill>
                    <a:schemeClr val="bg1"/>
                  </a:solidFill>
                </a:ln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Grocery Sales - Retail</a:t>
            </a:r>
            <a:br>
              <a:rPr lang="en-US" sz="6000" b="1" i="0" kern="1200" cap="all" baseline="0" dirty="0">
                <a:ln cmpd="sng">
                  <a:solidFill>
                    <a:schemeClr val="bg1"/>
                  </a:solidFill>
                </a:ln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000" b="1" i="0" kern="1200" cap="all" baseline="0" dirty="0">
                <a:ln cmpd="sng">
                  <a:solidFill>
                    <a:schemeClr val="bg1"/>
                  </a:solidFill>
                </a:ln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</a:t>
            </a:r>
            <a:endParaRPr lang="en-US" dirty="0">
              <a:ln cmpd="sng">
                <a:solidFill>
                  <a:schemeClr val="bg1"/>
                </a:solidFill>
              </a:ln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381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3235E8-C570-152C-BEF3-225ACAF22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845" y="1059319"/>
            <a:ext cx="10515600" cy="4114143"/>
          </a:xfrm>
        </p:spPr>
      </p:pic>
    </p:spTree>
    <p:extLst>
      <p:ext uri="{BB962C8B-B14F-4D97-AF65-F5344CB8AC3E}">
        <p14:creationId xmlns:p14="http://schemas.microsoft.com/office/powerpoint/2010/main" val="114552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75062-A6B3-03B1-E332-3ADA3A8F1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5F76-D0DA-CC8A-C1C1-ACBCB89C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4904"/>
            <a:ext cx="9591368" cy="1050721"/>
          </a:xfrm>
        </p:spPr>
        <p:txBody>
          <a:bodyPr>
            <a:normAutofit/>
          </a:bodyPr>
          <a:lstStyle/>
          <a:p>
            <a:r>
              <a:rPr lang="en-US" dirty="0" err="1">
                <a:highlight>
                  <a:srgbClr val="FFFF00"/>
                </a:highlight>
                <a:latin typeface="+mn-lt"/>
              </a:rPr>
              <a:t>Supermart</a:t>
            </a:r>
            <a:r>
              <a:rPr lang="en-US" dirty="0">
                <a:highlight>
                  <a:srgbClr val="FFFF00"/>
                </a:highlight>
                <a:latin typeface="+mn-lt"/>
              </a:rPr>
              <a:t> Grocery Sales - Retail Insights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F006A5-47AE-9223-2261-D3EB5235D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42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1. Aggressive expansion drives sales growth.</a:t>
            </a:r>
          </a:p>
          <a:p>
            <a:pPr marL="0" indent="0">
              <a:buNone/>
            </a:pPr>
            <a:r>
              <a:rPr lang="en-US" sz="3200" dirty="0"/>
              <a:t>2. Focus on East, West, and growing Central and South regions.</a:t>
            </a:r>
          </a:p>
          <a:p>
            <a:pPr marL="0" indent="0">
              <a:buNone/>
            </a:pPr>
            <a:r>
              <a:rPr lang="en-US" sz="3200" dirty="0"/>
              <a:t>3. Retain high-value customers through loyalty programs.</a:t>
            </a:r>
          </a:p>
          <a:p>
            <a:pPr marL="0" indent="0">
              <a:buNone/>
            </a:pPr>
            <a:r>
              <a:rPr lang="en-US" sz="3200" dirty="0"/>
              <a:t>4. Optimize for holiday seasons (Sep-Dec) and summer sales.</a:t>
            </a:r>
          </a:p>
          <a:p>
            <a:pPr marL="0" indent="0">
              <a:buNone/>
            </a:pPr>
            <a:r>
              <a:rPr lang="en-US" sz="3200" dirty="0"/>
              <a:t>5. Efficient operations boost profits.</a:t>
            </a:r>
          </a:p>
        </p:txBody>
      </p:sp>
    </p:spTree>
    <p:extLst>
      <p:ext uri="{BB962C8B-B14F-4D97-AF65-F5344CB8AC3E}">
        <p14:creationId xmlns:p14="http://schemas.microsoft.com/office/powerpoint/2010/main" val="2636801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450D8-7864-5FAF-F8EA-E28640EA2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8F9FC-6CEF-4525-6E78-87942F47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1540"/>
            <a:ext cx="11028107" cy="1050721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highlight>
                  <a:srgbClr val="FFFF00"/>
                </a:highlight>
                <a:latin typeface="+mn-lt"/>
              </a:rPr>
              <a:t>Supermart</a:t>
            </a:r>
            <a:r>
              <a:rPr lang="en-US" dirty="0">
                <a:highlight>
                  <a:srgbClr val="FFFF00"/>
                </a:highlight>
                <a:latin typeface="+mn-lt"/>
              </a:rPr>
              <a:t> Grocery Sales - Retail Recommendations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3E7A4D-7EAC-C747-D8FE-79B0CA855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4278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Invest in marketing and customer engagement.</a:t>
            </a:r>
          </a:p>
          <a:p>
            <a:pPr marL="0" indent="0">
              <a:buNone/>
            </a:pPr>
            <a:r>
              <a:rPr lang="en-US" sz="3200" dirty="0"/>
              <a:t>2. Optimize operations and inventory.</a:t>
            </a:r>
          </a:p>
          <a:p>
            <a:pPr marL="0" indent="0">
              <a:buNone/>
            </a:pPr>
            <a:r>
              <a:rPr lang="en-US" sz="3200" dirty="0"/>
              <a:t>3. Develop loyalty programs.</a:t>
            </a:r>
          </a:p>
          <a:p>
            <a:pPr marL="0" indent="0">
              <a:buNone/>
            </a:pPr>
            <a:r>
              <a:rPr lang="en-US" sz="3200" dirty="0"/>
              <a:t>4. Gather customer feedback.</a:t>
            </a:r>
          </a:p>
          <a:p>
            <a:pPr marL="0" indent="0">
              <a:buNone/>
            </a:pPr>
            <a:r>
              <a:rPr lang="en-US" sz="3200" dirty="0"/>
              <a:t>5. Explore strategic partnerships.</a:t>
            </a:r>
          </a:p>
        </p:txBody>
      </p:sp>
    </p:spTree>
    <p:extLst>
      <p:ext uri="{BB962C8B-B14F-4D97-AF65-F5344CB8AC3E}">
        <p14:creationId xmlns:p14="http://schemas.microsoft.com/office/powerpoint/2010/main" val="146529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AF05-3069-44B9-C550-66463CDD2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141" y="1758591"/>
            <a:ext cx="5995219" cy="2715086"/>
          </a:xfrm>
          <a:gradFill flip="none" rotWithShape="1">
            <a:gsLst>
              <a:gs pos="34960">
                <a:srgbClr val="FFFF00"/>
              </a:gs>
              <a:gs pos="10000">
                <a:schemeClr val="accent6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FFFF00"/>
              </a:gs>
            </a:gsLst>
            <a:path path="circle">
              <a:fillToRect l="100000" t="100000"/>
            </a:path>
            <a:tileRect r="-100000" b="-100000"/>
          </a:gradFill>
          <a:effectLst>
            <a:glow rad="228600">
              <a:schemeClr val="bg1"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7200" b="1" dirty="0">
                <a:ln cmpd="dbl">
                  <a:solidFill>
                    <a:schemeClr val="bg1"/>
                  </a:solidFill>
                </a:ln>
                <a:solidFill>
                  <a:srgbClr val="C00000"/>
                </a:solidFill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688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46390-0989-B42B-01EF-DF53B932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502" y="673226"/>
            <a:ext cx="4589206" cy="41492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Yearly Sales Trend</a:t>
            </a:r>
            <a:b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3181D0-DED0-3B23-59CB-14A29514C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587" y="1465006"/>
            <a:ext cx="9784852" cy="4317976"/>
          </a:xfrm>
        </p:spPr>
      </p:pic>
    </p:spTree>
    <p:extLst>
      <p:ext uri="{BB962C8B-B14F-4D97-AF65-F5344CB8AC3E}">
        <p14:creationId xmlns:p14="http://schemas.microsoft.com/office/powerpoint/2010/main" val="12011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D946-6875-E5C4-3424-8E815C94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669926"/>
            <a:ext cx="5257800" cy="1129378"/>
          </a:xfrm>
        </p:spPr>
        <p:txBody>
          <a:bodyPr/>
          <a:lstStyle/>
          <a:p>
            <a:r>
              <a:rPr lang="en-US" b="1" dirty="0">
                <a:highlight>
                  <a:srgbClr val="FFFF00"/>
                </a:highlight>
                <a:latin typeface="+mn-lt"/>
              </a:rPr>
              <a:t>Quarterly Sales Trend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7CC36A-F140-C6E7-3794-20FAFB65B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662" y="2223361"/>
            <a:ext cx="10949535" cy="3558007"/>
          </a:xfrm>
        </p:spPr>
      </p:pic>
    </p:spTree>
    <p:extLst>
      <p:ext uri="{BB962C8B-B14F-4D97-AF65-F5344CB8AC3E}">
        <p14:creationId xmlns:p14="http://schemas.microsoft.com/office/powerpoint/2010/main" val="310906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215A-530A-D495-F604-9C8B549C6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990" y="728253"/>
            <a:ext cx="4776019" cy="79508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highlight>
                  <a:srgbClr val="FFFF00"/>
                </a:highlight>
                <a:latin typeface="+mn-lt"/>
              </a:rPr>
              <a:t>Monthly Sales Trend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83FFB7-E503-86FA-899A-0E6691B41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661" y="1865696"/>
            <a:ext cx="10535201" cy="3866510"/>
          </a:xfrm>
        </p:spPr>
      </p:pic>
    </p:spTree>
    <p:extLst>
      <p:ext uri="{BB962C8B-B14F-4D97-AF65-F5344CB8AC3E}">
        <p14:creationId xmlns:p14="http://schemas.microsoft.com/office/powerpoint/2010/main" val="424425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AC1F-525D-73F6-3F16-D25FCBDB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9771" y="266802"/>
            <a:ext cx="3812458" cy="1325563"/>
          </a:xfrm>
        </p:spPr>
        <p:txBody>
          <a:bodyPr/>
          <a:lstStyle/>
          <a:p>
            <a:r>
              <a:rPr lang="en-US" b="1" dirty="0">
                <a:highlight>
                  <a:srgbClr val="FFFF00"/>
                </a:highlight>
                <a:latin typeface="+mn-lt"/>
              </a:rPr>
              <a:t>Sales by Region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F3472C-EB8B-A818-2378-6ED754E8D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387" y="1826874"/>
            <a:ext cx="9578909" cy="4131886"/>
          </a:xfrm>
        </p:spPr>
      </p:pic>
    </p:spTree>
    <p:extLst>
      <p:ext uri="{BB962C8B-B14F-4D97-AF65-F5344CB8AC3E}">
        <p14:creationId xmlns:p14="http://schemas.microsoft.com/office/powerpoint/2010/main" val="237334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24A6-814C-4D6E-41A8-02E86766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186" y="681037"/>
            <a:ext cx="3851787" cy="90323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highlight>
                  <a:srgbClr val="FFFF00"/>
                </a:highlight>
                <a:latin typeface="+mn-lt"/>
              </a:rPr>
              <a:t>Profit by Region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341486-59BB-F2EC-4EA8-D15B0FB91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2254" y="1825625"/>
            <a:ext cx="8227491" cy="4351338"/>
          </a:xfrm>
        </p:spPr>
      </p:pic>
    </p:spTree>
    <p:extLst>
      <p:ext uri="{BB962C8B-B14F-4D97-AF65-F5344CB8AC3E}">
        <p14:creationId xmlns:p14="http://schemas.microsoft.com/office/powerpoint/2010/main" val="411238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1CB5-F2A9-11B1-74A3-A034D23F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897" y="483112"/>
            <a:ext cx="4215581" cy="1325563"/>
          </a:xfrm>
        </p:spPr>
        <p:txBody>
          <a:bodyPr/>
          <a:lstStyle/>
          <a:p>
            <a:r>
              <a:rPr lang="en-US" b="1" dirty="0">
                <a:highlight>
                  <a:srgbClr val="FFFF00"/>
                </a:highlight>
                <a:latin typeface="+mn-lt"/>
              </a:rPr>
              <a:t>Top 10 Customer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105899-9D72-561E-855D-D02D32B95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3601"/>
            <a:ext cx="10817492" cy="3765754"/>
          </a:xfrm>
        </p:spPr>
      </p:pic>
    </p:spTree>
    <p:extLst>
      <p:ext uri="{BB962C8B-B14F-4D97-AF65-F5344CB8AC3E}">
        <p14:creationId xmlns:p14="http://schemas.microsoft.com/office/powerpoint/2010/main" val="25351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0392-EEBF-1990-F010-5B02F0C0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832" y="827240"/>
            <a:ext cx="4441723" cy="1050721"/>
          </a:xfrm>
        </p:spPr>
        <p:txBody>
          <a:bodyPr/>
          <a:lstStyle/>
          <a:p>
            <a:r>
              <a:rPr lang="en-US" b="1" dirty="0">
                <a:highlight>
                  <a:srgbClr val="FFFF00"/>
                </a:highlight>
                <a:latin typeface="+mn-lt"/>
              </a:rPr>
              <a:t>Discount vs. Profit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874E2B-BCF0-E9B7-1057-5BB7D8993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765" y="2230982"/>
            <a:ext cx="10119816" cy="4150431"/>
          </a:xfrm>
        </p:spPr>
      </p:pic>
    </p:spTree>
    <p:extLst>
      <p:ext uri="{BB962C8B-B14F-4D97-AF65-F5344CB8AC3E}">
        <p14:creationId xmlns:p14="http://schemas.microsoft.com/office/powerpoint/2010/main" val="1138517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835B-5A7B-EE00-93FA-70366C4B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679757"/>
            <a:ext cx="8964561" cy="1080217"/>
          </a:xfrm>
        </p:spPr>
        <p:txBody>
          <a:bodyPr>
            <a:normAutofit/>
          </a:bodyPr>
          <a:lstStyle/>
          <a:p>
            <a:r>
              <a:rPr lang="en-US" sz="3200" b="1" i="0" kern="1200" cap="all" baseline="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Supermart</a:t>
            </a:r>
            <a:r>
              <a:rPr lang="en-US" sz="3200" b="1" i="0" kern="1200" cap="all" baseline="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Grocery Sales – Retail Dashboard</a:t>
            </a:r>
            <a:endParaRPr lang="en-US" sz="3200" dirty="0">
              <a:highlight>
                <a:srgbClr val="FFFF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CA50CB-44D9-00F1-81DB-FA0115718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421" y="1887067"/>
            <a:ext cx="11121157" cy="4124028"/>
          </a:xfrm>
        </p:spPr>
      </p:pic>
    </p:spTree>
    <p:extLst>
      <p:ext uri="{BB962C8B-B14F-4D97-AF65-F5344CB8AC3E}">
        <p14:creationId xmlns:p14="http://schemas.microsoft.com/office/powerpoint/2010/main" val="212388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134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Supermart Grocery Sales - Retail Dashboard</vt:lpstr>
      <vt:lpstr>Yearly Sales Trend </vt:lpstr>
      <vt:lpstr>Quarterly Sales Trend</vt:lpstr>
      <vt:lpstr>Monthly Sales Trend</vt:lpstr>
      <vt:lpstr>Sales by Region</vt:lpstr>
      <vt:lpstr>Profit by Region</vt:lpstr>
      <vt:lpstr>Top 10 Customer</vt:lpstr>
      <vt:lpstr>Discount vs. Profit</vt:lpstr>
      <vt:lpstr>Supermart Grocery Sales – Retail Dashboard</vt:lpstr>
      <vt:lpstr>PowerPoint Presentation</vt:lpstr>
      <vt:lpstr>Supermart Grocery Sales - Retail Insights</vt:lpstr>
      <vt:lpstr>Supermart Grocery Sales - Retail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Pammi Roy</dc:creator>
  <cp:lastModifiedBy>Pammi Roy</cp:lastModifiedBy>
  <cp:revision>11</cp:revision>
  <dcterms:created xsi:type="dcterms:W3CDTF">2024-11-17T15:45:14Z</dcterms:created>
  <dcterms:modified xsi:type="dcterms:W3CDTF">2024-11-19T16:47:25Z</dcterms:modified>
</cp:coreProperties>
</file>