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K5FfZ5/C6Mnb+DofZSUa+VMbI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49-sJ_9la3euikVKYIMnDjzDQYxi4Zi9VJ58I4TJ8sI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PHbSEGPrvzY6tJSCnFsQCuAuk5if4Ldi/view?usp=sharing" TargetMode="External"/><Relationship Id="rId4" Type="http://schemas.openxmlformats.org/officeDocument/2006/relationships/hyperlink" Target="https://drive.google.com/file/d/1kIfKMu9__ZT8Jjc10oaWTmAN5wxBquoZ/view?usp=sharing" TargetMode="External"/><Relationship Id="rId5" Type="http://schemas.openxmlformats.org/officeDocument/2006/relationships/hyperlink" Target="https://drive.google.com/file/d/1525h51ASLRmHc_cag-gE_HXTlO3fwt7f/view?usp=sharing" TargetMode="External"/><Relationship Id="rId6" Type="http://schemas.openxmlformats.org/officeDocument/2006/relationships/hyperlink" Target="https://drive.google.com/file/d/1s7D1jvKlpNdQ4Kj1wjS9aLZrR2hojTPv/view?usp=sharing" TargetMode="External"/><Relationship Id="rId7" Type="http://schemas.openxmlformats.org/officeDocument/2006/relationships/hyperlink" Target="https://docs.google.com/spreadsheets/d/1nFZrjEXW7yAIy3kKpDfuE7e2FoQkvuJN5SGHT4IdNy0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AmGYDfglhmXNjPpHMpwrzgSH0Al0D0dy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lr.es/blog/en/spur-gear-calculation-tips/#:~:text=When%20using%20inches%20instead%20of,is%20m%3D%2025.4%2FPt." TargetMode="External"/><Relationship Id="rId4" Type="http://schemas.openxmlformats.org/officeDocument/2006/relationships/hyperlink" Target="https://animagraffs.com/mechanical-watch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seikowatches.com/global-en/customerservice/faq/mechanical" TargetMode="External"/><Relationship Id="rId5" Type="http://schemas.openxmlformats.org/officeDocument/2006/relationships/hyperlink" Target="https://www.youtube.com/watch?v=9_QsCLYs2mY&amp;feature=emb_title" TargetMode="External"/><Relationship Id="rId6" Type="http://schemas.openxmlformats.org/officeDocument/2006/relationships/hyperlink" Target="https://www.youtube.com/watch?v=G1XBb7kJJWg" TargetMode="External"/><Relationship Id="rId7" Type="http://schemas.openxmlformats.org/officeDocument/2006/relationships/hyperlink" Target="https://www.grobinc.com/blog/spur-gear-terminology-formulas/#:~:text=Addendum%3A%20The%20height%20of%20the,mating%20teeth%20of%20separate%20gears.&amp;text=Dedendum%3A%20Depth%20of%20the%20tooth,per%20inch%20of%20pitch%20diameter." TargetMode="External"/><Relationship Id="rId8" Type="http://schemas.openxmlformats.org/officeDocument/2006/relationships/hyperlink" Target="https://medium.com/@fxn/measuring-mechanical-watches-accuracy-e44d7e1e366e#:~:text=Mechanical%20watches%20are%20not%20exact,deviate%20at%20most%20that%20much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57550" y="1089675"/>
            <a:ext cx="8520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WRIST WATCH</a:t>
            </a:r>
            <a:endParaRPr sz="40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15550" y="2002350"/>
            <a:ext cx="50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b="0" i="0" sz="25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1950" y="382275"/>
            <a:ext cx="873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GB" sz="2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ME251A: ENGINEERING DESIGN AND GRAPHICS</a:t>
            </a:r>
            <a:endParaRPr b="0" i="0" sz="29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43325" y="3560625"/>
            <a:ext cx="251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Aakarshika Singh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Akash Patel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Anuj Chaudhary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Chetan Kalyan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Donga Harika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Himanshu Pandey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Lakshita Mohanty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931150" y="3560625"/>
            <a:ext cx="205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Parth Patil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Rahul Singh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Md Saif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Satyam Sourav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Savar Kaushik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Tanishka Agrawal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0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Vinoba Pandey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6900" y="4164575"/>
            <a:ext cx="38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Nachiketa Tiwari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Bishakh Bhattacharya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Material Selection: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731025"/>
            <a:ext cx="85206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factors were kept in mind to select the material for the watch: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Cost of the product.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Life of the Product.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Resistance to corrosion.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avoid the interference of temperature changes to time of the watch.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materials of the external cover can be changed based on budget.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detailed report is here: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MATERIAL SELECTION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772475"/>
            <a:ext cx="51879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en-GB" sz="1600" u="sng">
                <a:solidFill>
                  <a:schemeClr val="dk1"/>
                </a:solidFill>
              </a:rPr>
              <a:t>MOTION WORKS:</a:t>
            </a:r>
            <a:endParaRPr i="1" sz="1600" u="sng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Cannon Pinion (C7) drives the Minute Wheel (C11_upper).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further drives a co-axial gear (C11_lower).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 turn drives the hour wheel (C8).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i="1" lang="en-GB" sz="1600" u="sng">
                <a:solidFill>
                  <a:schemeClr val="dk1"/>
                </a:solidFill>
              </a:rPr>
              <a:t>WHEEL TRAIN:</a:t>
            </a:r>
            <a:endParaRPr i="1" sz="1600" u="sng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MainSpring Barrel (C67) drives the co-axial gear (C18) of the center-wheel and hence the center-wheel (C19).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now drives the Third Wheel (C26) and hence the one co-axial (C28) to it.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drives the gear co-axial (C22) to the Fourth wheel and hence the Fourth Wheel (C23).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Gear Links: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925" y="731025"/>
            <a:ext cx="3566075" cy="192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925" y="2660100"/>
            <a:ext cx="3569262" cy="24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" type="body"/>
          </p:nvPr>
        </p:nvSpPr>
        <p:spPr>
          <a:xfrm>
            <a:off x="104250" y="731025"/>
            <a:ext cx="5534400" cy="4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881"/>
              <a:buFont typeface="Arial"/>
              <a:buNone/>
            </a:pPr>
            <a:r>
              <a:rPr i="1" lang="en-GB" sz="2760" u="sng">
                <a:solidFill>
                  <a:schemeClr val="dk1"/>
                </a:solidFill>
              </a:rPr>
              <a:t>MAINSPRING ASSEMBLY:</a:t>
            </a:r>
            <a:endParaRPr i="1" sz="2760" u="sng">
              <a:solidFill>
                <a:schemeClr val="dk1"/>
              </a:solidFill>
            </a:endParaRPr>
          </a:p>
          <a:p>
            <a:pPr indent="-319234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300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sliding pinion (C31) drives the crown wheel ring (C78). </a:t>
            </a:r>
            <a:endParaRPr sz="30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23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300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further drives the MainSpring Barrel (C79).</a:t>
            </a:r>
            <a:endParaRPr sz="30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23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300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compresses the spring and hence stores energy in the same.</a:t>
            </a:r>
            <a:endParaRPr sz="30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23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300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energy is released in increments manner through the coaxial gear (C67).</a:t>
            </a:r>
            <a:endParaRPr sz="300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7299"/>
              <a:buNone/>
            </a:pPr>
            <a:r>
              <a:rPr i="1" lang="en-GB" sz="2760" u="sng">
                <a:solidFill>
                  <a:schemeClr val="dk1"/>
                </a:solidFill>
              </a:rPr>
              <a:t>ESCAPE MECHANISM:</a:t>
            </a:r>
            <a:endParaRPr i="1" sz="2760" u="sng">
              <a:solidFill>
                <a:schemeClr val="dk1"/>
              </a:solidFill>
            </a:endParaRPr>
          </a:p>
          <a:p>
            <a:pPr indent="-31980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GB" sz="302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balance wheel (C37) is supported by a shock-absorbing mounting system containing jewel bearing and capstone.</a:t>
            </a:r>
            <a:endParaRPr sz="3022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GB" sz="302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regulator (C62, C63, C64) adjusts the active length of the hairspring which adjusts the speed of the balance wheel oscillation.</a:t>
            </a:r>
            <a:endParaRPr sz="3022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GB" sz="302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escapement (escape wheel and pallet fork) and balance wheel work together to regulate the release of mainspring power in precisely timed increments.</a:t>
            </a:r>
            <a:endParaRPr sz="3022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Gear Links: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0550" y="2829800"/>
            <a:ext cx="3583450" cy="21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8250" y="518150"/>
            <a:ext cx="3368450" cy="21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731025"/>
            <a:ext cx="85206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on watch parts.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Analysis and designing of parts.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Calculations for gears &amp; appropriate dimensioning to fit properly.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Divided part assemblies into sub-assemblies.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Completed the entire assembly by joining the sub-assemblies.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Animation on final work.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Design Approach: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Calculations: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311700" y="800525"/>
            <a:ext cx="842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done the gear calculations for hour and minute gear trains as well as for the date and day display.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report link: </a:t>
            </a:r>
            <a:r>
              <a:rPr b="0" i="0" lang="en-GB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CALCULATIONS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also done the calculations needed for the energy stored in the watch: </a:t>
            </a:r>
            <a:r>
              <a:rPr b="0" i="0" lang="en-GB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ENERGY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done the calculation of the time period of the balance wheel: </a:t>
            </a:r>
            <a:r>
              <a:rPr b="0" i="0" lang="en-GB" sz="1700" u="sng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 PERIOD</a:t>
            </a: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done the tolerance analysis of the watch: </a:t>
            </a:r>
            <a:r>
              <a:rPr b="0" i="0" lang="en-GB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TOLERANCE</a:t>
            </a: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detailed report of gears: </a:t>
            </a:r>
            <a:r>
              <a:rPr b="0" i="0" lang="en-GB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GEARS</a:t>
            </a: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Our final Rendered Watch: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6113"/>
            <a:ext cx="4289125" cy="343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900" y="1312675"/>
            <a:ext cx="4513099" cy="38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460475" y="877525"/>
            <a:ext cx="50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animation link: </a:t>
            </a:r>
            <a:r>
              <a:rPr b="0" i="0" lang="en-GB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ANIMATION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15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311700" y="773275"/>
            <a:ext cx="499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Spur gear calculation tips – Blog CLR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How a Mechanical Watch Works - Animagraffs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How a Mechanical Watch Works - YouTube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HOW IT WORKS: Mechanical Watch - YouTube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Spur Gear Terminology &amp; Formulas | Pitch Diameter, Pressure Angle, [...] (grobinc.com)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Measuring mechanical watches accuracy | by Xavier Noria | 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Accuracy of Mechanical watches | FAQs | Customer Service | Seiko Watch Corporation (seikowatches.com)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25375" y="609300"/>
            <a:ext cx="3440606" cy="28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11">
            <a:alphaModFix/>
          </a:blip>
          <a:srcRect b="0" l="2746" r="895" t="0"/>
          <a:stretch/>
        </p:blipFill>
        <p:spPr>
          <a:xfrm>
            <a:off x="278025" y="3618000"/>
            <a:ext cx="8587951" cy="1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328125"/>
            <a:ext cx="8520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4000" u="sng">
                <a:solidFill>
                  <a:srgbClr val="FFFF00"/>
                </a:solidFill>
              </a:rPr>
              <a:t>THANK YOU</a:t>
            </a:r>
            <a:endParaRPr sz="4000" u="sng">
              <a:solidFill>
                <a:srgbClr val="FFFF00"/>
              </a:solidFill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311700" y="2787650"/>
            <a:ext cx="8160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the end, we would also like to thank Professor Nachiketa Tiwari and Professor Bishakh Bhattacharya for giving us such an interesting project through which we have learnt so much.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