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009051"/>
    <a:srgbClr val="FFFF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98"/>
  </p:normalViewPr>
  <p:slideViewPr>
    <p:cSldViewPr snapToGrid="0" snapToObjects="1">
      <p:cViewPr varScale="1">
        <p:scale>
          <a:sx n="115" d="100"/>
          <a:sy n="115" d="100"/>
        </p:scale>
        <p:origin x="542" y="14"/>
      </p:cViewPr>
      <p:guideLst>
        <p:guide orient="horz" pos="1416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14B49-6399-4E37-86B3-284E7AC88A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B9386-410E-477E-89C3-9A98D118C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B041A-171E-47B9-998C-E30695083F34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4433B-D282-42A5-B520-B4A2843130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3B7B0-1968-4069-8708-51797D484B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734E1-9047-44E5-9F45-3ECC20B3D5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71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532B7-0D94-194A-9A04-10C00E075814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42387-FD4E-7B4E-AAFF-D9D62983A9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3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9756F44-220A-B04D-8DA7-30A201A73F0E}"/>
              </a:ext>
            </a:extLst>
          </p:cNvPr>
          <p:cNvGrpSpPr/>
          <p:nvPr userDrawn="1"/>
        </p:nvGrpSpPr>
        <p:grpSpPr>
          <a:xfrm>
            <a:off x="1993912" y="0"/>
            <a:ext cx="7156014" cy="5151966"/>
            <a:chOff x="1993912" y="0"/>
            <a:chExt cx="7156014" cy="515196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997C580-F9F7-FE4E-9D01-BE97A5C2FAB9}"/>
                </a:ext>
              </a:extLst>
            </p:cNvPr>
            <p:cNvSpPr/>
            <p:nvPr userDrawn="1"/>
          </p:nvSpPr>
          <p:spPr>
            <a:xfrm>
              <a:off x="7404100" y="0"/>
              <a:ext cx="1745826" cy="5151966"/>
            </a:xfrm>
            <a:prstGeom prst="rect">
              <a:avLst/>
            </a:prstGeom>
            <a:solidFill>
              <a:srgbClr val="536E7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7C225564-EABE-CD43-B491-48E9A30F352A}"/>
                </a:ext>
              </a:extLst>
            </p:cNvPr>
            <p:cNvSpPr/>
            <p:nvPr userDrawn="1"/>
          </p:nvSpPr>
          <p:spPr>
            <a:xfrm>
              <a:off x="1993912" y="0"/>
              <a:ext cx="6648450" cy="5151966"/>
            </a:xfrm>
            <a:prstGeom prst="trapezoid">
              <a:avLst>
                <a:gd name="adj" fmla="val 16049"/>
              </a:avLst>
            </a:prstGeom>
            <a:solidFill>
              <a:srgbClr val="536E7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72529" y="1835739"/>
            <a:ext cx="5928113" cy="464406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Trapezoid 15"/>
          <p:cNvSpPr/>
          <p:nvPr/>
        </p:nvSpPr>
        <p:spPr>
          <a:xfrm>
            <a:off x="7801047" y="4905751"/>
            <a:ext cx="475373" cy="247318"/>
          </a:xfrm>
          <a:prstGeom prst="trapezoid">
            <a:avLst>
              <a:gd name="adj" fmla="val 15882"/>
            </a:avLst>
          </a:prstGeom>
          <a:solidFill>
            <a:srgbClr val="E819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956550" y="4905745"/>
            <a:ext cx="1193376" cy="246221"/>
          </a:xfrm>
          <a:prstGeom prst="rect">
            <a:avLst/>
          </a:prstGeom>
          <a:solidFill>
            <a:srgbClr val="E819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24492" y="4895688"/>
            <a:ext cx="136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0" spc="50" dirty="0">
                <a:solidFill>
                  <a:schemeClr val="bg1"/>
                </a:solidFill>
                <a:latin typeface="Helvetica Neue"/>
                <a:cs typeface="Helvetica Neue"/>
              </a:rPr>
              <a:t>mycervello.com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A7B531-6101-D344-B1DA-97D65772CF6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4833" y="4209705"/>
            <a:ext cx="1820800" cy="8191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Insert client / prospect logo,  Use .</a:t>
            </a:r>
            <a:r>
              <a:rPr lang="en-US" dirty="0" err="1"/>
              <a:t>png</a:t>
            </a:r>
            <a:r>
              <a:rPr lang="en-US" dirty="0"/>
              <a:t> format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859A4D-5C10-F347-841B-9413BB4F4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72529" y="2308391"/>
            <a:ext cx="5928113" cy="36109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i="1">
                <a:solidFill>
                  <a:schemeClr val="bg2">
                    <a:lumMod val="85000"/>
                  </a:schemeClr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i="1" dirty="0"/>
              <a:t>Presentation sub-title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31DDA27-55F1-3540-8D55-35FF177BB6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72574" y="2681212"/>
            <a:ext cx="5928068" cy="24622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00" i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DD – MONTH (Jan / Feb) - YYYY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FB3389-79C7-634B-93E7-59EF1F5ADE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6" y="211071"/>
            <a:ext cx="2505811" cy="614839"/>
          </a:xfrm>
          <a:prstGeom prst="rect">
            <a:avLst/>
          </a:prstGeo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460A1B4-4D71-CB48-A986-BCE0226D0C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933" y="1421877"/>
            <a:ext cx="2222218" cy="2169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050" b="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171450" lvl="0" indent="-171450"/>
            <a:r>
              <a:rPr lang="en-US" dirty="0"/>
              <a:t>First Last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2D0294A8-185D-9848-B683-41A56FDFE0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834" y="1570491"/>
            <a:ext cx="222221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900" dirty="0"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1A6FD59-19FE-FD45-9F83-5D1C1F4F14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016" y="1959828"/>
            <a:ext cx="2222218" cy="2169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050" b="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171450" lvl="0" indent="-171450"/>
            <a:r>
              <a:rPr lang="en-US" dirty="0"/>
              <a:t>First Last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012B9304-CB1A-AA4B-8DEA-F055F0F339F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917" y="2108442"/>
            <a:ext cx="222221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900" dirty="0"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9710566A-EFA1-9E44-8D21-EC336C70452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808" y="2476015"/>
            <a:ext cx="2222218" cy="2169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050" b="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171450" lvl="0" indent="-171450"/>
            <a:r>
              <a:rPr lang="en-US" dirty="0"/>
              <a:t>First Last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2F8A0683-F5D3-4C40-B22A-BCA5A9A6E1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335" y="2624629"/>
            <a:ext cx="222221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900" dirty="0"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6143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urple Transition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972901"/>
            <a:ext cx="3657600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0141AA-7767-0742-BA02-A30E4395BF5A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D2E17-D371-1F41-997B-1C9FE626B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8F7772-0FE0-A446-98F1-D723190718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3A2EAD-AB1D-E94E-96AE-B9829A99CF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A78AAE-C8CE-CD4D-8271-EC103C4945E9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463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urpl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3"/>
              </a:buClr>
              <a:buFont typeface="Wingdings" panose="05000000000000000000" pitchFamily="2" charset="2"/>
              <a:buChar char="§"/>
              <a:defRPr sz="900">
                <a:solidFill>
                  <a:srgbClr val="000000"/>
                </a:solidFill>
              </a:defRPr>
            </a:lvl1pPr>
            <a:lvl2pPr marL="405059" indent="-135020">
              <a:buClr>
                <a:srgbClr val="526F79"/>
              </a:buClr>
              <a:buFont typeface="Arial" panose="020B0604020202020204" pitchFamily="34" charset="0"/>
              <a:buChar char="−"/>
              <a:defRPr sz="788">
                <a:solidFill>
                  <a:srgbClr val="000000"/>
                </a:solidFill>
              </a:defRPr>
            </a:lvl2pPr>
            <a:lvl3pPr>
              <a:buClr>
                <a:schemeClr val="tx2"/>
              </a:buClr>
              <a:defRPr sz="750">
                <a:solidFill>
                  <a:srgbClr val="000000"/>
                </a:solidFill>
              </a:defRPr>
            </a:lvl3pPr>
            <a:lvl4pPr>
              <a:buClr>
                <a:schemeClr val="tx2"/>
              </a:buClr>
              <a:defRPr sz="825">
                <a:solidFill>
                  <a:srgbClr val="000000"/>
                </a:solidFill>
              </a:defRPr>
            </a:lvl4pPr>
            <a:lvl5pPr>
              <a:buClr>
                <a:schemeClr val="tx2"/>
              </a:buClr>
              <a:defRPr sz="82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2019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Cervello, an A.T.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3D38C-FEC6-A549-AAD9-65743C4A875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7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ark Blue Transition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57600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CB783A-5051-A74F-833B-92926B77555A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E3176-B95F-BA46-8C48-07893F4D51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4C05C6-601B-C74E-A6F4-B0F2D6275E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8210A3-3ABF-184E-801C-DB9940A5E3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E9E637-6BD9-084E-8D53-CA65B5A6FD35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377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ark 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5"/>
              </a:buClr>
              <a:buFont typeface="Wingdings" panose="05000000000000000000" pitchFamily="2" charset="2"/>
              <a:buChar char="§"/>
              <a:defRPr sz="900">
                <a:solidFill>
                  <a:srgbClr val="000000"/>
                </a:solidFill>
              </a:defRPr>
            </a:lvl1pPr>
            <a:lvl2pPr marL="405059" indent="-135020">
              <a:buClr>
                <a:srgbClr val="526F79"/>
              </a:buClr>
              <a:buFont typeface="Arial" panose="020B0604020202020204" pitchFamily="34" charset="0"/>
              <a:buChar char="−"/>
              <a:defRPr sz="788">
                <a:solidFill>
                  <a:srgbClr val="000000"/>
                </a:solidFill>
              </a:defRPr>
            </a:lvl2pPr>
            <a:lvl3pPr>
              <a:buClr>
                <a:schemeClr val="tx2"/>
              </a:buClr>
              <a:defRPr sz="750">
                <a:solidFill>
                  <a:srgbClr val="000000"/>
                </a:solidFill>
              </a:defRPr>
            </a:lvl3pPr>
            <a:lvl4pPr>
              <a:buClr>
                <a:schemeClr val="tx2"/>
              </a:buClr>
              <a:defRPr sz="825">
                <a:solidFill>
                  <a:srgbClr val="000000"/>
                </a:solidFill>
              </a:defRPr>
            </a:lvl4pPr>
            <a:lvl5pPr>
              <a:buClr>
                <a:schemeClr val="tx2"/>
              </a:buClr>
              <a:defRPr sz="82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2019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Cervello, an A.T.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101C7-F6B4-1F4E-A37B-778471102A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ark Gray Transi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61991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4CA2B-51A1-5446-8B86-73D79ABC1CA4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FCA14-4D97-1341-A41A-3BCA4B84E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0F06F5-02EB-3541-9258-3A5F507E93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9A5918-69D1-3E4E-98CA-75D7EC6BA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CABDCD-34A6-034B-A8EB-9BBCE7A7A9A6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30930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ark Gray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rgbClr val="526F79"/>
              </a:buClr>
              <a:buFont typeface="Wingdings" panose="05000000000000000000" pitchFamily="2" charset="2"/>
              <a:buChar char="§"/>
              <a:defRPr sz="900">
                <a:solidFill>
                  <a:srgbClr val="000000"/>
                </a:solidFill>
              </a:defRPr>
            </a:lvl1pPr>
            <a:lvl2pPr marL="405059" indent="-135020">
              <a:buClr>
                <a:srgbClr val="526F79"/>
              </a:buClr>
              <a:buFont typeface="Arial" panose="020B0604020202020204" pitchFamily="34" charset="0"/>
              <a:buChar char="−"/>
              <a:defRPr sz="788">
                <a:solidFill>
                  <a:srgbClr val="000000"/>
                </a:solidFill>
              </a:defRPr>
            </a:lvl2pPr>
            <a:lvl3pPr>
              <a:buClr>
                <a:schemeClr val="tx2"/>
              </a:buClr>
              <a:defRPr sz="750">
                <a:solidFill>
                  <a:srgbClr val="000000"/>
                </a:solidFill>
              </a:defRPr>
            </a:lvl3pPr>
            <a:lvl4pPr>
              <a:buClr>
                <a:schemeClr val="tx2"/>
              </a:buClr>
              <a:defRPr sz="825">
                <a:solidFill>
                  <a:srgbClr val="000000"/>
                </a:solidFill>
              </a:defRPr>
            </a:lvl4pPr>
            <a:lvl5pPr>
              <a:buClr>
                <a:schemeClr val="tx2"/>
              </a:buClr>
              <a:defRPr sz="82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F3E5AF-4C4D-3A48-85E1-3966BC3E2AD0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AA259-D7F6-8346-ADA7-E06F7B795828}"/>
              </a:ext>
            </a:extLst>
          </p:cNvPr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2019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Cervello, an A.T.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E3EB4D-C405-4747-8BC7-5CAE513C273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EAEF0-7F47-D548-A356-B39C9333D2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2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Light Gray Transition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61991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4CA2B-51A1-5446-8B86-73D79ABC1CA4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FCA14-4D97-1341-A41A-3BCA4B84E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0F06F5-02EB-3541-9258-3A5F507E93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9A5918-69D1-3E4E-98CA-75D7EC6BA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CABDCD-34A6-034B-A8EB-9BBCE7A7A9A6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39039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 Light Gray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6"/>
              </a:buClr>
              <a:buFont typeface="Wingdings" panose="05000000000000000000" pitchFamily="2" charset="2"/>
              <a:buChar char="§"/>
              <a:defRPr sz="900">
                <a:solidFill>
                  <a:srgbClr val="000000"/>
                </a:solidFill>
              </a:defRPr>
            </a:lvl1pPr>
            <a:lvl2pPr marL="405059" indent="-135020">
              <a:buClr>
                <a:srgbClr val="526F79"/>
              </a:buClr>
              <a:buFont typeface="Arial" panose="020B0604020202020204" pitchFamily="34" charset="0"/>
              <a:buChar char="−"/>
              <a:defRPr sz="788">
                <a:solidFill>
                  <a:srgbClr val="000000"/>
                </a:solidFill>
              </a:defRPr>
            </a:lvl2pPr>
            <a:lvl3pPr>
              <a:buClr>
                <a:schemeClr val="tx2"/>
              </a:buClr>
              <a:defRPr sz="750">
                <a:solidFill>
                  <a:srgbClr val="000000"/>
                </a:solidFill>
              </a:defRPr>
            </a:lvl3pPr>
            <a:lvl4pPr>
              <a:buClr>
                <a:schemeClr val="tx2"/>
              </a:buClr>
              <a:defRPr sz="825">
                <a:solidFill>
                  <a:srgbClr val="000000"/>
                </a:solidFill>
              </a:defRPr>
            </a:lvl4pPr>
            <a:lvl5pPr>
              <a:buClr>
                <a:schemeClr val="tx2"/>
              </a:buClr>
              <a:defRPr sz="82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F3E5AF-4C4D-3A48-85E1-3966BC3E2AD0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AA259-D7F6-8346-ADA7-E06F7B795828}"/>
              </a:ext>
            </a:extLst>
          </p:cNvPr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2019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Cervello, an A.T.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E3EB4D-C405-4747-8BC7-5CAE513C273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EAEF0-7F47-D548-A356-B39C9333D2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3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- 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45C0EDA-1272-F147-95DD-8BE43F5782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6"/>
          <a:stretch/>
        </p:blipFill>
        <p:spPr>
          <a:xfrm>
            <a:off x="4404264" y="1236262"/>
            <a:ext cx="4739735" cy="4038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3101BE-1B05-E741-B540-216F23531D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80"/>
          <a:stretch/>
        </p:blipFill>
        <p:spPr>
          <a:xfrm>
            <a:off x="0" y="222050"/>
            <a:ext cx="9144000" cy="10708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995E62-0892-5E4B-807C-B57C807A6A52}"/>
              </a:ext>
            </a:extLst>
          </p:cNvPr>
          <p:cNvSpPr txBox="1"/>
          <p:nvPr userDrawn="1"/>
        </p:nvSpPr>
        <p:spPr>
          <a:xfrm>
            <a:off x="414336" y="3289997"/>
            <a:ext cx="3784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50" dirty="0">
                <a:solidFill>
                  <a:srgbClr val="FFFFFF"/>
                </a:solidFill>
                <a:latin typeface="+mn-lt"/>
                <a:cs typeface="Helvetica Neue"/>
              </a:rPr>
              <a:t>Boston  |  New York  |  Dallas  |  London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7ADB974-3F76-C441-8D7D-13713305F67A}"/>
              </a:ext>
            </a:extLst>
          </p:cNvPr>
          <p:cNvSpPr txBox="1">
            <a:spLocks/>
          </p:cNvSpPr>
          <p:nvPr userDrawn="1"/>
        </p:nvSpPr>
        <p:spPr>
          <a:xfrm>
            <a:off x="4444582" y="1693889"/>
            <a:ext cx="4493678" cy="32127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sz="1800" b="0" i="0" kern="1200" spc="50">
                <a:solidFill>
                  <a:srgbClr val="FFFFFF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in touch with contributors: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DE6C5-B893-A044-A679-3EF0F33B7B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9323" y="2234233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First Last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BC2E713-688A-AB45-8B98-48F470884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9323" y="2522955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/>
            </a:lvl1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9D0098D-05DD-8346-A7B6-F38D03E576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9323" y="2866778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First Last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975812A-CBA8-FE43-9B9D-E5EC5C7B6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9323" y="3155500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/>
            </a:lvl1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052E75C-FF02-4C4C-B919-AE5219AB4A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39323" y="3485352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First Last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B8B052E-7377-6149-92BB-26BBE732D5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39323" y="3774074"/>
            <a:ext cx="3435612" cy="240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/>
            </a:lvl1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D1027-0661-764C-9927-EC5CE43B9CAB}"/>
              </a:ext>
            </a:extLst>
          </p:cNvPr>
          <p:cNvSpPr txBox="1"/>
          <p:nvPr userDrawn="1"/>
        </p:nvSpPr>
        <p:spPr>
          <a:xfrm>
            <a:off x="414336" y="1693889"/>
            <a:ext cx="378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atin typeface="+mn-lt"/>
                <a:ea typeface="+mn-ea"/>
                <a:cs typeface="Helvetica Neue Light"/>
              </a:rPr>
              <a:t>Thank You!</a:t>
            </a:r>
            <a:endParaRPr lang="en-US" sz="3600" b="1" spc="50" dirty="0">
              <a:solidFill>
                <a:srgbClr val="FFFFFF"/>
              </a:solidFill>
              <a:latin typeface="+mn-lt"/>
              <a:cs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86B41-9425-164E-B4FC-FCB637BB793D}"/>
              </a:ext>
            </a:extLst>
          </p:cNvPr>
          <p:cNvSpPr txBox="1"/>
          <p:nvPr userDrawn="1"/>
        </p:nvSpPr>
        <p:spPr>
          <a:xfrm>
            <a:off x="414336" y="2340220"/>
            <a:ext cx="378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Learn more about Cervello at </a:t>
            </a:r>
            <a:r>
              <a:rPr lang="en-US" sz="1800" dirty="0" err="1"/>
              <a:t>mycervello.com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C81473-F6E9-B84B-BB98-9FE75DF303B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0F02D1B-C687-C94A-A62A-7018FB14D9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A9A1457-FC15-DE47-A103-B6B2711BCFE8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4158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genta Transition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61993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F568C-DD01-C045-AB70-639DA9EEEA87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3374104-3C19-FA43-BC0D-6BDC7B9109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F75A43-38C8-3142-8DA4-977C115BFBBE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844E-D26A-DA4E-9AF9-83B5DF753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F27AC-9F5C-EF49-BAC3-446C1A8E99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21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gent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tx2"/>
              </a:buClr>
              <a:buFont typeface="Wingdings" panose="05000000000000000000" pitchFamily="2" charset="2"/>
              <a:buChar char="§"/>
              <a:defRPr sz="900">
                <a:solidFill>
                  <a:srgbClr val="000000"/>
                </a:solidFill>
              </a:defRPr>
            </a:lvl1pPr>
            <a:lvl2pPr marL="405059" indent="-135020">
              <a:buClr>
                <a:srgbClr val="526F79"/>
              </a:buClr>
              <a:buFont typeface="Arial" panose="020B0604020202020204" pitchFamily="34" charset="0"/>
              <a:buChar char="−"/>
              <a:defRPr sz="788">
                <a:solidFill>
                  <a:srgbClr val="000000"/>
                </a:solidFill>
              </a:defRPr>
            </a:lvl2pPr>
            <a:lvl3pPr>
              <a:buClr>
                <a:schemeClr val="tx2"/>
              </a:buClr>
              <a:defRPr sz="750">
                <a:solidFill>
                  <a:srgbClr val="000000"/>
                </a:solidFill>
              </a:defRPr>
            </a:lvl3pPr>
            <a:lvl4pPr>
              <a:buClr>
                <a:schemeClr val="tx2"/>
              </a:buClr>
              <a:defRPr sz="825">
                <a:solidFill>
                  <a:srgbClr val="000000"/>
                </a:solidFill>
              </a:defRPr>
            </a:lvl4pPr>
            <a:lvl5pPr>
              <a:buClr>
                <a:schemeClr val="tx2"/>
              </a:buClr>
              <a:defRPr sz="82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2019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Cervello, an A.T.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1DD83-34CA-FE45-94B3-9F9CF05E2B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ark Orange Transition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61993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F568C-DD01-C045-AB70-639DA9EEEA87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3374104-3C19-FA43-BC0D-6BDC7B9109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F75A43-38C8-3142-8DA4-977C115BFBBE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844E-D26A-DA4E-9AF9-83B5DF753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F27AC-9F5C-EF49-BAC3-446C1A8E99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5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Orang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4"/>
              </a:buClr>
              <a:buFont typeface="Wingdings" panose="05000000000000000000" pitchFamily="2" charset="2"/>
              <a:buChar char="§"/>
              <a:defRPr sz="900">
                <a:solidFill>
                  <a:srgbClr val="000000"/>
                </a:solidFill>
              </a:defRPr>
            </a:lvl1pPr>
            <a:lvl2pPr marL="405059" indent="-135020">
              <a:buClr>
                <a:srgbClr val="526F79"/>
              </a:buClr>
              <a:buFont typeface="Arial" panose="020B0604020202020204" pitchFamily="34" charset="0"/>
              <a:buChar char="−"/>
              <a:defRPr sz="788">
                <a:solidFill>
                  <a:srgbClr val="000000"/>
                </a:solidFill>
              </a:defRPr>
            </a:lvl2pPr>
            <a:lvl3pPr>
              <a:buClr>
                <a:schemeClr val="tx2"/>
              </a:buClr>
              <a:defRPr sz="750">
                <a:solidFill>
                  <a:srgbClr val="000000"/>
                </a:solidFill>
              </a:defRPr>
            </a:lvl3pPr>
            <a:lvl4pPr>
              <a:buClr>
                <a:schemeClr val="tx2"/>
              </a:buClr>
              <a:defRPr sz="825">
                <a:solidFill>
                  <a:srgbClr val="000000"/>
                </a:solidFill>
              </a:defRPr>
            </a:lvl4pPr>
            <a:lvl5pPr>
              <a:buClr>
                <a:schemeClr val="tx2"/>
              </a:buClr>
              <a:defRPr sz="82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2019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Cervello, an A.T.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1DD83-34CA-FE45-94B3-9F9CF05E2B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ight Orange Transi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61994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0AA996-14BB-DE44-8952-046FD3574207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0661B-E7C8-834E-8FD6-E9FFCCD175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259F63-A341-8949-8E90-0BFDE56C68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B9D989-C550-5143-979D-7BE87F0471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4F89E4-FE25-084E-992E-940F4F52C3A6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04380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ight Orang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1"/>
              </a:buClr>
              <a:buFont typeface="Wingdings" panose="05000000000000000000" pitchFamily="2" charset="2"/>
              <a:buChar char="§"/>
              <a:defRPr sz="900">
                <a:solidFill>
                  <a:srgbClr val="000000"/>
                </a:solidFill>
              </a:defRPr>
            </a:lvl1pPr>
            <a:lvl2pPr marL="405059" indent="-135020">
              <a:buClr>
                <a:srgbClr val="526F79"/>
              </a:buClr>
              <a:buFont typeface="Arial" panose="020B0604020202020204" pitchFamily="34" charset="0"/>
              <a:buChar char="−"/>
              <a:defRPr sz="788">
                <a:solidFill>
                  <a:srgbClr val="000000"/>
                </a:solidFill>
              </a:defRPr>
            </a:lvl2pPr>
            <a:lvl3pPr>
              <a:buClr>
                <a:schemeClr val="tx2"/>
              </a:buClr>
              <a:defRPr sz="750">
                <a:solidFill>
                  <a:srgbClr val="000000"/>
                </a:solidFill>
              </a:defRPr>
            </a:lvl3pPr>
            <a:lvl4pPr>
              <a:buClr>
                <a:schemeClr val="tx2"/>
              </a:buClr>
              <a:defRPr sz="825">
                <a:solidFill>
                  <a:srgbClr val="000000"/>
                </a:solidFill>
              </a:defRPr>
            </a:lvl4pPr>
            <a:lvl5pPr>
              <a:buClr>
                <a:schemeClr val="tx2"/>
              </a:buClr>
              <a:defRPr sz="82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2019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Cervello, an A.T.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79188-9F96-8643-BB70-8C92AE1318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4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Light Blue Transition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2901"/>
            <a:ext cx="3657600" cy="99417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" y="0"/>
            <a:ext cx="873252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8624293" y="4940476"/>
            <a:ext cx="365759" cy="210312"/>
          </a:xfrm>
          <a:prstGeom prst="trapezoid">
            <a:avLst>
              <a:gd name="adj" fmla="val 1588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714552" y="4940109"/>
            <a:ext cx="435373" cy="210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DC5815-03A4-5343-AA28-3C0B0642FB7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972901"/>
            <a:ext cx="0" cy="994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1AD3F0-E258-5541-90CC-F2A24228E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9D666-85F7-AC4B-AF3A-57A78CDDD1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9144000" cy="403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D2F1F9-7E77-2441-BD07-2F18CB0DB5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4723544"/>
            <a:ext cx="1509879" cy="3704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19C447-AB70-234E-A6E5-F8AC7A198248}"/>
              </a:ext>
            </a:extLst>
          </p:cNvPr>
          <p:cNvSpPr txBox="1"/>
          <p:nvPr userDrawn="1"/>
        </p:nvSpPr>
        <p:spPr>
          <a:xfrm>
            <a:off x="5605346" y="4922080"/>
            <a:ext cx="2903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i="0" spc="50" dirty="0">
                <a:solidFill>
                  <a:schemeClr val="tx1"/>
                </a:solidFill>
                <a:latin typeface="+mn-lt"/>
                <a:cs typeface="Helvetica Neue"/>
              </a:rPr>
              <a:t>© 2019</a:t>
            </a:r>
            <a:r>
              <a:rPr lang="en-US" sz="700" b="1" i="0" spc="50" baseline="0" dirty="0">
                <a:solidFill>
                  <a:schemeClr val="tx1"/>
                </a:solidFill>
                <a:latin typeface="+mn-lt"/>
                <a:cs typeface="Helvetica Neue"/>
              </a:rPr>
              <a:t> Cervello, an A.T. Kearney company – Confidential</a:t>
            </a:r>
            <a:endParaRPr lang="en-US" sz="700" b="1" i="0" spc="5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3678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ight 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13" y="1192"/>
          <a:ext cx="151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92"/>
                        <a:ext cx="1511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114479"/>
            <a:ext cx="8708571" cy="432019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526F7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3906475"/>
          </a:xfrm>
          <a:prstGeom prst="rect">
            <a:avLst/>
          </a:prstGeom>
        </p:spPr>
        <p:txBody>
          <a:bodyPr/>
          <a:lstStyle>
            <a:lvl1pPr marL="135020" indent="-135020">
              <a:buClr>
                <a:schemeClr val="accent2"/>
              </a:buClr>
              <a:buFont typeface="Wingdings" panose="05000000000000000000" pitchFamily="2" charset="2"/>
              <a:buChar char="§"/>
              <a:defRPr sz="900">
                <a:solidFill>
                  <a:srgbClr val="000000"/>
                </a:solidFill>
              </a:defRPr>
            </a:lvl1pPr>
            <a:lvl2pPr marL="405059" indent="-135020">
              <a:buClr>
                <a:srgbClr val="526F79"/>
              </a:buClr>
              <a:buFont typeface="Arial" panose="020B0604020202020204" pitchFamily="34" charset="0"/>
              <a:buChar char="−"/>
              <a:defRPr sz="788">
                <a:solidFill>
                  <a:srgbClr val="000000"/>
                </a:solidFill>
              </a:defRPr>
            </a:lvl2pPr>
            <a:lvl3pPr>
              <a:buClr>
                <a:schemeClr val="tx2"/>
              </a:buClr>
              <a:defRPr sz="750">
                <a:solidFill>
                  <a:srgbClr val="000000"/>
                </a:solidFill>
              </a:defRPr>
            </a:lvl3pPr>
            <a:lvl4pPr>
              <a:buClr>
                <a:schemeClr val="tx2"/>
              </a:buClr>
              <a:defRPr sz="825">
                <a:solidFill>
                  <a:srgbClr val="000000"/>
                </a:solidFill>
              </a:defRPr>
            </a:lvl4pPr>
            <a:lvl5pPr>
              <a:buClr>
                <a:schemeClr val="tx2"/>
              </a:buClr>
              <a:defRPr sz="825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926812"/>
            <a:ext cx="9144000" cy="234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0" i="0" spc="50" dirty="0">
                <a:solidFill>
                  <a:schemeClr val="bg1"/>
                </a:solidFill>
                <a:latin typeface="+mn-lt"/>
                <a:cs typeface="Helvetica Neue"/>
              </a:rPr>
              <a:t>© 2019</a:t>
            </a:r>
            <a:r>
              <a:rPr lang="en-US" sz="700" b="0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Cervello, an A.T. Kearney company - </a:t>
            </a:r>
            <a:r>
              <a:rPr lang="en-US" sz="700" b="0" dirty="0">
                <a:solidFill>
                  <a:schemeClr val="bg1"/>
                </a:solidFill>
              </a:rPr>
              <a:t>CONFIDENTIAL</a:t>
            </a:r>
            <a:r>
              <a:rPr lang="en-US" sz="700" b="1" i="0" spc="50" baseline="0" dirty="0">
                <a:solidFill>
                  <a:schemeClr val="bg1"/>
                </a:solidFill>
                <a:latin typeface="+mn-lt"/>
                <a:cs typeface="Helvetica Neue"/>
              </a:rPr>
              <a:t>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7715" y="573714"/>
            <a:ext cx="8708571" cy="32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75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8EA3F-62D6-DD48-A805-18805D7B7B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" y="4955183"/>
            <a:ext cx="751725" cy="1750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33E0DA-E886-4971-BDEF-AFFD975F7F12}"/>
              </a:ext>
            </a:extLst>
          </p:cNvPr>
          <p:cNvSpPr/>
          <p:nvPr userDrawn="1"/>
        </p:nvSpPr>
        <p:spPr>
          <a:xfrm>
            <a:off x="3" y="114479"/>
            <a:ext cx="76733" cy="4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03725-1697-F54C-B6A1-E789C4D2330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2276-1966-284A-82F8-96AA0CC52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1350" y="490878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E33D0D4A-F9CC-8542-A7C1-048739268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732" r:id="rId2"/>
    <p:sldLayoutId id="2147483799" r:id="rId3"/>
    <p:sldLayoutId id="2147483808" r:id="rId4"/>
    <p:sldLayoutId id="2147483809" r:id="rId5"/>
    <p:sldLayoutId id="2147483794" r:id="rId6"/>
    <p:sldLayoutId id="2147483801" r:id="rId7"/>
    <p:sldLayoutId id="2147483795" r:id="rId8"/>
    <p:sldLayoutId id="2147483800" r:id="rId9"/>
    <p:sldLayoutId id="2147483796" r:id="rId10"/>
    <p:sldLayoutId id="2147483786" r:id="rId11"/>
    <p:sldLayoutId id="2147483798" r:id="rId12"/>
    <p:sldLayoutId id="2147483803" r:id="rId13"/>
    <p:sldLayoutId id="2147483797" r:id="rId14"/>
    <p:sldLayoutId id="2147483806" r:id="rId15"/>
    <p:sldLayoutId id="2147483810" r:id="rId16"/>
    <p:sldLayoutId id="2147483811" r:id="rId17"/>
    <p:sldLayoutId id="2147483807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features-of-python/" TargetMode="External"/><Relationship Id="rId2" Type="http://schemas.openxmlformats.org/officeDocument/2006/relationships/hyperlink" Target="https://www.javatpoint.com/python-features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ramnath@mycervello.com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uperuser.com/questions/143119/how-do-i-add-python-to-the-windows-path" TargetMode="External"/><Relationship Id="rId5" Type="http://schemas.openxmlformats.org/officeDocument/2006/relationships/hyperlink" Target="https://datatofish.com/add-python-to-windows-path/" TargetMode="External"/><Relationship Id="rId4" Type="http://schemas.openxmlformats.org/officeDocument/2006/relationships/hyperlink" Target="mailto:lgunasekar@mycervello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4683-FF07-654A-9F94-2469AE653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: Entry Level Training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AC644-49B3-CD43-AEBF-F48888EE40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Basic Topics on Python and corresponding exercises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4D286-2A58-9440-A01A-478FB1F3E2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2020 – Jan - 07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96095C-89C1-A54F-9E7B-5A2179210E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Aakaash Ramnath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69CC26-BEF4-264F-A30F-01FB0D2094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834" y="1570491"/>
            <a:ext cx="2222218" cy="216982"/>
          </a:xfrm>
        </p:spPr>
        <p:txBody>
          <a:bodyPr/>
          <a:lstStyle/>
          <a:p>
            <a:r>
              <a:rPr lang="en-US" dirty="0"/>
              <a:t>Data Engineering Consultant</a:t>
            </a:r>
          </a:p>
        </p:txBody>
      </p:sp>
      <p:pic>
        <p:nvPicPr>
          <p:cNvPr id="39938" name="Picture 2" descr="Image result for python">
            <a:extLst>
              <a:ext uri="{FF2B5EF4-FFF2-40B4-BE49-F238E27FC236}">
                <a16:creationId xmlns:a16="http://schemas.microsoft.com/office/drawing/2014/main" id="{4087D759-28D7-4A93-B476-538E4535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8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6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FCCA-4AD2-44B5-8FB2-180640FC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to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B9FC6D-2A41-4452-B146-4BEE146EBF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EF2C-888B-4E02-AD4D-ED734E8C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DF92-2C08-438C-BF49-7DEE4537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765295"/>
            <a:ext cx="8708571" cy="3906475"/>
          </a:xfrm>
        </p:spPr>
        <p:txBody>
          <a:bodyPr/>
          <a:lstStyle/>
          <a:p>
            <a:r>
              <a:rPr lang="en-US" sz="1000" dirty="0"/>
              <a:t>Variables are containers for storing data values. Unlike other programming languages, Python has no command for declaring a variable. A variable is created the moment you first assign a value to it.</a:t>
            </a:r>
          </a:p>
          <a:p>
            <a:r>
              <a:rPr lang="en-US" sz="1000" dirty="0"/>
              <a:t>Data Types in Python</a:t>
            </a:r>
          </a:p>
          <a:p>
            <a:pPr lvl="1"/>
            <a:r>
              <a:rPr lang="en-IN" sz="888" i="1" dirty="0"/>
              <a:t>Text Type: </a:t>
            </a:r>
            <a:r>
              <a:rPr lang="en-IN" sz="888" dirty="0"/>
              <a:t>str</a:t>
            </a:r>
          </a:p>
          <a:p>
            <a:pPr lvl="1"/>
            <a:r>
              <a:rPr lang="en-IN" sz="888" i="1" dirty="0"/>
              <a:t>Numeric Types: </a:t>
            </a:r>
            <a:r>
              <a:rPr lang="en-IN" sz="900" dirty="0"/>
              <a:t>int, float, complex</a:t>
            </a:r>
          </a:p>
          <a:p>
            <a:pPr lvl="1"/>
            <a:r>
              <a:rPr lang="en-IN" sz="888" i="1" dirty="0"/>
              <a:t>Sequence Types: </a:t>
            </a:r>
            <a:r>
              <a:rPr lang="en-IN" sz="900" dirty="0"/>
              <a:t>list, tuple, range</a:t>
            </a:r>
          </a:p>
          <a:p>
            <a:pPr lvl="1"/>
            <a:r>
              <a:rPr lang="en-IN" sz="888" i="1" dirty="0"/>
              <a:t>Mapping Type: </a:t>
            </a:r>
            <a:r>
              <a:rPr lang="en-IN" sz="900" dirty="0" err="1"/>
              <a:t>dict</a:t>
            </a:r>
            <a:endParaRPr lang="en-IN" sz="888" dirty="0"/>
          </a:p>
          <a:p>
            <a:pPr lvl="1"/>
            <a:r>
              <a:rPr lang="en-IN" sz="888" i="1" dirty="0"/>
              <a:t>Set Types: </a:t>
            </a:r>
            <a:r>
              <a:rPr lang="en-IN" sz="900" dirty="0"/>
              <a:t>set, </a:t>
            </a:r>
            <a:r>
              <a:rPr lang="en-IN" sz="900" dirty="0" err="1"/>
              <a:t>frozenset</a:t>
            </a:r>
            <a:endParaRPr lang="en-IN" sz="900" dirty="0"/>
          </a:p>
          <a:p>
            <a:pPr lvl="1"/>
            <a:r>
              <a:rPr lang="en-IN" sz="888" i="1" dirty="0"/>
              <a:t>Boolean Type: </a:t>
            </a:r>
            <a:r>
              <a:rPr lang="en-IN" sz="900" dirty="0"/>
              <a:t>bool</a:t>
            </a:r>
            <a:endParaRPr lang="en-IN" sz="888" dirty="0"/>
          </a:p>
          <a:p>
            <a:pPr lvl="1"/>
            <a:r>
              <a:rPr lang="en-IN" sz="888" i="1" dirty="0"/>
              <a:t>Binary Types:</a:t>
            </a:r>
            <a:r>
              <a:rPr lang="en-IN" sz="888" dirty="0"/>
              <a:t> </a:t>
            </a:r>
            <a:r>
              <a:rPr lang="en-IN" sz="900" dirty="0"/>
              <a:t>bytes, </a:t>
            </a:r>
            <a:r>
              <a:rPr lang="en-IN" sz="900" dirty="0" err="1"/>
              <a:t>bytearray</a:t>
            </a:r>
            <a:r>
              <a:rPr lang="en-IN" sz="900" dirty="0"/>
              <a:t>, </a:t>
            </a:r>
            <a:r>
              <a:rPr lang="en-IN" sz="900" dirty="0" err="1"/>
              <a:t>memoryview</a:t>
            </a:r>
            <a:endParaRPr lang="en-IN" sz="900" dirty="0"/>
          </a:p>
          <a:p>
            <a:r>
              <a:rPr lang="en-IN" sz="1000" dirty="0"/>
              <a:t>Classic exercise whatever language you learn – Print Hello World !!!. But let’s do something different. Print Hey User !!!. No much difference LOL…</a:t>
            </a:r>
          </a:p>
          <a:p>
            <a:r>
              <a:rPr lang="en-IN" sz="1000" dirty="0"/>
              <a:t>There are 3 ways you can declare string in Python</a:t>
            </a:r>
          </a:p>
          <a:p>
            <a:pPr lvl="1"/>
            <a:r>
              <a:rPr lang="en-IN" sz="888" dirty="0"/>
              <a:t>“One way”</a:t>
            </a:r>
          </a:p>
          <a:p>
            <a:pPr lvl="1"/>
            <a:r>
              <a:rPr lang="en-IN" sz="888" dirty="0"/>
              <a:t>‘Another way’</a:t>
            </a:r>
          </a:p>
          <a:p>
            <a:pPr lvl="1"/>
            <a:r>
              <a:rPr lang="en-IN" sz="888" dirty="0"/>
              <a:t>“””Other way””” (Used for multi-line strings)</a:t>
            </a:r>
          </a:p>
          <a:p>
            <a:pPr lvl="1"/>
            <a:endParaRPr lang="en-IN" sz="888" dirty="0"/>
          </a:p>
          <a:p>
            <a:pPr lvl="1"/>
            <a:endParaRPr lang="en-IN" sz="888" dirty="0"/>
          </a:p>
          <a:p>
            <a:pPr lvl="1"/>
            <a:endParaRPr lang="en-IN" sz="888" dirty="0"/>
          </a:p>
          <a:p>
            <a:pPr marL="270039" lvl="1" indent="0">
              <a:buNone/>
            </a:pPr>
            <a:endParaRPr lang="en-IN" sz="888" dirty="0"/>
          </a:p>
          <a:p>
            <a:r>
              <a:rPr lang="en-IN" sz="1000" dirty="0"/>
              <a:t>You can convert anything explicitly into String datatype by using str() in built function</a:t>
            </a:r>
          </a:p>
          <a:p>
            <a:endParaRPr lang="en-IN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700CB-24E5-407A-BB92-9D0B11ED33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715" y="471730"/>
            <a:ext cx="8708571" cy="237261"/>
          </a:xfrm>
        </p:spPr>
        <p:txBody>
          <a:bodyPr/>
          <a:lstStyle/>
          <a:p>
            <a:r>
              <a:rPr lang="en-IN" sz="1200" dirty="0"/>
              <a:t>Data Types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CCB18-2FD2-4768-A5BA-94056FFFDB9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D4309-D81A-4263-A836-903E5023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86" y="3573966"/>
            <a:ext cx="2064049" cy="655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18A653-EBDF-48E0-8093-40309A2B2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467" y="2906125"/>
            <a:ext cx="3184776" cy="17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5F6D-A7C2-47F0-B9D8-4B46E4BB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EB64-C930-4EB6-914E-A69CE6B0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851871"/>
            <a:ext cx="8708571" cy="3941371"/>
          </a:xfrm>
        </p:spPr>
        <p:txBody>
          <a:bodyPr/>
          <a:lstStyle/>
          <a:p>
            <a:r>
              <a:rPr lang="en-IN" dirty="0"/>
              <a:t>If …. else (Conditional block)</a:t>
            </a:r>
          </a:p>
          <a:p>
            <a:pPr lvl="1"/>
            <a:r>
              <a:rPr lang="en-IN" dirty="0"/>
              <a:t>Used with logical operators to check the conditions</a:t>
            </a:r>
          </a:p>
          <a:p>
            <a:pPr lvl="1"/>
            <a:r>
              <a:rPr lang="en-IN" dirty="0"/>
              <a:t>Will go into </a:t>
            </a:r>
            <a:r>
              <a:rPr lang="en-IN" i="1" dirty="0"/>
              <a:t>if</a:t>
            </a:r>
            <a:r>
              <a:rPr lang="en-IN" dirty="0"/>
              <a:t> or </a:t>
            </a:r>
            <a:r>
              <a:rPr lang="en-IN" i="1" dirty="0" err="1"/>
              <a:t>elif</a:t>
            </a:r>
            <a:r>
              <a:rPr lang="en-IN" dirty="0"/>
              <a:t> block only if the condition against them returns True</a:t>
            </a:r>
          </a:p>
          <a:p>
            <a:pPr lvl="1"/>
            <a:r>
              <a:rPr lang="en-IN" dirty="0"/>
              <a:t>If none of the </a:t>
            </a:r>
            <a:r>
              <a:rPr lang="en-IN" i="1" dirty="0"/>
              <a:t>if</a:t>
            </a:r>
            <a:r>
              <a:rPr lang="en-IN" dirty="0"/>
              <a:t> or </a:t>
            </a:r>
            <a:r>
              <a:rPr lang="en-IN" i="1" dirty="0" err="1"/>
              <a:t>elif</a:t>
            </a:r>
            <a:r>
              <a:rPr lang="en-IN" dirty="0"/>
              <a:t> conditions are True, only then it executes the statement in else block</a:t>
            </a:r>
          </a:p>
          <a:p>
            <a:r>
              <a:rPr lang="en-IN" dirty="0"/>
              <a:t>For (Looping)</a:t>
            </a:r>
          </a:p>
          <a:p>
            <a:pPr lvl="1"/>
            <a:r>
              <a:rPr lang="en-IN" dirty="0"/>
              <a:t>Used for iterating over sequence</a:t>
            </a:r>
          </a:p>
          <a:p>
            <a:r>
              <a:rPr lang="en-IN" dirty="0"/>
              <a:t>While (Looping)</a:t>
            </a:r>
          </a:p>
          <a:p>
            <a:pPr lvl="1"/>
            <a:r>
              <a:rPr lang="en-IN" dirty="0"/>
              <a:t>One of the primitive looping in Python</a:t>
            </a:r>
          </a:p>
          <a:p>
            <a:pPr lvl="1"/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355A0-F8D8-47DC-9C07-A8C52945EE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715" y="444089"/>
            <a:ext cx="8708571" cy="211432"/>
          </a:xfrm>
        </p:spPr>
        <p:txBody>
          <a:bodyPr/>
          <a:lstStyle/>
          <a:p>
            <a:r>
              <a:rPr lang="en-IN" dirty="0"/>
              <a:t>Condition blocks &amp; Looping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4DA51-9B85-4F53-A7CC-680B1E513C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10FFFA-9C0E-4491-9A1F-416CA6BC0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32" y="1025127"/>
            <a:ext cx="2019922" cy="1198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41AC09-691E-441F-AFD9-C6AF66E9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63" y="2615434"/>
            <a:ext cx="2047875" cy="65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BFC25A-A6BC-4F64-AC01-025FAEF5F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720" y="3907416"/>
            <a:ext cx="1905000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ECEC42-39EA-456D-9EEE-BB2775880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879" y="2588839"/>
            <a:ext cx="3914775" cy="923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4FA904-99FD-4D86-8EB2-D01218434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63" y="3640717"/>
            <a:ext cx="1743075" cy="11525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75929AA-F280-4039-A380-C25934960838}"/>
              </a:ext>
            </a:extLst>
          </p:cNvPr>
          <p:cNvSpPr/>
          <p:nvPr/>
        </p:nvSpPr>
        <p:spPr>
          <a:xfrm>
            <a:off x="6212475" y="964215"/>
            <a:ext cx="364435" cy="3238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4C4C4C"/>
                </a:solidFill>
              </a:rPr>
              <a:t>1</a:t>
            </a:r>
            <a:endParaRPr lang="en-IN" b="1" u="sng" dirty="0">
              <a:solidFill>
                <a:srgbClr val="4C4C4C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0C427D-DC79-4C7D-89FF-54A052FEF9E4}"/>
              </a:ext>
            </a:extLst>
          </p:cNvPr>
          <p:cNvSpPr/>
          <p:nvPr/>
        </p:nvSpPr>
        <p:spPr>
          <a:xfrm>
            <a:off x="606805" y="2372379"/>
            <a:ext cx="364435" cy="3238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4C4C4C"/>
                </a:solidFill>
              </a:rPr>
              <a:t>2</a:t>
            </a:r>
            <a:endParaRPr lang="en-IN" b="1" u="sng" dirty="0">
              <a:solidFill>
                <a:srgbClr val="4C4C4C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B291B6-DE85-4EEE-9A9C-463F393BBA0E}"/>
              </a:ext>
            </a:extLst>
          </p:cNvPr>
          <p:cNvSpPr/>
          <p:nvPr/>
        </p:nvSpPr>
        <p:spPr>
          <a:xfrm>
            <a:off x="3542162" y="2345784"/>
            <a:ext cx="364435" cy="3238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4C4C4C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019BD5-9CB6-46D6-A6B6-DEBA0E3BA3DF}"/>
              </a:ext>
            </a:extLst>
          </p:cNvPr>
          <p:cNvSpPr/>
          <p:nvPr/>
        </p:nvSpPr>
        <p:spPr>
          <a:xfrm>
            <a:off x="606805" y="3353788"/>
            <a:ext cx="364435" cy="3238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4C4C4C"/>
                </a:solidFill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2BE74-07BF-42ED-A689-B670EC391969}"/>
              </a:ext>
            </a:extLst>
          </p:cNvPr>
          <p:cNvSpPr/>
          <p:nvPr/>
        </p:nvSpPr>
        <p:spPr>
          <a:xfrm>
            <a:off x="2848506" y="3583722"/>
            <a:ext cx="364435" cy="3238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4C4C4C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0432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22B9-0533-49CB-9A88-80323F85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4476-CBF1-46EA-925A-93CEEB95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casting</a:t>
            </a:r>
          </a:p>
          <a:p>
            <a:r>
              <a:rPr lang="en-IN" dirty="0"/>
              <a:t>Usage of Conditional and Looping blocks</a:t>
            </a:r>
          </a:p>
          <a:p>
            <a:r>
              <a:rPr lang="en-IN" dirty="0"/>
              <a:t>Iteration and accessing </a:t>
            </a:r>
          </a:p>
          <a:p>
            <a:pPr lvl="1"/>
            <a:r>
              <a:rPr lang="en-IN" dirty="0"/>
              <a:t>List (Iterate and access the elements)</a:t>
            </a:r>
          </a:p>
          <a:p>
            <a:pPr lvl="1"/>
            <a:r>
              <a:rPr lang="en-IN" dirty="0"/>
              <a:t>Tuple</a:t>
            </a:r>
          </a:p>
          <a:p>
            <a:pPr lvl="1"/>
            <a:r>
              <a:rPr lang="en-IN" dirty="0"/>
              <a:t>Range</a:t>
            </a:r>
          </a:p>
          <a:p>
            <a:pPr lvl="1"/>
            <a:r>
              <a:rPr lang="en-IN" dirty="0" err="1"/>
              <a:t>Dict</a:t>
            </a:r>
            <a:r>
              <a:rPr lang="en-IN" dirty="0"/>
              <a:t> (Access elements by key as well as index)</a:t>
            </a:r>
          </a:p>
          <a:p>
            <a:pPr lvl="1"/>
            <a:r>
              <a:rPr lang="en-IN" dirty="0"/>
              <a:t>Sets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5CA6C-C0E9-4477-8DB9-F1FCD73E0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Topics to learn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3DBC3-94A6-4A48-A29B-243CEA70C0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4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690B-0FBE-422A-A0EE-A13089CF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and it’s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973AE-4A23-48DF-B2D9-30BBE0E421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9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6;p14">
            <a:extLst>
              <a:ext uri="{FF2B5EF4-FFF2-40B4-BE49-F238E27FC236}">
                <a16:creationId xmlns:a16="http://schemas.microsoft.com/office/drawing/2014/main" id="{12C9AB32-2D69-4732-A74B-6254A98068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400" dirty="0">
                <a:latin typeface="+mj-lt"/>
              </a:rPr>
              <a:t>What is python ???</a:t>
            </a:r>
            <a:endParaRPr sz="2400" b="0" i="0" u="none" strike="noStrike" cap="none" dirty="0">
              <a:solidFill>
                <a:srgbClr val="536E77"/>
              </a:solidFill>
              <a:latin typeface="+mj-lt"/>
              <a:ea typeface="Exo SemiBold"/>
              <a:cs typeface="Exo SemiBold"/>
              <a:sym typeface="Exo SemiBold"/>
            </a:endParaRPr>
          </a:p>
        </p:txBody>
      </p:sp>
      <p:sp>
        <p:nvSpPr>
          <p:cNvPr id="7" name="Google Shape;87;p14">
            <a:extLst>
              <a:ext uri="{FF2B5EF4-FFF2-40B4-BE49-F238E27FC236}">
                <a16:creationId xmlns:a16="http://schemas.microsoft.com/office/drawing/2014/main" id="{1B2DC749-B993-4E9B-A341-A1140B6C9170}"/>
              </a:ext>
            </a:extLst>
          </p:cNvPr>
          <p:cNvSpPr txBox="1">
            <a:spLocks/>
          </p:cNvSpPr>
          <p:nvPr/>
        </p:nvSpPr>
        <p:spPr>
          <a:xfrm>
            <a:off x="225188" y="634619"/>
            <a:ext cx="8577618" cy="408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35020" indent="-13502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5059" indent="-13502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526F79"/>
              </a:buClr>
              <a:buFont typeface="Arial" panose="020B0604020202020204" pitchFamily="34" charset="0"/>
              <a:buChar char="−"/>
              <a:defRPr sz="788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75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825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825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dk1"/>
                </a:solidFill>
              </a:rPr>
              <a:t>Python is an </a:t>
            </a:r>
            <a:r>
              <a:rPr lang="en-US" sz="1300" b="1" dirty="0">
                <a:solidFill>
                  <a:schemeClr val="dk1"/>
                </a:solidFill>
              </a:rPr>
              <a:t>interpreted</a:t>
            </a:r>
            <a:r>
              <a:rPr lang="en-US" sz="1300" dirty="0">
                <a:solidFill>
                  <a:schemeClr val="dk1"/>
                </a:solidFill>
              </a:rPr>
              <a:t>, </a:t>
            </a:r>
            <a:r>
              <a:rPr lang="en-US" sz="1300" b="1" dirty="0">
                <a:solidFill>
                  <a:schemeClr val="dk1"/>
                </a:solidFill>
              </a:rPr>
              <a:t>high-level</a:t>
            </a:r>
            <a:r>
              <a:rPr lang="en-US" sz="1300" dirty="0">
                <a:solidFill>
                  <a:schemeClr val="dk1"/>
                </a:solidFill>
              </a:rPr>
              <a:t> programming language. </a:t>
            </a:r>
          </a:p>
          <a:p>
            <a:r>
              <a:rPr lang="en-US" sz="1300" dirty="0">
                <a:solidFill>
                  <a:schemeClr val="dk1"/>
                </a:solidFill>
              </a:rPr>
              <a:t>Created by </a:t>
            </a:r>
            <a:r>
              <a:rPr lang="en-US" sz="1300" b="1" dirty="0">
                <a:solidFill>
                  <a:schemeClr val="dk1"/>
                </a:solidFill>
              </a:rPr>
              <a:t>Guido van Rossum</a:t>
            </a:r>
            <a:r>
              <a:rPr lang="en-US" sz="1300" dirty="0">
                <a:solidFill>
                  <a:schemeClr val="dk1"/>
                </a:solidFill>
              </a:rPr>
              <a:t> and first released in 1991, Python's design philosophy emphasizes code readability with its notable use of </a:t>
            </a:r>
            <a:r>
              <a:rPr lang="en-US" sz="1300" b="1" dirty="0">
                <a:solidFill>
                  <a:schemeClr val="dk1"/>
                </a:solidFill>
              </a:rPr>
              <a:t>significant whitespace</a:t>
            </a:r>
            <a:endParaRPr lang="en-US" sz="1300" b="1" dirty="0">
              <a:solidFill>
                <a:schemeClr val="dk1"/>
              </a:solidFill>
              <a:sym typeface="Helvetica Neue Light"/>
            </a:endParaRPr>
          </a:p>
          <a:p>
            <a:r>
              <a:rPr lang="en-US" sz="1300" dirty="0">
                <a:solidFill>
                  <a:schemeClr val="dk1"/>
                </a:solidFill>
                <a:sym typeface="Helvetica Neue Light"/>
              </a:rPr>
              <a:t>General purpose </a:t>
            </a:r>
            <a:r>
              <a:rPr lang="en-US" sz="1300" b="1" dirty="0">
                <a:solidFill>
                  <a:schemeClr val="dk1"/>
                </a:solidFill>
                <a:sym typeface="Helvetica Neue Light"/>
              </a:rPr>
              <a:t>object-oriented programming</a:t>
            </a:r>
            <a:r>
              <a:rPr lang="en-US" sz="1300" dirty="0">
                <a:solidFill>
                  <a:schemeClr val="dk1"/>
                </a:solidFill>
                <a:sym typeface="Helvetica Neue Light"/>
              </a:rPr>
              <a:t> language.</a:t>
            </a:r>
          </a:p>
          <a:p>
            <a:r>
              <a:rPr lang="en-US" sz="1300" dirty="0">
                <a:solidFill>
                  <a:schemeClr val="dk1"/>
                </a:solidFill>
                <a:sym typeface="Helvetica Neue Light"/>
              </a:rPr>
              <a:t>Clear and easily </a:t>
            </a:r>
            <a:r>
              <a:rPr lang="en-US" sz="1300" b="1" dirty="0">
                <a:solidFill>
                  <a:schemeClr val="dk1"/>
                </a:solidFill>
                <a:sym typeface="Helvetica Neue Light"/>
              </a:rPr>
              <a:t>understandable</a:t>
            </a:r>
            <a:r>
              <a:rPr lang="en-US" sz="1300" dirty="0">
                <a:solidFill>
                  <a:schemeClr val="dk1"/>
                </a:solidFill>
                <a:sym typeface="Helvetica Neue Light"/>
              </a:rPr>
              <a:t> syntax, </a:t>
            </a:r>
            <a:r>
              <a:rPr lang="en-US" sz="1300" b="1" dirty="0">
                <a:solidFill>
                  <a:schemeClr val="dk1"/>
                </a:solidFill>
                <a:sym typeface="Helvetica Neue Light"/>
              </a:rPr>
              <a:t>portability</a:t>
            </a:r>
            <a:r>
              <a:rPr lang="en-US" sz="1300" dirty="0">
                <a:solidFill>
                  <a:schemeClr val="dk1"/>
                </a:solidFill>
                <a:sym typeface="Helvetica Neue Light"/>
              </a:rPr>
              <a:t> and </a:t>
            </a:r>
            <a:r>
              <a:rPr lang="en-US" sz="1300" b="1" dirty="0">
                <a:solidFill>
                  <a:schemeClr val="dk1"/>
                </a:solidFill>
                <a:sym typeface="Helvetica Neue Light"/>
              </a:rPr>
              <a:t>easy to learn</a:t>
            </a:r>
            <a:r>
              <a:rPr lang="en-US" sz="1300" dirty="0">
                <a:solidFill>
                  <a:schemeClr val="dk1"/>
                </a:solidFill>
                <a:sym typeface="Helvetica Neue Light"/>
              </a:rPr>
              <a:t>.</a:t>
            </a:r>
          </a:p>
          <a:p>
            <a:r>
              <a:rPr lang="en-US" sz="1300" dirty="0">
                <a:solidFill>
                  <a:schemeClr val="dk1"/>
                </a:solidFill>
                <a:sym typeface="Helvetica Neue Light"/>
              </a:rPr>
              <a:t>Although often referred as </a:t>
            </a:r>
            <a:r>
              <a:rPr lang="en-US" sz="1300" b="1" dirty="0">
                <a:solidFill>
                  <a:schemeClr val="dk1"/>
                </a:solidFill>
                <a:sym typeface="Helvetica Neue Light"/>
              </a:rPr>
              <a:t>scripting language</a:t>
            </a:r>
            <a:r>
              <a:rPr lang="en-US" sz="1300" dirty="0">
                <a:solidFill>
                  <a:schemeClr val="dk1"/>
                </a:solidFill>
                <a:sym typeface="Helvetica Neue Light"/>
              </a:rPr>
              <a:t>, it is also used as OOP and system programming.</a:t>
            </a:r>
          </a:p>
          <a:p>
            <a:r>
              <a:rPr lang="en-US" sz="1300" dirty="0">
                <a:solidFill>
                  <a:schemeClr val="dk1"/>
                </a:solidFill>
                <a:sym typeface="Helvetica Neue Light"/>
              </a:rPr>
              <a:t>Huge set of </a:t>
            </a:r>
            <a:r>
              <a:rPr lang="en-US" sz="1300" b="1" dirty="0">
                <a:solidFill>
                  <a:schemeClr val="dk1"/>
                </a:solidFill>
                <a:sym typeface="Helvetica Neue Light"/>
              </a:rPr>
              <a:t>built-in packages</a:t>
            </a:r>
            <a:r>
              <a:rPr lang="en-US" sz="1300" dirty="0">
                <a:solidFill>
                  <a:schemeClr val="dk1"/>
                </a:solidFill>
                <a:sym typeface="Helvetica Neue Light"/>
              </a:rPr>
              <a:t> for various applications.</a:t>
            </a:r>
          </a:p>
          <a:p>
            <a:r>
              <a:rPr lang="en-US" sz="1300" dirty="0">
                <a:solidFill>
                  <a:schemeClr val="dk1"/>
                </a:solidFill>
                <a:sym typeface="Helvetica Neue Light"/>
              </a:rPr>
              <a:t>Main tool in </a:t>
            </a:r>
            <a:r>
              <a:rPr lang="en-US" sz="1300" b="1" dirty="0">
                <a:solidFill>
                  <a:schemeClr val="dk1"/>
                </a:solidFill>
                <a:sym typeface="Helvetica Neue Light"/>
              </a:rPr>
              <a:t>data science</a:t>
            </a:r>
            <a:r>
              <a:rPr lang="en-US" sz="1300" dirty="0">
                <a:solidFill>
                  <a:schemeClr val="dk1"/>
                </a:solidFill>
                <a:sym typeface="Helvetica Neue Light"/>
              </a:rPr>
              <a:t> and </a:t>
            </a:r>
            <a:r>
              <a:rPr lang="en-US" sz="1300" b="1" dirty="0">
                <a:solidFill>
                  <a:schemeClr val="dk1"/>
                </a:solidFill>
                <a:sym typeface="Helvetica Neue Light"/>
              </a:rPr>
              <a:t>machine learning</a:t>
            </a:r>
            <a:r>
              <a:rPr lang="en-US" sz="1300" dirty="0">
                <a:solidFill>
                  <a:schemeClr val="dk1"/>
                </a:solidFill>
                <a:sym typeface="Helvetica Neue Light"/>
              </a:rPr>
              <a:t> fields.</a:t>
            </a:r>
          </a:p>
          <a:p>
            <a:pPr marL="226477" indent="-226477">
              <a:lnSpc>
                <a:spcPct val="142849"/>
              </a:lnSpc>
              <a:spcBef>
                <a:spcPts val="0"/>
              </a:spcBef>
              <a:buClr>
                <a:srgbClr val="E8194F"/>
              </a:buClr>
              <a:buSzPts val="1867"/>
              <a:buFont typeface="Arial"/>
              <a:buChar char="•"/>
            </a:pPr>
            <a:endParaRPr lang="en-US" sz="700" dirty="0"/>
          </a:p>
        </p:txBody>
      </p:sp>
      <p:pic>
        <p:nvPicPr>
          <p:cNvPr id="38914" name="Picture 2" descr="Image result for python">
            <a:extLst>
              <a:ext uri="{FF2B5EF4-FFF2-40B4-BE49-F238E27FC236}">
                <a16:creationId xmlns:a16="http://schemas.microsoft.com/office/drawing/2014/main" id="{B960A676-B06D-4E56-83F6-E90D2C4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8" y="3228002"/>
            <a:ext cx="1569183" cy="156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Image result for OOP">
            <a:extLst>
              <a:ext uri="{FF2B5EF4-FFF2-40B4-BE49-F238E27FC236}">
                <a16:creationId xmlns:a16="http://schemas.microsoft.com/office/drawing/2014/main" id="{0EAFC8A5-4167-4373-AFF2-6E019FCB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95" y="2862617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94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365F-04DA-41D8-90EE-E9D3541D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057F-695D-4EC7-AB5E-9D12E3AE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604730"/>
            <a:ext cx="8708571" cy="3755570"/>
          </a:xfrm>
        </p:spPr>
        <p:txBody>
          <a:bodyPr/>
          <a:lstStyle/>
          <a:p>
            <a:r>
              <a:rPr lang="en-IN" sz="1200" b="1" dirty="0">
                <a:solidFill>
                  <a:schemeClr val="tx1">
                    <a:lumMod val="75000"/>
                  </a:schemeClr>
                </a:solidFill>
              </a:rPr>
              <a:t>Interpreted language, </a:t>
            </a:r>
            <a:r>
              <a:rPr lang="en-IN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N" sz="1000" i="1" dirty="0">
                <a:solidFill>
                  <a:schemeClr val="tx1">
                    <a:lumMod val="75000"/>
                  </a:schemeClr>
                </a:solidFill>
              </a:rPr>
              <a:t>I see ….</a:t>
            </a:r>
          </a:p>
          <a:p>
            <a:r>
              <a:rPr lang="en-IN" sz="1200" b="1" dirty="0">
                <a:solidFill>
                  <a:schemeClr val="tx1">
                    <a:lumMod val="75000"/>
                  </a:schemeClr>
                </a:solidFill>
              </a:rPr>
              <a:t>Cross-Platform compatibility</a:t>
            </a:r>
            <a:r>
              <a:rPr lang="en-IN" sz="1200" dirty="0">
                <a:solidFill>
                  <a:schemeClr val="tx1">
                    <a:lumMod val="75000"/>
                  </a:schemeClr>
                </a:solidFill>
              </a:rPr>
              <a:t>,  </a:t>
            </a:r>
            <a:r>
              <a:rPr lang="en-IN" sz="1000" i="1" dirty="0">
                <a:solidFill>
                  <a:schemeClr val="tx1">
                    <a:lumMod val="75000"/>
                  </a:schemeClr>
                </a:solidFill>
              </a:rPr>
              <a:t>Really???</a:t>
            </a:r>
          </a:p>
          <a:p>
            <a:r>
              <a:rPr lang="en-IN" sz="1200" b="1" dirty="0">
                <a:solidFill>
                  <a:schemeClr val="tx1">
                    <a:lumMod val="75000"/>
                  </a:schemeClr>
                </a:solidFill>
              </a:rPr>
              <a:t>Object-Oriented Language, </a:t>
            </a:r>
            <a:r>
              <a:rPr lang="en-IN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N" sz="1000" i="1" dirty="0">
                <a:solidFill>
                  <a:schemeClr val="tx1">
                    <a:lumMod val="75000"/>
                  </a:schemeClr>
                </a:solidFill>
              </a:rPr>
              <a:t>OOPs I already knew it. Good…</a:t>
            </a:r>
          </a:p>
          <a:p>
            <a:r>
              <a:rPr lang="en-IN" sz="1200" b="1" dirty="0">
                <a:solidFill>
                  <a:schemeClr val="tx1">
                    <a:lumMod val="75000"/>
                  </a:schemeClr>
                </a:solidFill>
              </a:rPr>
              <a:t>Extensible</a:t>
            </a:r>
            <a:r>
              <a:rPr lang="en-IN" sz="1200" dirty="0">
                <a:solidFill>
                  <a:schemeClr val="tx1">
                    <a:lumMod val="75000"/>
                  </a:schemeClr>
                </a:solidFill>
              </a:rPr>
              <a:t>,  </a:t>
            </a:r>
            <a:r>
              <a:rPr lang="en-IN" sz="1000" i="1" dirty="0">
                <a:solidFill>
                  <a:schemeClr val="tx1">
                    <a:lumMod val="75000"/>
                  </a:schemeClr>
                </a:solidFill>
              </a:rPr>
              <a:t>Amazing 😍</a:t>
            </a:r>
          </a:p>
          <a:p>
            <a:r>
              <a:rPr lang="en-IN" sz="1200" b="1" dirty="0">
                <a:solidFill>
                  <a:schemeClr val="tx1">
                    <a:lumMod val="75000"/>
                  </a:schemeClr>
                </a:solidFill>
              </a:rPr>
              <a:t>Large Standard Library, </a:t>
            </a:r>
            <a:r>
              <a:rPr lang="en-IN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N" sz="1000" i="1" dirty="0">
                <a:solidFill>
                  <a:schemeClr val="tx1">
                    <a:lumMod val="75000"/>
                  </a:schemeClr>
                </a:solidFill>
              </a:rPr>
              <a:t>Hmmm….</a:t>
            </a:r>
          </a:p>
          <a:p>
            <a:r>
              <a:rPr lang="en-IN" sz="1200" b="1" dirty="0">
                <a:solidFill>
                  <a:schemeClr val="tx1">
                    <a:lumMod val="75000"/>
                  </a:schemeClr>
                </a:solidFill>
              </a:rPr>
              <a:t>GUI Programming support, </a:t>
            </a:r>
            <a:r>
              <a:rPr lang="en-IN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N" sz="1000" i="1" dirty="0">
                <a:solidFill>
                  <a:schemeClr val="tx1">
                    <a:lumMod val="75000"/>
                  </a:schemeClr>
                </a:solidFill>
              </a:rPr>
              <a:t>Ahh !!! You made it pretty…</a:t>
            </a:r>
          </a:p>
          <a:p>
            <a:r>
              <a:rPr lang="en-IN" sz="1200" b="1" dirty="0">
                <a:solidFill>
                  <a:schemeClr val="tx1">
                    <a:lumMod val="75000"/>
                  </a:schemeClr>
                </a:solidFill>
              </a:rPr>
              <a:t>Free and Open source, </a:t>
            </a:r>
            <a:r>
              <a:rPr lang="en-IN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N" sz="1000" i="1" dirty="0">
                <a:solidFill>
                  <a:schemeClr val="tx1">
                    <a:lumMod val="75000"/>
                  </a:schemeClr>
                </a:solidFill>
              </a:rPr>
              <a:t>Simply Wow !!!!</a:t>
            </a:r>
          </a:p>
          <a:p>
            <a:r>
              <a:rPr lang="en-IN" sz="1200" b="1" dirty="0">
                <a:solidFill>
                  <a:schemeClr val="tx1">
                    <a:lumMod val="75000"/>
                  </a:schemeClr>
                </a:solidFill>
              </a:rPr>
              <a:t>Integrated, </a:t>
            </a:r>
            <a:r>
              <a:rPr lang="en-IN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N" sz="1000" i="1" dirty="0">
                <a:solidFill>
                  <a:schemeClr val="tx1">
                    <a:lumMod val="75000"/>
                  </a:schemeClr>
                </a:solidFill>
              </a:rPr>
              <a:t>You are my sweety .</a:t>
            </a:r>
            <a:r>
              <a:rPr lang="en-IN" sz="1000" i="1" dirty="0" err="1">
                <a:solidFill>
                  <a:schemeClr val="tx1">
                    <a:lumMod val="75000"/>
                  </a:schemeClr>
                </a:solidFill>
              </a:rPr>
              <a:t>py</a:t>
            </a:r>
            <a:endParaRPr lang="en-IN" sz="1000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64A38-38D3-42CD-9499-E428B4E99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005" y="4418530"/>
            <a:ext cx="8708571" cy="43201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IN" dirty="0"/>
              <a:t>Reference 1 : </a:t>
            </a:r>
            <a:r>
              <a:rPr lang="en-IN" dirty="0">
                <a:hlinkClick r:id="rId2"/>
              </a:rPr>
              <a:t>https://www.javatpoint.com/python-features</a:t>
            </a:r>
            <a:endParaRPr lang="en-IN" dirty="0"/>
          </a:p>
          <a:p>
            <a:pPr>
              <a:spcBef>
                <a:spcPts val="300"/>
              </a:spcBef>
            </a:pPr>
            <a:r>
              <a:rPr lang="en-IN" dirty="0"/>
              <a:t>Reference 2 : </a:t>
            </a:r>
            <a:r>
              <a:rPr lang="en-IN" dirty="0">
                <a:hlinkClick r:id="rId3"/>
              </a:rPr>
              <a:t>https://data-flair.training/blogs/features-of-python/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B7A24-ABB8-4323-AA30-BFD989BFF0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2CDA-6988-4936-B5B0-5E7B07A8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72901"/>
            <a:ext cx="3810828" cy="994172"/>
          </a:xfrm>
        </p:spPr>
        <p:txBody>
          <a:bodyPr/>
          <a:lstStyle/>
          <a:p>
            <a:r>
              <a:rPr lang="en-IN" dirty="0"/>
              <a:t>Download, Installation &amp;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C9198-6F15-4C4F-95F4-47ACFA0884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8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C84F-E8BA-42A9-A2A5-5C692118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 &amp;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C538-FC7C-4BDD-9EA9-C6615103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978694"/>
            <a:ext cx="8708571" cy="2413863"/>
          </a:xfrm>
        </p:spPr>
        <p:txBody>
          <a:bodyPr/>
          <a:lstStyle/>
          <a:p>
            <a:r>
              <a:rPr lang="en-IN" sz="1050" dirty="0">
                <a:solidFill>
                  <a:schemeClr val="tx1"/>
                </a:solidFill>
              </a:rPr>
              <a:t>Python comes built in for Mac OS and Linux. So you can kickstart by typing python in the shell or terminal to see the version of it</a:t>
            </a:r>
          </a:p>
          <a:p>
            <a:r>
              <a:rPr lang="en-IN" sz="1050" dirty="0">
                <a:solidFill>
                  <a:schemeClr val="tx1"/>
                </a:solidFill>
              </a:rPr>
              <a:t>For MS Windows users, download python from </a:t>
            </a:r>
            <a:r>
              <a:rPr lang="en-IN" sz="105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r>
              <a:rPr lang="en-IN" sz="1050" dirty="0">
                <a:solidFill>
                  <a:schemeClr val="tx1"/>
                </a:solidFill>
              </a:rPr>
              <a:t> ( </a:t>
            </a:r>
            <a:r>
              <a:rPr lang="en-IN" sz="940" i="1" dirty="0">
                <a:solidFill>
                  <a:schemeClr val="tx1"/>
                </a:solidFill>
              </a:rPr>
              <a:t>Please ask for Python setup – </a:t>
            </a:r>
            <a:r>
              <a:rPr lang="en-IN" sz="940" i="1" dirty="0">
                <a:solidFill>
                  <a:schemeClr val="tx1"/>
                </a:solidFill>
                <a:hlinkClick r:id="rId3"/>
              </a:rPr>
              <a:t>aramnath@mycervello.com</a:t>
            </a:r>
            <a:r>
              <a:rPr lang="en-IN" sz="940" i="1" dirty="0">
                <a:solidFill>
                  <a:schemeClr val="tx1"/>
                </a:solidFill>
              </a:rPr>
              <a:t> or </a:t>
            </a:r>
            <a:r>
              <a:rPr lang="en-IN" sz="940" i="1" dirty="0">
                <a:solidFill>
                  <a:schemeClr val="tx1"/>
                </a:solidFill>
                <a:hlinkClick r:id="rId4"/>
              </a:rPr>
              <a:t>lgunasekar@mycervello.com</a:t>
            </a:r>
            <a:r>
              <a:rPr lang="en-IN" sz="1000" i="1" dirty="0">
                <a:solidFill>
                  <a:schemeClr val="tx1"/>
                </a:solidFill>
              </a:rPr>
              <a:t> </a:t>
            </a:r>
            <a:r>
              <a:rPr lang="en-IN" sz="1050" dirty="0">
                <a:solidFill>
                  <a:schemeClr val="tx1"/>
                </a:solidFill>
              </a:rPr>
              <a:t>)</a:t>
            </a:r>
          </a:p>
          <a:p>
            <a:r>
              <a:rPr lang="en-IN" sz="1050" dirty="0">
                <a:solidFill>
                  <a:schemeClr val="tx1"/>
                </a:solidFill>
              </a:rPr>
              <a:t>For installation steps follow Method 1 in the following link </a:t>
            </a:r>
            <a:r>
              <a:rPr lang="en-IN" sz="105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IN" sz="1050" dirty="0">
                <a:hlinkClick r:id="rId5"/>
              </a:rPr>
              <a:t>https://datatofish.com/add-python-to-windows-path/</a:t>
            </a:r>
            <a:endParaRPr lang="en-IN" sz="1050" dirty="0">
              <a:solidFill>
                <a:schemeClr val="tx1"/>
              </a:solidFill>
            </a:endParaRPr>
          </a:p>
          <a:p>
            <a:r>
              <a:rPr lang="en-IN" sz="1050" dirty="0">
                <a:solidFill>
                  <a:schemeClr val="tx1"/>
                </a:solidFill>
              </a:rPr>
              <a:t>After installing, type “python” in the command window. It shows the version of python you installed</a:t>
            </a:r>
          </a:p>
          <a:p>
            <a:r>
              <a:rPr lang="en-IN" sz="1050" dirty="0">
                <a:solidFill>
                  <a:schemeClr val="tx1"/>
                </a:solidFill>
              </a:rPr>
              <a:t>If it didn’t show, either of it is the reason</a:t>
            </a:r>
          </a:p>
          <a:p>
            <a:pPr lvl="1"/>
            <a:r>
              <a:rPr lang="en-IN" sz="938" dirty="0">
                <a:solidFill>
                  <a:schemeClr val="tx1"/>
                </a:solidFill>
              </a:rPr>
              <a:t>Python is not installed properly</a:t>
            </a:r>
          </a:p>
          <a:p>
            <a:pPr lvl="1"/>
            <a:r>
              <a:rPr lang="en-IN" sz="938" dirty="0">
                <a:solidFill>
                  <a:schemeClr val="tx1"/>
                </a:solidFill>
              </a:rPr>
              <a:t>Python is not added to the environment variable</a:t>
            </a:r>
          </a:p>
          <a:p>
            <a:pPr lvl="1"/>
            <a:r>
              <a:rPr lang="en-IN" sz="938" dirty="0">
                <a:solidFill>
                  <a:schemeClr val="tx1"/>
                </a:solidFill>
              </a:rPr>
              <a:t>To add to environment variable, refer Method 2 </a:t>
            </a:r>
            <a:r>
              <a:rPr lang="en-IN" sz="938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IN" sz="800" dirty="0">
                <a:hlinkClick r:id="rId5"/>
              </a:rPr>
              <a:t>https://datatofish.com/add-python-to-windows-path/</a:t>
            </a:r>
            <a:endParaRPr lang="en-IN" sz="938" dirty="0">
              <a:solidFill>
                <a:schemeClr val="tx1"/>
              </a:solidFill>
            </a:endParaRPr>
          </a:p>
          <a:p>
            <a:r>
              <a:rPr lang="en-IN" sz="1050" dirty="0">
                <a:solidFill>
                  <a:schemeClr val="tx1"/>
                </a:solidFill>
              </a:rPr>
              <a:t>The installation bundle comes with basic python packages and a shell by default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12594-21C5-4A7F-A54E-75B9D05FD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How to install and use Python?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FE44A-2FA3-4C0C-8932-AF50A78C4E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AD7688-8423-41F2-8BBC-AFA91B9CFE21}"/>
              </a:ext>
            </a:extLst>
          </p:cNvPr>
          <p:cNvSpPr txBox="1">
            <a:spLocks/>
          </p:cNvSpPr>
          <p:nvPr/>
        </p:nvSpPr>
        <p:spPr>
          <a:xfrm>
            <a:off x="217715" y="4339053"/>
            <a:ext cx="8708571" cy="491364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75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Reference 1 : </a:t>
            </a:r>
            <a:r>
              <a:rPr lang="en-IN" dirty="0">
                <a:hlinkClick r:id="rId5"/>
              </a:rPr>
              <a:t>https://datatofish.com/add-python-to-windows-path/</a:t>
            </a:r>
            <a:endParaRPr lang="en-IN" dirty="0"/>
          </a:p>
          <a:p>
            <a:r>
              <a:rPr lang="en-IN" dirty="0"/>
              <a:t>Reference 2 : </a:t>
            </a:r>
            <a:r>
              <a:rPr lang="en-IN" dirty="0">
                <a:hlinkClick r:id="rId6"/>
              </a:rPr>
              <a:t>https://superuser.com/questions/143119/how-do-i-add-python-to-the-windows-path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09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A717-BCBC-4211-AD8E-56D76B6B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F2AE8-EE6F-4D6C-BD87-9BCF7F56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975" dirty="0">
                <a:solidFill>
                  <a:schemeClr val="tx1"/>
                </a:solidFill>
              </a:rPr>
              <a:t>You can directly start coding in the command window itself. If you type “python” in the console, it will enter Python’s environment. </a:t>
            </a:r>
          </a:p>
          <a:p>
            <a:pPr marL="0" indent="0">
              <a:buNone/>
            </a:pPr>
            <a:r>
              <a:rPr lang="en-IN" sz="975" dirty="0">
                <a:solidFill>
                  <a:schemeClr val="tx1"/>
                </a:solidFill>
              </a:rPr>
              <a:t>    Image - usage.1</a:t>
            </a: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r>
              <a:rPr lang="en-IN" sz="975" dirty="0">
                <a:solidFill>
                  <a:schemeClr val="tx1"/>
                </a:solidFill>
              </a:rPr>
              <a:t>You can start writing your piece of code there and get the result</a:t>
            </a:r>
          </a:p>
          <a:p>
            <a:pPr marL="0" indent="0">
              <a:buNone/>
            </a:pPr>
            <a:r>
              <a:rPr lang="en-IN" sz="975" dirty="0">
                <a:solidFill>
                  <a:schemeClr val="tx1"/>
                </a:solidFill>
              </a:rPr>
              <a:t>    Image – usage.2</a:t>
            </a: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r>
              <a:rPr lang="en-IN" sz="975" dirty="0">
                <a:solidFill>
                  <a:schemeClr val="tx1"/>
                </a:solidFill>
              </a:rPr>
              <a:t>The one marked with red outline in the above image (usage.2) is the Python 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BB539-E903-4F59-81DB-96C8073B91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715" y="439838"/>
            <a:ext cx="8708571" cy="323851"/>
          </a:xfrm>
        </p:spPr>
        <p:txBody>
          <a:bodyPr/>
          <a:lstStyle/>
          <a:p>
            <a:r>
              <a:rPr lang="en-IN" dirty="0"/>
              <a:t>How to write Python code &amp; Execute???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AAD5F-C3CE-4A22-B24F-6DD3E587A9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61DBA-15A9-4959-84A5-6168757E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02" y="1517550"/>
            <a:ext cx="6539948" cy="105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D9F65C-3275-4EE8-B413-EB840E4F1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2" y="3110606"/>
            <a:ext cx="6539948" cy="10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8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F655-F372-4066-9EC5-6C1D618B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5AC5-8FF0-4865-BC40-7D35E6822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828262"/>
            <a:ext cx="8708571" cy="4056908"/>
          </a:xfrm>
        </p:spPr>
        <p:txBody>
          <a:bodyPr/>
          <a:lstStyle/>
          <a:p>
            <a:r>
              <a:rPr lang="en-IN" sz="975" dirty="0">
                <a:solidFill>
                  <a:schemeClr val="tx1"/>
                </a:solidFill>
              </a:rPr>
              <a:t>You can also write python code in a text editor like Notepad++, Sublime Text and preferably not Notepad since Python reads the code by indentation similar to how Java or C++ reads by braces {}.</a:t>
            </a:r>
          </a:p>
          <a:p>
            <a:r>
              <a:rPr lang="en-IN" sz="975" dirty="0">
                <a:solidFill>
                  <a:schemeClr val="tx1"/>
                </a:solidFill>
              </a:rPr>
              <a:t>Save the file with extension .</a:t>
            </a:r>
            <a:r>
              <a:rPr lang="en-IN" sz="975" dirty="0" err="1">
                <a:solidFill>
                  <a:schemeClr val="tx1"/>
                </a:solidFill>
              </a:rPr>
              <a:t>py</a:t>
            </a: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r>
              <a:rPr lang="en-IN" sz="975" dirty="0">
                <a:solidFill>
                  <a:schemeClr val="tx1"/>
                </a:solidFill>
              </a:rPr>
              <a:t>Open the command line and navigate to the location where this code is saved and run this “python &lt;filename&gt;.</a:t>
            </a:r>
            <a:r>
              <a:rPr lang="en-IN" sz="975" dirty="0" err="1">
                <a:solidFill>
                  <a:schemeClr val="tx1"/>
                </a:solidFill>
              </a:rPr>
              <a:t>py</a:t>
            </a:r>
            <a:r>
              <a:rPr lang="en-IN" sz="975" dirty="0">
                <a:solidFill>
                  <a:schemeClr val="tx1"/>
                </a:solidFill>
              </a:rPr>
              <a:t>” to execute the code</a:t>
            </a: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975" dirty="0">
              <a:solidFill>
                <a:schemeClr val="tx1"/>
              </a:solidFill>
            </a:endParaRPr>
          </a:p>
          <a:p>
            <a:r>
              <a:rPr lang="en-IN" sz="975" dirty="0">
                <a:solidFill>
                  <a:schemeClr val="tx1"/>
                </a:solidFill>
              </a:rPr>
              <a:t>1 </a:t>
            </a:r>
            <a:r>
              <a:rPr lang="en-IN" sz="975" dirty="0">
                <a:solidFill>
                  <a:schemeClr val="tx1"/>
                </a:solidFill>
                <a:sym typeface="Wingdings" panose="05000000000000000000" pitchFamily="2" charset="2"/>
              </a:rPr>
              <a:t> Path where the Python code is stored</a:t>
            </a:r>
          </a:p>
          <a:p>
            <a:r>
              <a:rPr lang="en-IN" sz="975" dirty="0">
                <a:solidFill>
                  <a:schemeClr val="tx1"/>
                </a:solidFill>
                <a:sym typeface="Wingdings" panose="05000000000000000000" pitchFamily="2" charset="2"/>
              </a:rPr>
              <a:t>2  That’s how you execute the code</a:t>
            </a:r>
          </a:p>
          <a:p>
            <a:r>
              <a:rPr lang="en-IN" sz="975" dirty="0">
                <a:solidFill>
                  <a:schemeClr val="tx1"/>
                </a:solidFill>
                <a:sym typeface="Wingdings" panose="05000000000000000000" pitchFamily="2" charset="2"/>
              </a:rPr>
              <a:t>3  Output</a:t>
            </a:r>
            <a:endParaRPr lang="en-IN" sz="975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7E00D-78D5-4251-B743-1433980D50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13FAB5C-13C0-4502-A8F4-40654761BF26}"/>
              </a:ext>
            </a:extLst>
          </p:cNvPr>
          <p:cNvSpPr txBox="1">
            <a:spLocks/>
          </p:cNvSpPr>
          <p:nvPr/>
        </p:nvSpPr>
        <p:spPr>
          <a:xfrm>
            <a:off x="217715" y="440907"/>
            <a:ext cx="8708571" cy="213364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75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How to write Python code &amp; Execute???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6B93AE-D459-48A5-B37A-1C1FBFD44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4" y="1468093"/>
            <a:ext cx="1152404" cy="962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FF87B-0C32-45D7-82FF-51266C88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240" y="1495127"/>
            <a:ext cx="3629646" cy="865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4BD04F-59F1-4AF5-BE1E-45CA7D441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4" y="2859135"/>
            <a:ext cx="5739061" cy="83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8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13C3-3B48-4B2C-B3F3-618C15E8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4C6B-7B73-4682-83D1-246044F9D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846884"/>
            <a:ext cx="8708571" cy="3906475"/>
          </a:xfrm>
        </p:spPr>
        <p:txBody>
          <a:bodyPr/>
          <a:lstStyle/>
          <a:p>
            <a:r>
              <a:rPr lang="en-IN" sz="1000" dirty="0">
                <a:solidFill>
                  <a:srgbClr val="4C4C4C"/>
                </a:solidFill>
              </a:rPr>
              <a:t>You can also use other Python Development Environments</a:t>
            </a:r>
          </a:p>
          <a:p>
            <a:r>
              <a:rPr lang="en-IN" sz="1000" dirty="0">
                <a:solidFill>
                  <a:srgbClr val="4C4C4C"/>
                </a:solidFill>
              </a:rPr>
              <a:t>General Editors &amp; IDEs with Python Support</a:t>
            </a: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Eclipse + </a:t>
            </a:r>
            <a:r>
              <a:rPr lang="en-IN" sz="1000" dirty="0" err="1">
                <a:solidFill>
                  <a:srgbClr val="4C4C4C"/>
                </a:solidFill>
              </a:rPr>
              <a:t>PyDev</a:t>
            </a:r>
            <a:endParaRPr lang="en-IN" sz="1000" dirty="0">
              <a:solidFill>
                <a:srgbClr val="4C4C4C"/>
              </a:solidFill>
            </a:endParaRP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Sublime Text</a:t>
            </a: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Atom</a:t>
            </a: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GNU Emacs</a:t>
            </a: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Vi/Vim</a:t>
            </a: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Visual Studio</a:t>
            </a: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Visual Studio Code</a:t>
            </a:r>
          </a:p>
          <a:p>
            <a:r>
              <a:rPr lang="en-IN" sz="1000" dirty="0">
                <a:solidFill>
                  <a:srgbClr val="4C4C4C"/>
                </a:solidFill>
              </a:rPr>
              <a:t>Python specific Editors and IDEs</a:t>
            </a: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PyCharm</a:t>
            </a:r>
          </a:p>
          <a:p>
            <a:pPr lvl="1"/>
            <a:r>
              <a:rPr lang="en-IN" sz="1000" dirty="0">
                <a:solidFill>
                  <a:srgbClr val="4C4C4C"/>
                </a:solidFill>
              </a:rPr>
              <a:t>Spyder</a:t>
            </a:r>
          </a:p>
          <a:p>
            <a:pPr lvl="1"/>
            <a:r>
              <a:rPr lang="en-IN" sz="1000" dirty="0" err="1">
                <a:solidFill>
                  <a:srgbClr val="4C4C4C"/>
                </a:solidFill>
              </a:rPr>
              <a:t>Thonny</a:t>
            </a:r>
            <a:endParaRPr lang="en-IN" sz="1000" dirty="0">
              <a:solidFill>
                <a:srgbClr val="4C4C4C"/>
              </a:solidFill>
            </a:endParaRPr>
          </a:p>
          <a:p>
            <a:r>
              <a:rPr lang="en-IN" sz="1000" dirty="0">
                <a:solidFill>
                  <a:srgbClr val="4C4C4C"/>
                </a:solidFill>
              </a:rPr>
              <a:t>Python computers like Anaconda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1B644-41BD-4FC2-98AF-515E8B2D8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715" y="453765"/>
            <a:ext cx="8708571" cy="234669"/>
          </a:xfrm>
        </p:spPr>
        <p:txBody>
          <a:bodyPr/>
          <a:lstStyle/>
          <a:p>
            <a:r>
              <a:rPr lang="en-IN" dirty="0"/>
              <a:t>How to write Python code &amp; Execute???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858E-52C6-4F28-A621-F5818B2DB9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3D0D4A-F9CC-8542-A7C1-048739268B1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62" name="Picture 2" descr="Image result for What is anaconda">
            <a:extLst>
              <a:ext uri="{FF2B5EF4-FFF2-40B4-BE49-F238E27FC236}">
                <a16:creationId xmlns:a16="http://schemas.microsoft.com/office/drawing/2014/main" id="{6165E415-FB0D-4D73-AF51-236A9671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61" y="2157616"/>
            <a:ext cx="1514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 descr="Image result for pycharm">
            <a:extLst>
              <a:ext uri="{FF2B5EF4-FFF2-40B4-BE49-F238E27FC236}">
                <a16:creationId xmlns:a16="http://schemas.microsoft.com/office/drawing/2014/main" id="{F0CB9B59-86D1-4964-A270-761613717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53" y="781217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 descr="Image result for jupyter notebook">
            <a:extLst>
              <a:ext uri="{FF2B5EF4-FFF2-40B4-BE49-F238E27FC236}">
                <a16:creationId xmlns:a16="http://schemas.microsoft.com/office/drawing/2014/main" id="{489EA244-8182-48C9-A864-18BB94FFD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936" y="688434"/>
            <a:ext cx="92101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8" name="Picture 8" descr="Image result for Spyder">
            <a:extLst>
              <a:ext uri="{FF2B5EF4-FFF2-40B4-BE49-F238E27FC236}">
                <a16:creationId xmlns:a16="http://schemas.microsoft.com/office/drawing/2014/main" id="{A054503F-FF05-4645-B72D-B955AFACA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982" y="2011229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0" name="Picture 10" descr="Image result for Thonny">
            <a:extLst>
              <a:ext uri="{FF2B5EF4-FFF2-40B4-BE49-F238E27FC236}">
                <a16:creationId xmlns:a16="http://schemas.microsoft.com/office/drawing/2014/main" id="{86E9119E-FC43-40B1-80B9-8C3BC9E6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58" y="3177476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2" name="Picture 12" descr="Image result for Sublime text">
            <a:extLst>
              <a:ext uri="{FF2B5EF4-FFF2-40B4-BE49-F238E27FC236}">
                <a16:creationId xmlns:a16="http://schemas.microsoft.com/office/drawing/2014/main" id="{101B2665-D20A-4555-AB4A-7BCF2CBF4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434" y="3290722"/>
            <a:ext cx="1071561" cy="10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581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_Cervello Powerpoint Theme 2017">
  <a:themeElements>
    <a:clrScheme name="Cervello Color Template 2017">
      <a:dk1>
        <a:srgbClr val="536E77"/>
      </a:dk1>
      <a:lt1>
        <a:sysClr val="window" lastClr="FFFFFF"/>
      </a:lt1>
      <a:dk2>
        <a:srgbClr val="E8194F"/>
      </a:dk2>
      <a:lt2>
        <a:srgbClr val="FFFFFF"/>
      </a:lt2>
      <a:accent1>
        <a:srgbClr val="F58220"/>
      </a:accent1>
      <a:accent2>
        <a:srgbClr val="3AB0C8"/>
      </a:accent2>
      <a:accent3>
        <a:srgbClr val="792981"/>
      </a:accent3>
      <a:accent4>
        <a:srgbClr val="F04923"/>
      </a:accent4>
      <a:accent5>
        <a:srgbClr val="007298"/>
      </a:accent5>
      <a:accent6>
        <a:srgbClr val="728D93"/>
      </a:accent6>
      <a:hlink>
        <a:srgbClr val="3AB0C8"/>
      </a:hlink>
      <a:folHlink>
        <a:srgbClr val="007298"/>
      </a:folHlink>
    </a:clrScheme>
    <a:fontScheme name="Cervello Helvetica Neue Light Powerpoint Font 2017">
      <a:majorFont>
        <a:latin typeface="Helvetica Neue Light"/>
        <a:ea typeface=""/>
        <a:cs typeface=""/>
      </a:majorFont>
      <a:minorFont>
        <a:latin typeface="Helvetica Neu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- Cervello, an A.T. Kearney company - PPT Powerpoint Template.pptx" id="{8BC55A27-B7FA-48AE-BD7E-91AEC85B10CF}" vid="{1563B0A5-CAAC-47E1-9664-742EDB0AA3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2019 - Cervello, an A.T. Kearney company - PPT Powerpoint Template</Template>
  <TotalTime>129</TotalTime>
  <Words>925</Words>
  <Application>Microsoft Office PowerPoint</Application>
  <PresentationFormat>On-screen Show (16:9)</PresentationFormat>
  <Paragraphs>148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Helvetica Neue</vt:lpstr>
      <vt:lpstr>Helvetica Neue Light</vt:lpstr>
      <vt:lpstr>Wingdings</vt:lpstr>
      <vt:lpstr>4_Cervello Powerpoint Theme 2017</vt:lpstr>
      <vt:lpstr>think-cell Slide</vt:lpstr>
      <vt:lpstr>Python : Entry Level Training</vt:lpstr>
      <vt:lpstr>Python and it’s features</vt:lpstr>
      <vt:lpstr>What is python ???</vt:lpstr>
      <vt:lpstr>Features of Python</vt:lpstr>
      <vt:lpstr>Download, Installation &amp; Usage</vt:lpstr>
      <vt:lpstr>Download &amp; Installation</vt:lpstr>
      <vt:lpstr>Usage</vt:lpstr>
      <vt:lpstr>Usage</vt:lpstr>
      <vt:lpstr>Usage</vt:lpstr>
      <vt:lpstr>Learning to code</vt:lpstr>
      <vt:lpstr>Basics of Python</vt:lpstr>
      <vt:lpstr>Basics of Python</vt:lpstr>
      <vt:lpstr>Basics of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: Entry Level Training</dc:title>
  <dc:creator>Developer</dc:creator>
  <cp:lastModifiedBy>Developer</cp:lastModifiedBy>
  <cp:revision>33</cp:revision>
  <cp:lastPrinted>2017-11-07T12:33:34Z</cp:lastPrinted>
  <dcterms:created xsi:type="dcterms:W3CDTF">2020-01-07T09:57:50Z</dcterms:created>
  <dcterms:modified xsi:type="dcterms:W3CDTF">2020-01-07T12:07:26Z</dcterms:modified>
</cp:coreProperties>
</file>