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embeddedFontLst>
    <p:embeddedFont>
      <p:font typeface="Palatino Linotype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8zbnJpuzEf02ANUtA6Qnvtwi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AF88CDD-3D40-4240-81C4-0A4C0F1BC047}">
  <a:tblStyle styleId="{3AF88CDD-3D40-4240-81C4-0A4C0F1BC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c973e8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5cc973e8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c973e8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5cc973e8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c973e88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5cc973e88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c973e88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5cc973e88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c973e88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5cc973e88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c973e88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5cc973e88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c973e88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5cc973e88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c973e88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cc973e88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c973e881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5cc973e881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c973e881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5cc973e881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c973e881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5cc973e881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c973e881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5cc973e881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b1ad91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b1ad91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c973e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5cc973e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14997" r="14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0" y="109538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2182071" extrusionOk="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1600200" extrusionOk="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77274" y="4826358"/>
            <a:ext cx="8991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90153" y="1371600"/>
            <a:ext cx="8991600" cy="5334000"/>
          </a:xfrm>
          <a:prstGeom prst="rect">
            <a:avLst/>
          </a:prstGeom>
          <a:blipFill rotWithShape="1">
            <a:blip r:embed="rId2">
              <a:alphaModFix amt="5000"/>
            </a:blip>
            <a:stretch>
              <a:fillRect l="14997" r="14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0" y="6707188"/>
            <a:ext cx="9144000" cy="76200"/>
          </a:xfrm>
          <a:prstGeom prst="rect">
            <a:avLst/>
          </a:prstGeom>
          <a:solidFill>
            <a:srgbClr val="C20C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-1588" y="6781800"/>
            <a:ext cx="9144001" cy="76200"/>
          </a:xfrm>
          <a:prstGeom prst="rect">
            <a:avLst/>
          </a:prstGeom>
          <a:solidFill>
            <a:srgbClr val="FFA00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0" y="109538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2182071" extrusionOk="0">
                <a:moveTo>
                  <a:pt x="0" y="1054099"/>
                </a:moveTo>
                <a:cubicBezTo>
                  <a:pt x="592428" y="1045513"/>
                  <a:pt x="4876800" y="279400"/>
                  <a:pt x="6400800" y="139700"/>
                </a:cubicBezTo>
                <a:cubicBezTo>
                  <a:pt x="7924800" y="0"/>
                  <a:pt x="8214575" y="41678"/>
                  <a:pt x="9144000" y="215900"/>
                </a:cubicBezTo>
                <a:lnTo>
                  <a:pt x="9144000" y="2182071"/>
                </a:lnTo>
                <a:lnTo>
                  <a:pt x="9144000" y="914400"/>
                </a:lnTo>
                <a:cubicBezTo>
                  <a:pt x="8560158" y="760003"/>
                  <a:pt x="7670800" y="520700"/>
                  <a:pt x="6705600" y="533400"/>
                </a:cubicBezTo>
                <a:cubicBezTo>
                  <a:pt x="5740400" y="546100"/>
                  <a:pt x="4470400" y="787400"/>
                  <a:pt x="3352800" y="990600"/>
                </a:cubicBezTo>
                <a:cubicBezTo>
                  <a:pt x="2235200" y="1193800"/>
                  <a:pt x="452907" y="1829844"/>
                  <a:pt x="0" y="1752600"/>
                </a:cubicBezTo>
                <a:lnTo>
                  <a:pt x="0" y="1191471"/>
                </a:lnTo>
                <a:cubicBezTo>
                  <a:pt x="2146" y="1025835"/>
                  <a:pt x="10196" y="1188923"/>
                  <a:pt x="12879" y="1188253"/>
                </a:cubicBezTo>
                <a:lnTo>
                  <a:pt x="0" y="1054099"/>
                </a:lnTo>
                <a:close/>
              </a:path>
            </a:pathLst>
          </a:custGeom>
          <a:solidFill>
            <a:srgbClr val="FFA00A">
              <a:alpha val="5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1600200" extrusionOk="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9144000" y="762000"/>
                </a:lnTo>
                <a:cubicBezTo>
                  <a:pt x="7549166" y="77989"/>
                  <a:pt x="1600200" y="1422400"/>
                  <a:pt x="0" y="16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20C18">
              <a:alpha val="5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project-trinity.netlify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4800600" y="4343400"/>
            <a:ext cx="3733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Aakanchhya Sigdel (809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/072)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Subesh Bhandari (8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36/072)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Tashi Lama (8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41/072)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Recommendation System</a:t>
            </a:r>
            <a:endParaRPr sz="44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 descr="C:\Users\Tashi\Downloads\HAMRO JOB figures\system-workflo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711" y="759655"/>
            <a:ext cx="3643532" cy="5908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/>
          </a:p>
          <a:p>
            <a:pPr marL="1028700" lvl="1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based Collaborative Filtering</a:t>
            </a:r>
            <a:endParaRPr/>
          </a:p>
          <a:p>
            <a:pPr marL="1028700" lvl="1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Item based Collaborative Filtering</a:t>
            </a:r>
            <a:endParaRPr/>
          </a:p>
          <a:p>
            <a:pPr marL="1028700" lvl="1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Pearson’s Correlation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Candidate Evaluation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c973e881_0_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Development Process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5cc973e881_0_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Agile Kanban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Productivity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Collaboration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Sustain Development of the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5cc973e881_0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c973e881_0_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Requirement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5cc973e881_0_2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750" lvl="0" indent="-5143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/>
          </a:p>
          <a:p>
            <a:pPr marL="1054100" lvl="1" indent="-5715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seekers</a:t>
            </a:r>
            <a:endParaRPr/>
          </a:p>
          <a:p>
            <a:pPr marL="1054100" lvl="1" indent="-5715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providers</a:t>
            </a:r>
            <a:endParaRPr/>
          </a:p>
          <a:p>
            <a:pPr marL="1054100" lvl="1" indent="-5715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Use-Case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diagram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5cc973e881_0_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 descr="C:\Users\Tashi\Downloads\HAMRO JOB figures\use case diagram subes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767" y="1412431"/>
            <a:ext cx="5809956" cy="4903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c973e881_2_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Requirement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5cc973e881_2_0"/>
          <p:cNvSpPr txBox="1">
            <a:spLocks noGrp="1"/>
          </p:cNvSpPr>
          <p:nvPr>
            <p:ph type="body" idx="1"/>
          </p:nvPr>
        </p:nvSpPr>
        <p:spPr>
          <a:xfrm>
            <a:off x="533400" y="1249200"/>
            <a:ext cx="8229600" cy="5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AutoNum type="arabicPeriod" startAt="2"/>
            </a:pPr>
            <a:r>
              <a:rPr lang="en-US"/>
              <a:t>Non-functional Requirements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User friendly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Responsive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Fast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Secure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Support all browsers</a:t>
            </a:r>
            <a:endParaRPr/>
          </a:p>
        </p:txBody>
      </p:sp>
      <p:sp>
        <p:nvSpPr>
          <p:cNvPr id="190" name="Google Shape;190;g5cc973e881_2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c973e881_2_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5cc973e881_2_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Schedule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Operational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Economic 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5cc973e881_2_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c973e881_2_1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g5cc973e881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0"/>
            <a:ext cx="8839205" cy="4733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5cc973e881_2_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5cc973e881_2_15"/>
          <p:cNvPicPr preferRelativeResize="0"/>
          <p:nvPr/>
        </p:nvPicPr>
        <p:blipFill rotWithShape="1">
          <a:blip r:embed="rId3">
            <a:alphaModFix/>
          </a:blip>
          <a:srcRect l="11320" r="3115" b="7962"/>
          <a:stretch/>
        </p:blipFill>
        <p:spPr>
          <a:xfrm>
            <a:off x="1902052" y="893987"/>
            <a:ext cx="5081189" cy="576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5cc973e881_2_1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5cc973e881_2_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5cc973e881_2_22"/>
          <p:cNvPicPr preferRelativeResize="0"/>
          <p:nvPr/>
        </p:nvPicPr>
        <p:blipFill rotWithShape="1">
          <a:blip r:embed="rId3">
            <a:alphaModFix/>
          </a:blip>
          <a:srcRect b="4711"/>
          <a:stretch/>
        </p:blipFill>
        <p:spPr>
          <a:xfrm>
            <a:off x="1605999" y="1018411"/>
            <a:ext cx="5652326" cy="57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5cc973e881_2_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5cc973e881_2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Recommendation System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seeker subsystem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Job provider subsystem</a:t>
            </a:r>
            <a:endParaRPr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5cc973e881_2_28"/>
          <p:cNvPicPr preferRelativeResize="0"/>
          <p:nvPr/>
        </p:nvPicPr>
        <p:blipFill rotWithShape="1">
          <a:blip r:embed="rId3">
            <a:alphaModFix/>
          </a:blip>
          <a:srcRect l="2398" t="2398" r="-2397" b="-2397"/>
          <a:stretch/>
        </p:blipFill>
        <p:spPr>
          <a:xfrm>
            <a:off x="1769229" y="1053246"/>
            <a:ext cx="5900426" cy="55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5cc973e881_2_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5cc973e881_2_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c973e881_2_4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5cc973e881_2_4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Ruby on Rails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Ubuntu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5cc973e881_2_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Development Tools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Github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VS Code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Postman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5cc973e881_2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409" y="2551864"/>
            <a:ext cx="5930782" cy="317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5cc973e881_2_5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5cc973e881_2_5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  <a:p>
            <a:pPr marL="628650" lvl="0" indent="-3111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g5cc973e881_2_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55928"/>
            <a:ext cx="6308186" cy="30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2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Integrated Testing</a:t>
            </a:r>
            <a:endParaRPr/>
          </a:p>
          <a:p>
            <a:pPr marL="1143000" lvl="1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roman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Login component testing</a:t>
            </a:r>
            <a:endParaRPr/>
          </a:p>
          <a:p>
            <a:pPr marL="1600200" lvl="2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 case: empty input 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00200" lvl="2" indent="-571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 case: invalid credentials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4834" y="2412608"/>
            <a:ext cx="6588839" cy="322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rcRect t="17778" r="36000" b="8000"/>
          <a:stretch>
            <a:fillRect/>
          </a:stretch>
        </p:blipFill>
        <p:spPr>
          <a:xfrm>
            <a:off x="320978" y="2178566"/>
            <a:ext cx="8355232" cy="432227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lvl="1" indent="-571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Font typeface="Arial"/>
              <a:buAutoNum type="romanLcPeriod" startAt="2"/>
            </a:pPr>
            <a:r>
              <a:rPr lang="en-US"/>
              <a:t>API testing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153400" cy="4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Arial"/>
              <a:buAutoNum type="arabicPeriod" startAt="3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1143000" lvl="1" indent="-5715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graphicFrame>
        <p:nvGraphicFramePr>
          <p:cNvPr id="279" name="Google Shape;279;p31"/>
          <p:cNvGraphicFramePr/>
          <p:nvPr/>
        </p:nvGraphicFramePr>
        <p:xfrm>
          <a:off x="600625" y="2286000"/>
          <a:ext cx="8153425" cy="4310100"/>
        </p:xfrm>
        <a:graphic>
          <a:graphicData uri="http://schemas.openxmlformats.org/drawingml/2006/table">
            <a:tbl>
              <a:tblPr>
                <a:noFill/>
                <a:tableStyleId>{3AF88CDD-3D40-4240-81C4-0A4C0F1BC047}</a:tableStyleId>
              </a:tblPr>
              <a:tblGrid>
                <a:gridCol w="764300"/>
                <a:gridCol w="1982375"/>
                <a:gridCol w="3368400"/>
                <a:gridCol w="2038350"/>
              </a:tblGrid>
              <a:tr h="70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S.N.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49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Launch site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Loads logo and pages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11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job seeker profile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 basic information, work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experience, educational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qualifications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5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job provider profile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 basic information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49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profile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 Notification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0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or post job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 Notification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/>
          </a:p>
        </p:txBody>
      </p:sp>
      <p:graphicFrame>
        <p:nvGraphicFramePr>
          <p:cNvPr id="286" name="Google Shape;286;p32"/>
          <p:cNvGraphicFramePr/>
          <p:nvPr/>
        </p:nvGraphicFramePr>
        <p:xfrm>
          <a:off x="613275" y="1027325"/>
          <a:ext cx="8069850" cy="5598699"/>
        </p:xfrm>
        <a:graphic>
          <a:graphicData uri="http://schemas.openxmlformats.org/drawingml/2006/table">
            <a:tbl>
              <a:tblPr>
                <a:noFill/>
                <a:tableStyleId>{3AF88CDD-3D40-4240-81C4-0A4C0F1BC047}</a:tableStyleId>
              </a:tblPr>
              <a:tblGrid>
                <a:gridCol w="545700"/>
                <a:gridCol w="2430400"/>
                <a:gridCol w="3416250"/>
                <a:gridCol w="1677500"/>
              </a:tblGrid>
              <a:tr h="88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job information and specification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 Notification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2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job seeker home page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top jobs, latest jobs and recommended jobs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jobs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Enable job search according to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job category, type and level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Functionality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&amp; destroy session as user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&amp; logout respectively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Launch site in major browsers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pages and content properly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2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Launch site in different platforms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pages and content properly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7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Skill Test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Enable user to take tests on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working fields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expected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seekers can search and apply for jobs.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Jobs are recommended to job seekers.</a:t>
            </a: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Job providers can post jobs and hire job applicants.</a:t>
            </a:r>
            <a:endParaRPr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Seekers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Searching jobs with matching criteria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response from recruiting company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Job Providers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right job candidate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Surfing through numerous CVs.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 descr="E:\Final Year Project\DOC drafts\Final Doc Drafts\graph images\jobsPerCategor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718" y="2370505"/>
            <a:ext cx="6330460" cy="435209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Stats of Jobs per category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 descr="E:\Final Year Project\DOC drafts\Final Doc Drafts\graph images\applicantsPerCategoryNam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701" y="2166416"/>
            <a:ext cx="6499274" cy="44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Stats of Applicants per category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6" descr="E:\Final Year Project\DOC drafts\Final Doc Drafts\graph images\similarUsersTestD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688" y="2152288"/>
            <a:ext cx="7061980" cy="452804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Stats of Similar users for test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7" descr="E:\Final Year Project\DOC drafts\Final Doc Drafts\graph images\jobsRecommend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62" y="2599763"/>
            <a:ext cx="8299940" cy="401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Stats of Job Recommendation for test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c973e881_2_6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5cc973e881_2_6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Fulfills all the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Provides job recommendation to job seekers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Provides job creation and applicants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Provides easy user interface for both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5cc973e881_2_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c973e881_3_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5cc973e881_3_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Real-time online interview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Update profile dynamically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materials, resources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5cc973e881_3_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34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b1ad9143_0_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DEMO</a:t>
            </a:r>
            <a:endParaRPr b="1"/>
          </a:p>
        </p:txBody>
      </p:sp>
      <p:sp>
        <p:nvSpPr>
          <p:cNvPr id="345" name="Google Shape;345;g5fb1ad9143_0_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https://final-project-trinity.netlify.com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5fb1ad9143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64395" y="2209800"/>
            <a:ext cx="8991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 jobs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job seekers to search and apply for jobs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job seekers to take skill tests.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job providers to post jobs.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job providers to hire job applicants.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Job Seekers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get jobs recommended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search and apply for jobs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view activity on dashboard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Job Providers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post jobs</a:t>
            </a:r>
            <a:endParaRPr dirty="0"/>
          </a:p>
          <a:p>
            <a:pPr marL="74295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view job post report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Fails to track every job seeker’s and job provider’s information.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Fails to recommend jobs to user not logged in.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Fails to modify testing process in system.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Applying Different Classification Techniques in Reciprocal Job Recommender system for considering Job Candidate Preference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Combining content-based and collaborative filtering for job recommendation system: A cost-sensitive Statistical Relational Learning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c973e881_0_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5cc973e881_0_3"/>
          <p:cNvSpPr txBox="1">
            <a:spLocks noGrp="1"/>
          </p:cNvSpPr>
          <p:nvPr>
            <p:ph type="body" idx="1"/>
          </p:nvPr>
        </p:nvSpPr>
        <p:spPr>
          <a:xfrm>
            <a:off x="533400" y="1138600"/>
            <a:ext cx="8229600" cy="5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User Profile-Based Job Recommender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5cc973e881_0_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Related Study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Mero Job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ial trinity template BSc CSIT - Cop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(4:3)</PresentationFormat>
  <Paragraphs>217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Times New Roman</vt:lpstr>
      <vt:lpstr>Palatino Linotype</vt:lpstr>
      <vt:lpstr>Noto Sans Symbols</vt:lpstr>
      <vt:lpstr>Official trinity template BSc CSIT - Copy</vt:lpstr>
      <vt:lpstr>Job Recommendation System</vt:lpstr>
      <vt:lpstr>Introduction</vt:lpstr>
      <vt:lpstr>Problem definition</vt:lpstr>
      <vt:lpstr>Objectives</vt:lpstr>
      <vt:lpstr>Scope of the project</vt:lpstr>
      <vt:lpstr>Limitations</vt:lpstr>
      <vt:lpstr>Literature Review</vt:lpstr>
      <vt:lpstr>Literature Review</vt:lpstr>
      <vt:lpstr>Related Study</vt:lpstr>
      <vt:lpstr>Flow Chart</vt:lpstr>
      <vt:lpstr>Methodology</vt:lpstr>
      <vt:lpstr>System Development Process</vt:lpstr>
      <vt:lpstr>System Requirement</vt:lpstr>
      <vt:lpstr>Use case diagram</vt:lpstr>
      <vt:lpstr>System Requirement</vt:lpstr>
      <vt:lpstr>Feasibility Study</vt:lpstr>
      <vt:lpstr>System Architecture</vt:lpstr>
      <vt:lpstr>Sequence Diagram</vt:lpstr>
      <vt:lpstr>Sequence Diagram</vt:lpstr>
      <vt:lpstr>Class Diagram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Testing</vt:lpstr>
      <vt:lpstr>Result</vt:lpstr>
      <vt:lpstr>Analysis</vt:lpstr>
      <vt:lpstr>Analysis</vt:lpstr>
      <vt:lpstr>Analysis</vt:lpstr>
      <vt:lpstr>Analysis</vt:lpstr>
      <vt:lpstr>Conclusion</vt:lpstr>
      <vt:lpstr>Recommendations</vt:lpstr>
      <vt:lpstr>DEMO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 System</dc:title>
  <dc:creator>Tashi</dc:creator>
  <cp:lastModifiedBy>Tashi</cp:lastModifiedBy>
  <cp:revision>1</cp:revision>
  <dcterms:created xsi:type="dcterms:W3CDTF">2019-06-27T02:16:05Z</dcterms:created>
  <dcterms:modified xsi:type="dcterms:W3CDTF">2019-08-20T02:04:46Z</dcterms:modified>
</cp:coreProperties>
</file>