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2" r:id="rId18"/>
  </p:sldIdLst>
  <p:sldSz cx="9144000" cy="6858000" type="screen4x3"/>
  <p:notesSz cx="6858000" cy="9144000"/>
  <p:embeddedFontLst>
    <p:embeddedFont>
      <p:font typeface="Tahoma" pitchFamily="34" charset="0"/>
      <p:regular r:id="rId21"/>
      <p:bold r:id="rId22"/>
    </p:embeddedFont>
    <p:embeddedFont>
      <p:font typeface="Palatino Linotype" pitchFamily="18" charset="0"/>
      <p:regular r:id="rId23"/>
      <p:bold r:id="rId24"/>
      <p:italic r:id="rId25"/>
      <p:boldItalic r:id="rId26"/>
    </p:embeddedFont>
    <p:embeddedFont>
      <p:font typeface="MS UI Gothic" pitchFamily="34" charset="-128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7767D-1963-42B9-8926-8C4BC7FBD78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F59D-C9BE-4128-8539-988C2F7DE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54bed4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54bed4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54bed4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54bed4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54bed4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54bed4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54bed451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54bed451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14999" r="1499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109538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2182071" extrusionOk="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1600200" extrusionOk="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14999" r="1499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109538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2182071" extrusionOk="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1600200" extrusionOk="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77274" y="4826358"/>
            <a:ext cx="8991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Recommender 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4572000" y="4038600"/>
            <a:ext cx="4029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Aakanchhya Sigdel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Sagar Bhandari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Subesh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Bhandari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Tashi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Lama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CE4A21-C563-4113-B376-5E2CAE9C6CE1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Black Box Testing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17600" lvl="1" indent="-457200">
              <a:spcBef>
                <a:spcPts val="0"/>
              </a:spcBef>
              <a:buSzPct val="64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Smoke Testing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17600" lvl="1" indent="-457200">
              <a:spcBef>
                <a:spcPts val="0"/>
              </a:spcBef>
              <a:buSzPct val="64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Regression Testing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17600" lvl="1" indent="-457200">
              <a:spcBef>
                <a:spcPts val="0"/>
              </a:spcBef>
              <a:buSzPct val="64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Stress Testing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17600" lvl="1" indent="-457200">
              <a:spcBef>
                <a:spcPts val="0"/>
              </a:spcBef>
              <a:buSzPct val="64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 Testing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175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White Box Testing</a:t>
            </a:r>
          </a:p>
          <a:p>
            <a:pPr marL="1117600" lvl="1" indent="-457200">
              <a:spcBef>
                <a:spcPts val="0"/>
              </a:spcBef>
              <a:buSzPct val="64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Unit Testing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A0F9C7-520E-44EC-8608-36F0622C66FF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Suitable Jobs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Hiring Process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&amp; Cross Platform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EB1164-5625-4DE9-A5FD-67A4575FA3CD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20" r="-19"/>
          <a:stretch/>
        </p:blipFill>
        <p:spPr>
          <a:xfrm>
            <a:off x="436966" y="1290400"/>
            <a:ext cx="827007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51EC91-3CD9-4412-AF6F-F035254ABCBE}"/>
              </a:ext>
            </a:extLst>
          </p:cNvPr>
          <p:cNvSpPr txBox="1"/>
          <p:nvPr/>
        </p:nvSpPr>
        <p:spPr>
          <a:xfrm>
            <a:off x="8293738" y="6158952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Recommendation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both job seekers and job recruiters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1188CD-9E27-49E8-8C69-0F122DC2F64F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13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 algn="just">
              <a:buSzPct val="10000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W. Hong,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H. Wang,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Dynamic User Profile-Based Job Recommender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(2013), pp. 1499-1503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 algn="just">
              <a:buSzPct val="10000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Diaby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E.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Viennet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Taxonomy-based Job Recommender Systems On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and LinkedIn Profiles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(2014)</a:t>
            </a:r>
          </a:p>
          <a:p>
            <a:pPr marL="628650" indent="-514350" algn="just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 algn="just">
              <a:buSzPct val="100000"/>
              <a:buFont typeface="Arial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Ozcan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S.G.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Oguducu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Applying Different Classification Techniques in Reciprocal Job Recommender System for Considering Job Candidate Preference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(2016), pp. 235-240</a:t>
            </a:r>
          </a:p>
          <a:p>
            <a:pPr marL="6286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>
              <a:buNone/>
            </a:pPr>
            <a:r>
              <a:rPr lang="en-US" sz="2800" dirty="0" smtClean="0"/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4006" y="61475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 algn="just">
              <a:buSzPct val="100000"/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Shalaby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AlAila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Korayem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Pournajaf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AlJadda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S.Quinn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W.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Zadrozny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Help Me Find a Job: A Graph-based Approach for Job Recommendation at Scale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(2017)</a:t>
            </a:r>
          </a:p>
          <a:p>
            <a:pPr marL="628650" indent="-514350" algn="just">
              <a:buFont typeface="+mj-lt"/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 algn="just">
              <a:buSzPct val="100000"/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Walek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Spackova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Content-based recommender system for online stores using expert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(2018), pp. 164-165</a:t>
            </a:r>
          </a:p>
          <a:p>
            <a:pPr marL="628650" indent="-514350" algn="just">
              <a:buSzPct val="100000"/>
              <a:buFont typeface="+mj-lt"/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 algn="just">
              <a:buSzPct val="100000"/>
              <a:buFont typeface="+mj-lt"/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4006" y="61475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 algn="just">
              <a:buSzPct val="100000"/>
              <a:buFont typeface="+mj-lt"/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W. Chen, Pan Zhou, S. Dong, S. Gong,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K. Wang and D. Wu,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Tree-based Contextual Learning for Online Job or Candidate Recommendation with Big Data Support in Professional Social Networks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vol. 4, (2016)</a:t>
            </a:r>
          </a:p>
          <a:p>
            <a:pPr marL="628650" indent="-514350" algn="just">
              <a:buFont typeface="+mj-lt"/>
              <a:buAutoNum type="arabicPeriod" startAt="6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indent="-514350" algn="just">
              <a:buFont typeface="+mj-lt"/>
              <a:buAutoNum type="arabicPeriod" startAt="6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4006" y="61475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57200" y="2520575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0E8735F-5F31-475A-BA5A-ACC69008DAB9}"/>
              </a:ext>
            </a:extLst>
          </p:cNvPr>
          <p:cNvSpPr txBox="1"/>
          <p:nvPr/>
        </p:nvSpPr>
        <p:spPr>
          <a:xfrm>
            <a:off x="8333599" y="6180945"/>
            <a:ext cx="45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17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Recommendation system 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content-based methods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collaborative filtering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demographic filtering systems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hybrid approaches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recommendation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applicant subsystem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recruiter subsystem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2AED92-8DE0-485A-A6B8-879C1C026F15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seekers and Job givers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Addressing their preferences on one another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Hard time searching for a company that values his/her skill sets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Surf through countless CVs of applicants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DEC0EB-9427-493A-B58F-E79FDE413638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640"/>
              </a:spcBef>
              <a:buSzPct val="100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Discussed in two categories: </a:t>
            </a:r>
          </a:p>
          <a:p>
            <a:pPr lvl="1" indent="-457200" algn="just">
              <a:spcBef>
                <a:spcPts val="64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Providers</a:t>
            </a:r>
          </a:p>
          <a:p>
            <a:pPr lvl="1" indent="-457200" algn="just">
              <a:spcBef>
                <a:spcPts val="64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Seekers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B1D48F-4D1D-4AD6-8D95-0614CF13715D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dirty="0"/>
          </a:p>
          <a:p>
            <a:pPr marL="971550" lvl="1" indent="-514350" algn="just">
              <a:spcBef>
                <a:spcPts val="640"/>
              </a:spcBef>
              <a:buSzPts val="3200"/>
              <a:buFont typeface="+mj-lt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Dynamic User Profile-Based Job Recommender System</a:t>
            </a:r>
            <a:endParaRPr dirty="0"/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Hybrid recommendation algorithm</a:t>
            </a:r>
            <a:endParaRPr dirty="0"/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According to the characteristics of user profiles</a:t>
            </a:r>
            <a:endParaRPr dirty="0"/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profile classified into basic feature, extracted and behavior feature</a:t>
            </a:r>
          </a:p>
          <a:p>
            <a:pPr marL="1257300" lvl="2"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Similarity calculated using updated basic features</a:t>
            </a:r>
          </a:p>
          <a:p>
            <a:pPr marL="1257300" lvl="2"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Cold start problem</a:t>
            </a:r>
          </a:p>
          <a:p>
            <a:pPr marL="1257300" lvl="2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User-based collaborative filtering algorithm</a:t>
            </a:r>
          </a:p>
          <a:p>
            <a:pPr marL="1485900" lvl="2" indent="-571500" algn="just">
              <a:spcBef>
                <a:spcPts val="640"/>
              </a:spcBef>
              <a:buSzPts val="3200"/>
              <a:buFont typeface="Courier New" panose="02070309020205020404" pitchFamily="49" charset="0"/>
              <a:buChar char="o"/>
            </a:pPr>
            <a:endParaRPr dirty="0"/>
          </a:p>
          <a:p>
            <a:pPr marL="571500" lvl="0" indent="-3683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6EBED8-78FF-42BB-B988-27157C845109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1550" lvl="1" indent="-514350" algn="just">
              <a:spcBef>
                <a:spcPts val="0"/>
              </a:spcBef>
              <a:buSzPts val="3200"/>
              <a:buFont typeface="+mj-lt"/>
              <a:buAutoNum type="arabicPeriod" startAt="2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Applying Different Classification Techniques in Reciprocal Job Recommender System for Considering Job Candidate Preferences</a:t>
            </a:r>
            <a:endParaRPr dirty="0"/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CCRS (Classification – Candidate Reciprocal Recommendation System)</a:t>
            </a:r>
            <a:endParaRPr dirty="0"/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People-to-People recommendation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57300" lvl="2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profile, interaction and preference information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5EB0A4-2DE6-46E3-906C-61A97530A41C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1550" lvl="1" indent="-514350" algn="just">
              <a:spcBef>
                <a:spcPts val="0"/>
              </a:spcBef>
              <a:buSzPts val="3200"/>
              <a:buFont typeface="+mj-lt"/>
              <a:buAutoNum type="arabicPeriod" startAt="3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Tree-based Contextual Learning for Online Job or Candidate Recommendation with Big Data Support in Professional Social Networks</a:t>
            </a:r>
            <a:endParaRPr dirty="0"/>
          </a:p>
          <a:p>
            <a:pPr lvl="2" indent="-457200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Online mining and predicting system</a:t>
            </a:r>
            <a:endParaRPr dirty="0"/>
          </a:p>
          <a:p>
            <a:pPr lvl="2" indent="-457200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User’s explicit information</a:t>
            </a:r>
          </a:p>
          <a:p>
            <a:pPr lvl="2" indent="-457200" algn="just"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Cold start problem </a:t>
            </a:r>
          </a:p>
          <a:p>
            <a:pPr lvl="2" indent="-457200" algn="just"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Context of new user’s information and implicit information of the previous users</a:t>
            </a:r>
            <a:endParaRPr lang="en-US" dirty="0"/>
          </a:p>
          <a:p>
            <a:pPr lvl="2" indent="-457200" algn="just">
              <a:spcBef>
                <a:spcPts val="64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Expandingly Tree-based and Dynamically Context-aware Online Learning algorithm (ETDC)</a:t>
            </a:r>
          </a:p>
          <a:p>
            <a:pPr marL="1257300" lvl="2" algn="just">
              <a:spcBef>
                <a:spcPts val="640"/>
              </a:spcBef>
              <a:buSzPts val="3200"/>
            </a:pPr>
            <a:endParaRPr dirty="0"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37D07F-5D6A-4E13-8BB0-7E6E3871A4F7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209800"/>
            <a:ext cx="6441676" cy="4376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DF5BE8-13C4-4000-8ED2-7CB686DA0A35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: Kaggle.com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Down Version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History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70%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30%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1C0772C-C570-486C-8900-31EC61E0D35B}"/>
              </a:ext>
            </a:extLst>
          </p:cNvPr>
          <p:cNvSpPr txBox="1"/>
          <p:nvPr/>
        </p:nvSpPr>
        <p:spPr>
          <a:xfrm>
            <a:off x="8307805" y="6124675"/>
            <a:ext cx="60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ial trinity template BSc CSI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445</Words>
  <Application>Microsoft Office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Times New Roman</vt:lpstr>
      <vt:lpstr>Tahoma</vt:lpstr>
      <vt:lpstr>Courier New</vt:lpstr>
      <vt:lpstr>Palatino Linotype</vt:lpstr>
      <vt:lpstr>MS UI Gothic</vt:lpstr>
      <vt:lpstr>Official trinity template BSc CSIT</vt:lpstr>
      <vt:lpstr>Job Recommender System</vt:lpstr>
      <vt:lpstr>Introduction</vt:lpstr>
      <vt:lpstr>Problem Definition</vt:lpstr>
      <vt:lpstr>Objectives</vt:lpstr>
      <vt:lpstr>Research Methodology</vt:lpstr>
      <vt:lpstr>Research Methodology</vt:lpstr>
      <vt:lpstr>Research Methodology</vt:lpstr>
      <vt:lpstr>Research Methodology</vt:lpstr>
      <vt:lpstr>Data Collection</vt:lpstr>
      <vt:lpstr>Testing</vt:lpstr>
      <vt:lpstr>Expected Output</vt:lpstr>
      <vt:lpstr>Gantt Chart</vt:lpstr>
      <vt:lpstr>Conclusion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System</dc:title>
  <cp:lastModifiedBy>Tashi</cp:lastModifiedBy>
  <cp:revision>16</cp:revision>
  <dcterms:modified xsi:type="dcterms:W3CDTF">2019-06-27T13:51:56Z</dcterms:modified>
</cp:coreProperties>
</file>