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gVgYmgSYd2yVD7bwHsMiwR42YV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c973e88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5cc973e8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c973e881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5cc973e8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c973e88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5cc973e8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c973e881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5cc973e8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c973e881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5cc973e8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c973e881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5cc973e8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c973e881_2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5cc973e88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c973e881_2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5cc973e88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cc973e881_2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5cc973e88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cc973e881_2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5cc973e88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c973e881_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5cc973e88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c973e881_2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5cc973e88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c973e881_2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5cc973e88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c973e881_2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5cc973e881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cc973e881_2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5cc973e881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c973e881_2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5cc973e881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cc973e881_2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5cc973e881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cc973e881_3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5cc973e881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/>
        </p:nvSpPr>
        <p:spPr>
          <a:xfrm>
            <a:off x="90153" y="1371600"/>
            <a:ext cx="8991600" cy="5334000"/>
          </a:xfrm>
          <a:prstGeom prst="rect">
            <a:avLst/>
          </a:prstGeom>
          <a:blipFill rotWithShape="1">
            <a:blip r:embed="rId2">
              <a:alphaModFix amt="5000"/>
            </a:blip>
            <a:stretch>
              <a:fillRect b="0" l="14998" r="14998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0" y="109538"/>
            <a:ext cx="9144000" cy="1143000"/>
          </a:xfrm>
          <a:custGeom>
            <a:rect b="b" l="l" r="r" t="t"/>
            <a:pathLst>
              <a:path extrusionOk="0" h="2182071" w="9144000">
                <a:moveTo>
                  <a:pt x="0" y="1054099"/>
                </a:moveTo>
                <a:cubicBezTo>
                  <a:pt x="592428" y="1045513"/>
                  <a:pt x="4876800" y="279400"/>
                  <a:pt x="6400800" y="139700"/>
                </a:cubicBezTo>
                <a:cubicBezTo>
                  <a:pt x="7924800" y="0"/>
                  <a:pt x="8214575" y="41678"/>
                  <a:pt x="9144000" y="215900"/>
                </a:cubicBezTo>
                <a:lnTo>
                  <a:pt x="9144000" y="2182071"/>
                </a:lnTo>
                <a:lnTo>
                  <a:pt x="9144000" y="914400"/>
                </a:lnTo>
                <a:cubicBezTo>
                  <a:pt x="8560158" y="760003"/>
                  <a:pt x="7670800" y="520700"/>
                  <a:pt x="6705600" y="533400"/>
                </a:cubicBezTo>
                <a:cubicBezTo>
                  <a:pt x="5740400" y="546100"/>
                  <a:pt x="4470400" y="787400"/>
                  <a:pt x="3352800" y="990600"/>
                </a:cubicBezTo>
                <a:cubicBezTo>
                  <a:pt x="2235200" y="1193800"/>
                  <a:pt x="452907" y="1829844"/>
                  <a:pt x="0" y="1752600"/>
                </a:cubicBezTo>
                <a:lnTo>
                  <a:pt x="0" y="1191471"/>
                </a:lnTo>
                <a:cubicBezTo>
                  <a:pt x="2146" y="1025835"/>
                  <a:pt x="10196" y="1188923"/>
                  <a:pt x="12879" y="1188253"/>
                </a:cubicBezTo>
                <a:lnTo>
                  <a:pt x="0" y="1054099"/>
                </a:lnTo>
                <a:close/>
              </a:path>
            </a:pathLst>
          </a:custGeom>
          <a:solidFill>
            <a:srgbClr val="FFA00A">
              <a:alpha val="5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0" y="0"/>
            <a:ext cx="9144000" cy="685800"/>
          </a:xfrm>
          <a:custGeom>
            <a:rect b="b" l="l" r="r" t="t"/>
            <a:pathLst>
              <a:path extrusionOk="0" h="1600200" w="9144000">
                <a:moveTo>
                  <a:pt x="0" y="0"/>
                </a:moveTo>
                <a:lnTo>
                  <a:pt x="9144000" y="0"/>
                </a:lnTo>
                <a:lnTo>
                  <a:pt x="9144000" y="1600200"/>
                </a:lnTo>
                <a:lnTo>
                  <a:pt x="9144000" y="762000"/>
                </a:lnTo>
                <a:cubicBezTo>
                  <a:pt x="7549166" y="77989"/>
                  <a:pt x="1600200" y="1422400"/>
                  <a:pt x="0" y="16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20C18">
              <a:alpha val="5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0" y="6707188"/>
            <a:ext cx="9144000" cy="76200"/>
          </a:xfrm>
          <a:prstGeom prst="rect">
            <a:avLst/>
          </a:prstGeom>
          <a:solidFill>
            <a:srgbClr val="C20C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-1588" y="6781800"/>
            <a:ext cx="9144001" cy="76200"/>
          </a:xfrm>
          <a:prstGeom prst="rect">
            <a:avLst/>
          </a:prstGeom>
          <a:solidFill>
            <a:srgbClr val="FFA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64395" y="2209800"/>
            <a:ext cx="8991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2" type="body"/>
          </p:nvPr>
        </p:nvSpPr>
        <p:spPr>
          <a:xfrm>
            <a:off x="77274" y="4826358"/>
            <a:ext cx="8991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90153" y="1371600"/>
            <a:ext cx="8991600" cy="5334000"/>
          </a:xfrm>
          <a:prstGeom prst="rect">
            <a:avLst/>
          </a:prstGeom>
          <a:blipFill rotWithShape="1">
            <a:blip r:embed="rId2">
              <a:alphaModFix amt="5000"/>
            </a:blip>
            <a:stretch>
              <a:fillRect b="0" l="14998" r="14998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0" y="6707188"/>
            <a:ext cx="9144000" cy="76200"/>
          </a:xfrm>
          <a:prstGeom prst="rect">
            <a:avLst/>
          </a:prstGeom>
          <a:solidFill>
            <a:srgbClr val="C20C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-1588" y="6781800"/>
            <a:ext cx="9144001" cy="76200"/>
          </a:xfrm>
          <a:prstGeom prst="rect">
            <a:avLst/>
          </a:prstGeom>
          <a:solidFill>
            <a:srgbClr val="FFA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/>
          <p:nvPr/>
        </p:nvSpPr>
        <p:spPr>
          <a:xfrm>
            <a:off x="0" y="109538"/>
            <a:ext cx="9144000" cy="1143000"/>
          </a:xfrm>
          <a:custGeom>
            <a:rect b="b" l="l" r="r" t="t"/>
            <a:pathLst>
              <a:path extrusionOk="0" h="2182071" w="9144000">
                <a:moveTo>
                  <a:pt x="0" y="1054099"/>
                </a:moveTo>
                <a:cubicBezTo>
                  <a:pt x="592428" y="1045513"/>
                  <a:pt x="4876800" y="279400"/>
                  <a:pt x="6400800" y="139700"/>
                </a:cubicBezTo>
                <a:cubicBezTo>
                  <a:pt x="7924800" y="0"/>
                  <a:pt x="8214575" y="41678"/>
                  <a:pt x="9144000" y="215900"/>
                </a:cubicBezTo>
                <a:lnTo>
                  <a:pt x="9144000" y="2182071"/>
                </a:lnTo>
                <a:lnTo>
                  <a:pt x="9144000" y="914400"/>
                </a:lnTo>
                <a:cubicBezTo>
                  <a:pt x="8560158" y="760003"/>
                  <a:pt x="7670800" y="520700"/>
                  <a:pt x="6705600" y="533400"/>
                </a:cubicBezTo>
                <a:cubicBezTo>
                  <a:pt x="5740400" y="546100"/>
                  <a:pt x="4470400" y="787400"/>
                  <a:pt x="3352800" y="990600"/>
                </a:cubicBezTo>
                <a:cubicBezTo>
                  <a:pt x="2235200" y="1193800"/>
                  <a:pt x="452907" y="1829844"/>
                  <a:pt x="0" y="1752600"/>
                </a:cubicBezTo>
                <a:lnTo>
                  <a:pt x="0" y="1191471"/>
                </a:lnTo>
                <a:cubicBezTo>
                  <a:pt x="2146" y="1025835"/>
                  <a:pt x="10196" y="1188923"/>
                  <a:pt x="12879" y="1188253"/>
                </a:cubicBezTo>
                <a:lnTo>
                  <a:pt x="0" y="1054099"/>
                </a:lnTo>
                <a:close/>
              </a:path>
            </a:pathLst>
          </a:custGeom>
          <a:solidFill>
            <a:srgbClr val="FFA00A">
              <a:alpha val="5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0" y="0"/>
            <a:ext cx="9144000" cy="685800"/>
          </a:xfrm>
          <a:custGeom>
            <a:rect b="b" l="l" r="r" t="t"/>
            <a:pathLst>
              <a:path extrusionOk="0" h="1600200" w="9144000">
                <a:moveTo>
                  <a:pt x="0" y="0"/>
                </a:moveTo>
                <a:lnTo>
                  <a:pt x="9144000" y="0"/>
                </a:lnTo>
                <a:lnTo>
                  <a:pt x="9144000" y="1600200"/>
                </a:lnTo>
                <a:lnTo>
                  <a:pt x="9144000" y="762000"/>
                </a:lnTo>
                <a:cubicBezTo>
                  <a:pt x="7549166" y="77989"/>
                  <a:pt x="1600200" y="1422400"/>
                  <a:pt x="0" y="16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20C18">
              <a:alpha val="5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4294967295"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Recommendation System with Candidate Evaluation</a:t>
            </a:r>
            <a:endParaRPr b="0" i="0" sz="4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9" name="Google Shape;89;p1"/>
          <p:cNvSpPr txBox="1"/>
          <p:nvPr>
            <p:ph idx="4294967295" type="subTitle"/>
          </p:nvPr>
        </p:nvSpPr>
        <p:spPr>
          <a:xfrm>
            <a:off x="4800600" y="4343400"/>
            <a:ext cx="3733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Aakanchhya Sigdel (809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/072)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Subesh Bhandari (8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36/072)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Tashi Lama (8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41/072)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c973e881_0_3"/>
          <p:cNvSpPr txBox="1"/>
          <p:nvPr>
            <p:ph idx="1" type="body"/>
          </p:nvPr>
        </p:nvSpPr>
        <p:spPr>
          <a:xfrm>
            <a:off x="533400" y="1128075"/>
            <a:ext cx="8229600" cy="55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Combining content-based and collaborative filtering for job recommendation system: A cost-sensitive Statistical Relational Learning approach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Tree-based Contextual Learning for Online Job or Candidate Recommendation with Big Data Support in Professional Social Networks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5cc973e881_0_3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c973e881_0_11"/>
          <p:cNvSpPr txBox="1"/>
          <p:nvPr>
            <p:ph idx="1" type="body"/>
          </p:nvPr>
        </p:nvSpPr>
        <p:spPr>
          <a:xfrm>
            <a:off x="533400" y="1038550"/>
            <a:ext cx="8229600" cy="5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Dynamic User Profile-Based Job Recommender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Help Me Find a Job: A Graph-based Approach for Job Recommendation at Scale</a:t>
            </a:r>
            <a:endParaRPr/>
          </a:p>
        </p:txBody>
      </p:sp>
      <p:sp>
        <p:nvSpPr>
          <p:cNvPr id="156" name="Google Shape;156;g5cc973e881_0_11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2.2 Related Study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Mero Job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2.3 Flow Chart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2048" y="545080"/>
            <a:ext cx="4707152" cy="608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2.4 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Recommendation System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User-Item Collaborative Filtering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Item-Item Collaborative Filtering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Hybrid user item based Collaborative Filtering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Pearson’s Correlation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Candidate Evaluation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c973e881_0_16"/>
          <p:cNvSpPr txBox="1"/>
          <p:nvPr>
            <p:ph idx="1" type="body"/>
          </p:nvPr>
        </p:nvSpPr>
        <p:spPr>
          <a:xfrm>
            <a:off x="64395" y="2209800"/>
            <a:ext cx="8991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DEVELOPMENT AND DESIGN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5cc973e881_0_16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c973e881_0_22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Agile Kanban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Increase Productivity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Increase Collaboration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Sustain Development of the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5cc973e881_0_22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3.1 System Development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5cc973e881_0_22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c973e881_0_28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3.2 System Requirement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5cc973e881_0_28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826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Functional </a:t>
            </a:r>
            <a:endParaRPr/>
          </a:p>
          <a:p>
            <a:pPr indent="0" lvl="0" marL="25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endParaRPr/>
          </a:p>
          <a:p>
            <a:pPr indent="-457200" lvl="1" marL="939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seekers</a:t>
            </a:r>
            <a:endParaRPr/>
          </a:p>
          <a:p>
            <a:pPr indent="-457200" lvl="1" marL="939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providers</a:t>
            </a:r>
            <a:endParaRPr/>
          </a:p>
          <a:p>
            <a:pPr indent="-457200" lvl="1" marL="939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Use-Case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g5cc973e881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550" y="1138425"/>
            <a:ext cx="5437451" cy="54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5cc973e881_0_28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c973e881_2_0"/>
          <p:cNvSpPr txBox="1"/>
          <p:nvPr>
            <p:ph idx="1" type="body"/>
          </p:nvPr>
        </p:nvSpPr>
        <p:spPr>
          <a:xfrm>
            <a:off x="533400" y="1020650"/>
            <a:ext cx="8229600" cy="56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Non-functional Requirements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 friendly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Responsive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Fast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Secure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Support all browsers</a:t>
            </a:r>
            <a:endParaRPr/>
          </a:p>
        </p:txBody>
      </p:sp>
      <p:sp>
        <p:nvSpPr>
          <p:cNvPr id="204" name="Google Shape;204;g5cc973e881_2_0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c973e881_2_5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3.3 Feasibility Study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5cc973e881_2_5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Schedule Feasibility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Technical Feasibility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Operational Feasibility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Economic Feasibility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5cc973e881_2_5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4395" y="2209800"/>
            <a:ext cx="8991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 1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c973e881_2_10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3.4 System Architecture</a:t>
            </a:r>
            <a:endParaRPr/>
          </a:p>
        </p:txBody>
      </p:sp>
      <p:pic>
        <p:nvPicPr>
          <p:cNvPr id="217" name="Google Shape;217;g5cc973e881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0"/>
            <a:ext cx="8839205" cy="4733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5cc973e881_2_10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c973e881_2_15"/>
          <p:cNvSpPr txBox="1"/>
          <p:nvPr>
            <p:ph type="title"/>
          </p:nvPr>
        </p:nvSpPr>
        <p:spPr>
          <a:xfrm>
            <a:off x="533400" y="6267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3.5 Sequence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5cc973e881_2_15"/>
          <p:cNvSpPr txBox="1"/>
          <p:nvPr>
            <p:ph idx="1" type="body"/>
          </p:nvPr>
        </p:nvSpPr>
        <p:spPr>
          <a:xfrm>
            <a:off x="533400" y="2005475"/>
            <a:ext cx="8229600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seeker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g5cc973e881_2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875" y="626700"/>
            <a:ext cx="5312125" cy="60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5cc973e881_2_15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cc973e881_2_22"/>
          <p:cNvSpPr txBox="1"/>
          <p:nvPr>
            <p:ph idx="1" type="body"/>
          </p:nvPr>
        </p:nvSpPr>
        <p:spPr>
          <a:xfrm>
            <a:off x="533400" y="1074350"/>
            <a:ext cx="8229600" cy="5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Provider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g5cc973e881_2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675" y="644625"/>
            <a:ext cx="5652326" cy="598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5cc973e881_2_22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cc973e881_2_28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3.6 Class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g5cc973e881_2_28"/>
          <p:cNvPicPr preferRelativeResize="0"/>
          <p:nvPr/>
        </p:nvPicPr>
        <p:blipFill rotWithShape="1">
          <a:blip r:embed="rId3">
            <a:alphaModFix/>
          </a:blip>
          <a:srcRect b="-2398" l="2399" r="-2398" t="2399"/>
          <a:stretch/>
        </p:blipFill>
        <p:spPr>
          <a:xfrm>
            <a:off x="3316675" y="1172575"/>
            <a:ext cx="5900426" cy="55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5cc973e881_2_28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cc973e881_2_33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3.7 Activity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g5cc973e881_2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450" y="609050"/>
            <a:ext cx="4648400" cy="60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5cc973e881_2_33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c973e881_2_38"/>
          <p:cNvSpPr txBox="1"/>
          <p:nvPr>
            <p:ph idx="1" type="body"/>
          </p:nvPr>
        </p:nvSpPr>
        <p:spPr>
          <a:xfrm>
            <a:off x="64395" y="2209800"/>
            <a:ext cx="8991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IMPLEMENTATION AND TESTING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5cc973e881_2_38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cc973e881_2_44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Languages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Development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g5cc973e881_2_44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4.1 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g5cc973e881_2_44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cc973e881_2_50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4.2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5cc973e881_2_50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Integrated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5cc973e881_2_50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c973e881_2_55"/>
          <p:cNvSpPr txBox="1"/>
          <p:nvPr>
            <p:ph idx="1" type="body"/>
          </p:nvPr>
        </p:nvSpPr>
        <p:spPr>
          <a:xfrm>
            <a:off x="64395" y="2209800"/>
            <a:ext cx="8991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CONCLUSION &amp;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g5cc973e881_2_55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c973e881_2_61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successful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fulfills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g5cc973e881_2_61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5.1 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g5cc973e881_2_61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1.1 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Recommendation System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seeker subsystem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provider subsystem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Candidate Evaluation System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Public skill testing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Private skill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cc973e881_3_4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5.2 Recommendations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g5cc973e881_3_4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Real-time online interview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Update profile dynamically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materials, resources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g5cc973e881_3_4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64395" y="2209800"/>
            <a:ext cx="8991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1.2 Problem definition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Job Seekers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Searching jobs with matching criteria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 response from recruiting company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Job Providers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Finding right job candidate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Surfing through numerous CVs.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Tedious, time consuming and inefficient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1.3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Recommend jobs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Evaluate job candidates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1.4 Scope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Job Seekers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get jobs recommended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search and apply for jobs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view activity on dashboard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Job Providers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post jobs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 up tests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view job post report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1.5 Limitations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Fails to track every job seeker’s and job provider’s information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Fails to recommend jobs to user not logged in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Fails to modify testing process in system.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64395" y="2209800"/>
            <a:ext cx="8991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 2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RESEARCH METHODOLOGY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2.1 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Applying Different Classification Techniques in Reciprocal Job Recommender system for considering Job Candidate Preference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Taxonomy-based Job Recommender Systems On Facebook and LinkedIn Profiles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8534401" y="60960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ial trinity template BSc CSIT - Cop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2019-06-27T02:16:05Z</dcterms:created>
  <dc:creator>Tashi</dc:creator>
</cp:coreProperties>
</file>