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jMBX/qoq9exFS9gTPvucSlp3Qc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24" d="100"/>
          <a:sy n="24" d="100"/>
        </p:scale>
        <p:origin x="104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8"/>
        <p:cNvGrpSpPr/>
        <p:nvPr/>
      </p:nvGrpSpPr>
      <p:grpSpPr>
        <a:xfrm>
          <a:off x="0" y="0"/>
          <a:ext cx="0" cy="0"/>
          <a:chOff x="0" y="0"/>
          <a:chExt cx="0" cy="0"/>
        </a:xfrm>
      </p:grpSpPr>
      <p:sp>
        <p:nvSpPr>
          <p:cNvPr id="19" name="Google Shape;19;p4"/>
          <p:cNvSpPr/>
          <p:nvPr/>
        </p:nvSpPr>
        <p:spPr>
          <a:xfrm>
            <a:off x="44302681" y="-1"/>
            <a:ext cx="12447269" cy="32918401"/>
          </a:xfrm>
          <a:prstGeom prst="rect">
            <a:avLst/>
          </a:prstGeom>
          <a:solidFill>
            <a:srgbClr val="D8D8D8"/>
          </a:solidFill>
          <a:ln>
            <a:noFill/>
          </a:ln>
        </p:spPr>
        <p:txBody>
          <a:bodyPr spcFirstLastPara="1" wrap="square" lIns="274300" tIns="45700" rIns="274300" bIns="45700" anchor="t" anchorCtr="0">
            <a:noAutofit/>
          </a:bodyPr>
          <a:lstStyle/>
          <a:p>
            <a:pPr marL="0" marR="0" lvl="0" indent="0" algn="l" rtl="0">
              <a:spcBef>
                <a:spcPts val="0"/>
              </a:spcBef>
              <a:spcAft>
                <a:spcPts val="0"/>
              </a:spcAft>
              <a:buNone/>
            </a:pPr>
            <a:r>
              <a:rPr lang="en-US" sz="9600" b="0" i="0" u="none" strike="noStrike" cap="none">
                <a:solidFill>
                  <a:srgbClr val="7F7F7F"/>
                </a:solidFill>
                <a:latin typeface="Calibri"/>
                <a:ea typeface="Calibri"/>
                <a:cs typeface="Calibri"/>
                <a:sym typeface="Calibri"/>
              </a:rPr>
              <a:t>Printing:</a:t>
            </a:r>
            <a:endParaRPr/>
          </a:p>
          <a:p>
            <a:pPr marL="0" marR="0" lvl="0" indent="0" algn="l" rtl="0">
              <a:spcBef>
                <a:spcPts val="1200"/>
              </a:spcBef>
              <a:spcAft>
                <a:spcPts val="0"/>
              </a:spcAft>
              <a:buNone/>
            </a:pPr>
            <a:r>
              <a:rPr lang="en-US" sz="6600" b="0" i="0" u="none" strike="noStrike" cap="none">
                <a:solidFill>
                  <a:srgbClr val="7F7F7F"/>
                </a:solidFill>
                <a:latin typeface="Calibri"/>
                <a:ea typeface="Calibri"/>
                <a:cs typeface="Calibri"/>
                <a:sym typeface="Calibri"/>
              </a:rPr>
              <a:t>This poster is 48” wide by 36” high. It’s designed to be printed on a large-format printer.</a:t>
            </a:r>
            <a:endParaRPr/>
          </a:p>
          <a:p>
            <a:pPr marL="0" marR="0" lvl="0" indent="0" algn="l" rtl="0">
              <a:spcBef>
                <a:spcPts val="300"/>
              </a:spcBef>
              <a:spcAft>
                <a:spcPts val="0"/>
              </a:spcAft>
              <a:buNone/>
            </a:pPr>
            <a:endParaRPr sz="6000" b="0" i="0" u="none" strike="noStrike" cap="none">
              <a:solidFill>
                <a:srgbClr val="7F7F7F"/>
              </a:solidFill>
              <a:latin typeface="Calibri"/>
              <a:ea typeface="Calibri"/>
              <a:cs typeface="Calibri"/>
              <a:sym typeface="Calibri"/>
            </a:endParaRPr>
          </a:p>
          <a:p>
            <a:pPr marL="0" marR="0" lvl="0" indent="0" algn="l" rtl="0">
              <a:spcBef>
                <a:spcPts val="1200"/>
              </a:spcBef>
              <a:spcAft>
                <a:spcPts val="0"/>
              </a:spcAft>
              <a:buNone/>
            </a:pPr>
            <a:r>
              <a:rPr lang="en-US" sz="8800" b="0" i="0" u="none" strike="noStrike" cap="none">
                <a:solidFill>
                  <a:srgbClr val="7F7F7F"/>
                </a:solidFill>
                <a:latin typeface="Calibri"/>
                <a:ea typeface="Calibri"/>
                <a:cs typeface="Calibri"/>
                <a:sym typeface="Calibri"/>
              </a:rPr>
              <a:t>Customizing the Content:</a:t>
            </a:r>
            <a:endParaRPr/>
          </a:p>
          <a:p>
            <a:pPr marL="0" marR="0" lvl="0" indent="0" algn="l" rtl="0">
              <a:spcBef>
                <a:spcPts val="1200"/>
              </a:spcBef>
              <a:spcAft>
                <a:spcPts val="0"/>
              </a:spcAft>
              <a:buNone/>
            </a:pPr>
            <a:r>
              <a:rPr lang="en-US" sz="66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To add or remove bullet points from text, click the Bullets button on the Home tab.</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sz="6600" b="0" i="0" u="none" strike="noStrike" cap="none">
              <a:solidFill>
                <a:srgbClr val="7F7F7F"/>
              </a:solidFill>
              <a:latin typeface="Calibri"/>
              <a:ea typeface="Calibri"/>
              <a:cs typeface="Calibri"/>
              <a:sym typeface="Calibri"/>
            </a:endParaRPr>
          </a:p>
        </p:txBody>
      </p:sp>
      <p:sp>
        <p:nvSpPr>
          <p:cNvPr id="20" name="Google Shape;20;p4"/>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1158240" y="4093905"/>
            <a:ext cx="30174411" cy="646331"/>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3600"/>
              <a:buNone/>
              <a:defRPr sz="3600">
                <a:solidFill>
                  <a:srgbClr val="BFBFBF"/>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2" name="Google Shape;22;p4"/>
          <p:cNvSpPr txBox="1">
            <a:spLocks noGrp="1"/>
          </p:cNvSpPr>
          <p:nvPr>
            <p:ph type="body" idx="2"/>
          </p:nvPr>
        </p:nvSpPr>
        <p:spPr>
          <a:xfrm>
            <a:off x="1143000" y="5669280"/>
            <a:ext cx="12801600" cy="128016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3" name="Google Shape;23;p4"/>
          <p:cNvSpPr txBox="1">
            <a:spLocks noGrp="1"/>
          </p:cNvSpPr>
          <p:nvPr>
            <p:ph type="body" idx="3"/>
          </p:nvPr>
        </p:nvSpPr>
        <p:spPr>
          <a:xfrm>
            <a:off x="1143000" y="7114032"/>
            <a:ext cx="12801600" cy="2732574"/>
          </a:xfrm>
          <a:prstGeom prst="rect">
            <a:avLst/>
          </a:prstGeom>
          <a:solidFill>
            <a:srgbClr val="E7E7E7"/>
          </a:solidFill>
          <a:ln>
            <a:noFill/>
          </a:ln>
        </p:spPr>
        <p:txBody>
          <a:bodyPr spcFirstLastPara="1" wrap="square" lIns="365750" tIns="45700" rIns="365750" bIns="45700" anchor="ctr" anchorCtr="0">
            <a:noAutofit/>
          </a:bodyPr>
          <a:lstStyle>
            <a:lvl1pPr marL="457200" lvl="0" indent="-228600" algn="l">
              <a:lnSpc>
                <a:spcPct val="100000"/>
              </a:lnSpc>
              <a:spcBef>
                <a:spcPts val="1200"/>
              </a:spcBef>
              <a:spcAft>
                <a:spcPts val="0"/>
              </a:spcAft>
              <a:buSzPts val="4400"/>
              <a:buFont typeface="Arial"/>
              <a:buNone/>
              <a:defRPr sz="4400"/>
            </a:lvl1pPr>
            <a:lvl2pPr marL="914400" lvl="1" indent="-508000" algn="l">
              <a:lnSpc>
                <a:spcPct val="100000"/>
              </a:lnSpc>
              <a:spcBef>
                <a:spcPts val="1200"/>
              </a:spcBef>
              <a:spcAft>
                <a:spcPts val="0"/>
              </a:spcAft>
              <a:buSzPts val="4400"/>
              <a:buFont typeface="Arial"/>
              <a:buChar char="•"/>
              <a:defRPr sz="4400"/>
            </a:lvl2pPr>
            <a:lvl3pPr marL="1371600" lvl="2" indent="-508000" algn="l">
              <a:lnSpc>
                <a:spcPct val="100000"/>
              </a:lnSpc>
              <a:spcBef>
                <a:spcPts val="1200"/>
              </a:spcBef>
              <a:spcAft>
                <a:spcPts val="0"/>
              </a:spcAft>
              <a:buSzPts val="4400"/>
              <a:buFont typeface="Arial"/>
              <a:buChar char="•"/>
              <a:defRPr sz="4400"/>
            </a:lvl3pPr>
            <a:lvl4pPr marL="1828800" lvl="3" indent="-228600" algn="l">
              <a:lnSpc>
                <a:spcPct val="100000"/>
              </a:lnSpc>
              <a:spcBef>
                <a:spcPts val="1200"/>
              </a:spcBef>
              <a:spcAft>
                <a:spcPts val="0"/>
              </a:spcAft>
              <a:buSzPts val="4400"/>
              <a:buNone/>
              <a:defRPr sz="4400"/>
            </a:lvl4pPr>
            <a:lvl5pPr marL="2286000" lvl="4" indent="-228600" algn="l">
              <a:lnSpc>
                <a:spcPct val="100000"/>
              </a:lnSpc>
              <a:spcBef>
                <a:spcPts val="1200"/>
              </a:spcBef>
              <a:spcAft>
                <a:spcPts val="0"/>
              </a:spcAft>
              <a:buSzPts val="4400"/>
              <a:buNone/>
              <a:defRPr sz="4400"/>
            </a:lvl5pPr>
            <a:lvl6pPr marL="2743200" lvl="5" indent="-228600" algn="l">
              <a:lnSpc>
                <a:spcPct val="100000"/>
              </a:lnSpc>
              <a:spcBef>
                <a:spcPts val="1200"/>
              </a:spcBef>
              <a:spcAft>
                <a:spcPts val="0"/>
              </a:spcAft>
              <a:buSzPts val="4400"/>
              <a:buNone/>
              <a:defRPr sz="4400"/>
            </a:lvl6pPr>
            <a:lvl7pPr marL="3200400" lvl="6" indent="-228600" algn="l">
              <a:lnSpc>
                <a:spcPct val="100000"/>
              </a:lnSpc>
              <a:spcBef>
                <a:spcPts val="1200"/>
              </a:spcBef>
              <a:spcAft>
                <a:spcPts val="0"/>
              </a:spcAft>
              <a:buSzPts val="4400"/>
              <a:buNone/>
              <a:defRPr sz="4400"/>
            </a:lvl7pPr>
            <a:lvl8pPr marL="3657600" lvl="7" indent="-228600" algn="l">
              <a:lnSpc>
                <a:spcPct val="100000"/>
              </a:lnSpc>
              <a:spcBef>
                <a:spcPts val="1200"/>
              </a:spcBef>
              <a:spcAft>
                <a:spcPts val="0"/>
              </a:spcAft>
              <a:buSzPts val="4400"/>
              <a:buNone/>
              <a:defRPr sz="4400"/>
            </a:lvl8pPr>
            <a:lvl9pPr marL="4114800" lvl="8" indent="-228600" algn="l">
              <a:lnSpc>
                <a:spcPct val="100000"/>
              </a:lnSpc>
              <a:spcBef>
                <a:spcPts val="1200"/>
              </a:spcBef>
              <a:spcAft>
                <a:spcPts val="0"/>
              </a:spcAft>
              <a:buSzPts val="4400"/>
              <a:buNone/>
              <a:defRPr sz="4400"/>
            </a:lvl9pPr>
          </a:lstStyle>
          <a:p>
            <a:endParaRPr/>
          </a:p>
        </p:txBody>
      </p:sp>
      <p:sp>
        <p:nvSpPr>
          <p:cNvPr id="24" name="Google Shape;24;p4"/>
          <p:cNvSpPr txBox="1">
            <a:spLocks noGrp="1"/>
          </p:cNvSpPr>
          <p:nvPr>
            <p:ph type="body" idx="4"/>
          </p:nvPr>
        </p:nvSpPr>
        <p:spPr>
          <a:xfrm>
            <a:off x="1143000" y="10497312"/>
            <a:ext cx="12801600" cy="128016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5" name="Google Shape;25;p4"/>
          <p:cNvSpPr txBox="1">
            <a:spLocks noGrp="1"/>
          </p:cNvSpPr>
          <p:nvPr>
            <p:ph type="body" idx="5"/>
          </p:nvPr>
        </p:nvSpPr>
        <p:spPr>
          <a:xfrm>
            <a:off x="1143000" y="11868912"/>
            <a:ext cx="12801600" cy="2807506"/>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6" name="Google Shape;26;p4"/>
          <p:cNvSpPr txBox="1">
            <a:spLocks noGrp="1"/>
          </p:cNvSpPr>
          <p:nvPr>
            <p:ph type="body" idx="6"/>
          </p:nvPr>
        </p:nvSpPr>
        <p:spPr>
          <a:xfrm>
            <a:off x="1143000" y="1495044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7" name="Google Shape;27;p4"/>
          <p:cNvSpPr txBox="1">
            <a:spLocks noGrp="1"/>
          </p:cNvSpPr>
          <p:nvPr>
            <p:ph type="body" idx="7"/>
          </p:nvPr>
        </p:nvSpPr>
        <p:spPr>
          <a:xfrm>
            <a:off x="1143000" y="16440913"/>
            <a:ext cx="12801600" cy="6027461"/>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8" name="Google Shape;28;p4"/>
          <p:cNvSpPr txBox="1">
            <a:spLocks noGrp="1"/>
          </p:cNvSpPr>
          <p:nvPr>
            <p:ph type="body" idx="8"/>
          </p:nvPr>
        </p:nvSpPr>
        <p:spPr>
          <a:xfrm>
            <a:off x="1143000" y="2288743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9" name="Google Shape;29;p4"/>
          <p:cNvSpPr txBox="1">
            <a:spLocks noGrp="1"/>
          </p:cNvSpPr>
          <p:nvPr>
            <p:ph type="body" idx="9"/>
          </p:nvPr>
        </p:nvSpPr>
        <p:spPr>
          <a:xfrm>
            <a:off x="1143000" y="24332184"/>
            <a:ext cx="12801600" cy="7296912"/>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0" name="Google Shape;30;p4"/>
          <p:cNvSpPr txBox="1">
            <a:spLocks noGrp="1"/>
          </p:cNvSpPr>
          <p:nvPr>
            <p:ph type="body" idx="13"/>
          </p:nvPr>
        </p:nvSpPr>
        <p:spPr>
          <a:xfrm>
            <a:off x="15544800" y="5669280"/>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1" name="Google Shape;31;p4"/>
          <p:cNvSpPr txBox="1">
            <a:spLocks noGrp="1"/>
          </p:cNvSpPr>
          <p:nvPr>
            <p:ph type="body" idx="14"/>
          </p:nvPr>
        </p:nvSpPr>
        <p:spPr>
          <a:xfrm>
            <a:off x="15544800" y="7114032"/>
            <a:ext cx="12801600" cy="6795556"/>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2" name="Google Shape;32;p4"/>
          <p:cNvSpPr txBox="1">
            <a:spLocks noGrp="1"/>
          </p:cNvSpPr>
          <p:nvPr>
            <p:ph type="body" idx="15"/>
          </p:nvPr>
        </p:nvSpPr>
        <p:spPr>
          <a:xfrm>
            <a:off x="15544800" y="14328648"/>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3" name="Google Shape;33;p4"/>
          <p:cNvSpPr txBox="1">
            <a:spLocks noGrp="1"/>
          </p:cNvSpPr>
          <p:nvPr>
            <p:ph type="body" idx="16"/>
          </p:nvPr>
        </p:nvSpPr>
        <p:spPr>
          <a:xfrm>
            <a:off x="15544800" y="15773398"/>
            <a:ext cx="12801600" cy="6694973"/>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4" name="Google Shape;34;p4"/>
          <p:cNvSpPr txBox="1">
            <a:spLocks noGrp="1"/>
          </p:cNvSpPr>
          <p:nvPr>
            <p:ph type="body" idx="17"/>
          </p:nvPr>
        </p:nvSpPr>
        <p:spPr>
          <a:xfrm>
            <a:off x="15544800" y="2288743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5" name="Google Shape;35;p4"/>
          <p:cNvSpPr txBox="1">
            <a:spLocks noGrp="1"/>
          </p:cNvSpPr>
          <p:nvPr>
            <p:ph type="body" idx="18"/>
          </p:nvPr>
        </p:nvSpPr>
        <p:spPr>
          <a:xfrm>
            <a:off x="15544800" y="24332184"/>
            <a:ext cx="12801600" cy="7296912"/>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6" name="Google Shape;36;p4"/>
          <p:cNvSpPr txBox="1">
            <a:spLocks noGrp="1"/>
          </p:cNvSpPr>
          <p:nvPr>
            <p:ph type="body" idx="19"/>
          </p:nvPr>
        </p:nvSpPr>
        <p:spPr>
          <a:xfrm>
            <a:off x="29900881" y="5669280"/>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7" name="Google Shape;37;p4"/>
          <p:cNvSpPr txBox="1">
            <a:spLocks noGrp="1"/>
          </p:cNvSpPr>
          <p:nvPr>
            <p:ph type="body" idx="20"/>
          </p:nvPr>
        </p:nvSpPr>
        <p:spPr>
          <a:xfrm>
            <a:off x="29900881" y="7114032"/>
            <a:ext cx="12801600" cy="73152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8" name="Google Shape;38;p4"/>
          <p:cNvSpPr txBox="1">
            <a:spLocks noGrp="1"/>
          </p:cNvSpPr>
          <p:nvPr>
            <p:ph type="body" idx="21"/>
          </p:nvPr>
        </p:nvSpPr>
        <p:spPr>
          <a:xfrm>
            <a:off x="29900881" y="14914834"/>
            <a:ext cx="12801600" cy="453861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9" name="Google Shape;39;p4"/>
          <p:cNvSpPr txBox="1">
            <a:spLocks noGrp="1"/>
          </p:cNvSpPr>
          <p:nvPr>
            <p:ph type="body" idx="22"/>
          </p:nvPr>
        </p:nvSpPr>
        <p:spPr>
          <a:xfrm>
            <a:off x="29900881" y="19767595"/>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0" name="Google Shape;40;p4"/>
          <p:cNvSpPr txBox="1">
            <a:spLocks noGrp="1"/>
          </p:cNvSpPr>
          <p:nvPr>
            <p:ph type="body" idx="23"/>
          </p:nvPr>
        </p:nvSpPr>
        <p:spPr>
          <a:xfrm>
            <a:off x="29900881" y="21212348"/>
            <a:ext cx="12801600" cy="4344786"/>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1" name="Google Shape;41;p4"/>
          <p:cNvSpPr txBox="1">
            <a:spLocks noGrp="1"/>
          </p:cNvSpPr>
          <p:nvPr>
            <p:ph type="body" idx="24"/>
          </p:nvPr>
        </p:nvSpPr>
        <p:spPr>
          <a:xfrm>
            <a:off x="29900881" y="25722072"/>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2" name="Google Shape;42;p4"/>
          <p:cNvSpPr txBox="1">
            <a:spLocks noGrp="1"/>
          </p:cNvSpPr>
          <p:nvPr>
            <p:ph type="body" idx="25"/>
          </p:nvPr>
        </p:nvSpPr>
        <p:spPr>
          <a:xfrm>
            <a:off x="29900881" y="27166825"/>
            <a:ext cx="12801600" cy="4462272"/>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3" name="Google Shape;43;p4"/>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4"/>
          <p:cNvSpPr>
            <a:spLocks noGrp="1"/>
          </p:cNvSpPr>
          <p:nvPr>
            <p:ph type="pic" idx="26"/>
          </p:nvPr>
        </p:nvSpPr>
        <p:spPr>
          <a:xfrm>
            <a:off x="32270700" y="0"/>
            <a:ext cx="11620500" cy="3842445"/>
          </a:xfrm>
          <a:prstGeom prst="rect">
            <a:avLst/>
          </a:prstGeom>
          <a:noFill/>
          <a:ln>
            <a:noFill/>
          </a:ln>
        </p:spPr>
        <p:txBody>
          <a:bodyPr spcFirstLastPara="1" wrap="square" lIns="91425" tIns="457200" rIns="91425" bIns="45700" anchor="t" anchorCtr="0">
            <a:normAutofit/>
          </a:bodyPr>
          <a:lstStyle>
            <a:lvl1pPr marR="0" lvl="0" algn="ctr" rtl="0">
              <a:lnSpc>
                <a:spcPct val="100000"/>
              </a:lnSpc>
              <a:spcBef>
                <a:spcPts val="1200"/>
              </a:spcBef>
              <a:spcAft>
                <a:spcPts val="0"/>
              </a:spcAft>
              <a:buClr>
                <a:srgbClr val="A5A5A5"/>
              </a:buClr>
              <a:buSzPts val="2800"/>
              <a:buFont typeface="Arial"/>
              <a:buNone/>
              <a:defRPr sz="28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0"/>
            <a:ext cx="43891199" cy="5029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11" name="Google Shape;11;p3"/>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11500"/>
              <a:buFont typeface="Arial"/>
              <a:buNone/>
              <a:defRPr sz="115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
          <p:cNvSpPr txBox="1">
            <a:spLocks noGrp="1"/>
          </p:cNvSpPr>
          <p:nvPr>
            <p:ph type="body" idx="1"/>
          </p:nvPr>
        </p:nvSpPr>
        <p:spPr>
          <a:xfrm>
            <a:off x="1158240" y="6019800"/>
            <a:ext cx="41589961" cy="2362962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5" name="Google Shape;15;p3"/>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Arial"/>
                <a:ea typeface="Arial"/>
                <a:cs typeface="Arial"/>
                <a:sym typeface="Arial"/>
              </a:defRPr>
            </a:lvl1pPr>
            <a:lvl2pPr marL="0" marR="0" lvl="1" indent="0" algn="r" rtl="0">
              <a:spcBef>
                <a:spcPts val="0"/>
              </a:spcBef>
              <a:buNone/>
              <a:defRPr sz="1600" b="0" i="0" u="none" strike="noStrike" cap="none">
                <a:solidFill>
                  <a:srgbClr val="888888"/>
                </a:solidFill>
                <a:latin typeface="Arial"/>
                <a:ea typeface="Arial"/>
                <a:cs typeface="Arial"/>
                <a:sym typeface="Arial"/>
              </a:defRPr>
            </a:lvl2pPr>
            <a:lvl3pPr marL="0" marR="0" lvl="2" indent="0" algn="r" rtl="0">
              <a:spcBef>
                <a:spcPts val="0"/>
              </a:spcBef>
              <a:buNone/>
              <a:defRPr sz="1600" b="0" i="0" u="none" strike="noStrike" cap="none">
                <a:solidFill>
                  <a:srgbClr val="888888"/>
                </a:solidFill>
                <a:latin typeface="Arial"/>
                <a:ea typeface="Arial"/>
                <a:cs typeface="Arial"/>
                <a:sym typeface="Arial"/>
              </a:defRPr>
            </a:lvl3pPr>
            <a:lvl4pPr marL="0" marR="0" lvl="3" indent="0" algn="r" rtl="0">
              <a:spcBef>
                <a:spcPts val="0"/>
              </a:spcBef>
              <a:buNone/>
              <a:defRPr sz="1600" b="0" i="0" u="none" strike="noStrike" cap="none">
                <a:solidFill>
                  <a:srgbClr val="888888"/>
                </a:solidFill>
                <a:latin typeface="Arial"/>
                <a:ea typeface="Arial"/>
                <a:cs typeface="Arial"/>
                <a:sym typeface="Arial"/>
              </a:defRPr>
            </a:lvl4pPr>
            <a:lvl5pPr marL="0" marR="0" lvl="4" indent="0" algn="r" rtl="0">
              <a:spcBef>
                <a:spcPts val="0"/>
              </a:spcBef>
              <a:buNone/>
              <a:defRPr sz="1600" b="0" i="0" u="none" strike="noStrike" cap="none">
                <a:solidFill>
                  <a:srgbClr val="888888"/>
                </a:solidFill>
                <a:latin typeface="Arial"/>
                <a:ea typeface="Arial"/>
                <a:cs typeface="Arial"/>
                <a:sym typeface="Arial"/>
              </a:defRPr>
            </a:lvl5pPr>
            <a:lvl6pPr marL="0" marR="0" lvl="5" indent="0" algn="r" rtl="0">
              <a:spcBef>
                <a:spcPts val="0"/>
              </a:spcBef>
              <a:buNone/>
              <a:defRPr sz="1600" b="0" i="0" u="none" strike="noStrike" cap="none">
                <a:solidFill>
                  <a:srgbClr val="888888"/>
                </a:solidFill>
                <a:latin typeface="Arial"/>
                <a:ea typeface="Arial"/>
                <a:cs typeface="Arial"/>
                <a:sym typeface="Arial"/>
              </a:defRPr>
            </a:lvl6pPr>
            <a:lvl7pPr marL="0" marR="0" lvl="6" indent="0" algn="r" rtl="0">
              <a:spcBef>
                <a:spcPts val="0"/>
              </a:spcBef>
              <a:buNone/>
              <a:defRPr sz="1600" b="0" i="0" u="none" strike="noStrike" cap="none">
                <a:solidFill>
                  <a:srgbClr val="888888"/>
                </a:solidFill>
                <a:latin typeface="Arial"/>
                <a:ea typeface="Arial"/>
                <a:cs typeface="Arial"/>
                <a:sym typeface="Arial"/>
              </a:defRPr>
            </a:lvl7pPr>
            <a:lvl8pPr marL="0" marR="0" lvl="7" indent="0" algn="r" rtl="0">
              <a:spcBef>
                <a:spcPts val="0"/>
              </a:spcBef>
              <a:buNone/>
              <a:defRPr sz="1600" b="0" i="0" u="none" strike="noStrike" cap="none">
                <a:solidFill>
                  <a:srgbClr val="888888"/>
                </a:solidFill>
                <a:latin typeface="Arial"/>
                <a:ea typeface="Arial"/>
                <a:cs typeface="Arial"/>
                <a:sym typeface="Arial"/>
              </a:defRPr>
            </a:lvl8pPr>
            <a:lvl9pPr marL="0" marR="0" lvl="8" indent="0" algn="r" rtl="0">
              <a:spcBef>
                <a:spcPts val="0"/>
              </a:spcBef>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3"/>
          <p:cNvSpPr/>
          <p:nvPr/>
        </p:nvSpPr>
        <p:spPr>
          <a:xfrm>
            <a:off x="0" y="3886200"/>
            <a:ext cx="43891199" cy="1143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cxnSp>
        <p:nvCxnSpPr>
          <p:cNvPr id="17" name="Google Shape;17;p3"/>
          <p:cNvCxnSpPr/>
          <p:nvPr/>
        </p:nvCxnSpPr>
        <p:spPr>
          <a:xfrm>
            <a:off x="0" y="3886200"/>
            <a:ext cx="43891199" cy="0"/>
          </a:xfrm>
          <a:prstGeom prst="straightConnector1">
            <a:avLst/>
          </a:prstGeom>
          <a:noFill/>
          <a:ln w="1143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hyperlink" Target="https://urbansounddataset.weebly.com/urbansound8k.html" TargetMode="External"/><Relationship Id="rId7" Type="http://schemas.openxmlformats.org/officeDocument/2006/relationships/hyperlink" Target="https://www.ijrte.org/wpcontent/uploads/papers/v7i5s3/E11900275S19.pdf"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xiv.org/abs/1608.04363" TargetMode="External"/><Relationship Id="rId11" Type="http://schemas.openxmlformats.org/officeDocument/2006/relationships/image" Target="../media/image4.png"/><Relationship Id="rId5" Type="http://schemas.openxmlformats.org/officeDocument/2006/relationships/hyperlink" Target="http://noiselab.ucsd.edu/ECE228/Reports/Report15.pdf,https:/www.preprints.org/manuscript/201811.0509/v1/download"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hyperlink" Target="https://arxiv.org/pdf/1805.00237.pdf" TargetMode="External"/><Relationship Id="rId9" Type="http://schemas.openxmlformats.org/officeDocument/2006/relationships/image" Target="../media/image2.jp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p:nvPr/>
        </p:nvSpPr>
        <p:spPr>
          <a:xfrm>
            <a:off x="3842445" y="0"/>
            <a:ext cx="26453854" cy="3842445"/>
          </a:xfrm>
          <a:prstGeom prst="rect">
            <a:avLst/>
          </a:prstGeom>
          <a:solidFill>
            <a:srgbClr val="5200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0">
              <a:solidFill>
                <a:schemeClr val="lt1"/>
              </a:solidFill>
              <a:latin typeface="Arial"/>
              <a:ea typeface="Arial"/>
              <a:cs typeface="Arial"/>
              <a:sym typeface="Arial"/>
            </a:endParaRPr>
          </a:p>
        </p:txBody>
      </p:sp>
      <p:sp>
        <p:nvSpPr>
          <p:cNvPr id="52" name="Google Shape;52;p2"/>
          <p:cNvSpPr txBox="1">
            <a:spLocks noGrp="1"/>
          </p:cNvSpPr>
          <p:nvPr>
            <p:ph type="title"/>
          </p:nvPr>
        </p:nvSpPr>
        <p:spPr>
          <a:xfrm>
            <a:off x="3121706" y="288910"/>
            <a:ext cx="30175200" cy="297174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11500"/>
              <a:buFont typeface="Arial"/>
              <a:buNone/>
            </a:pPr>
            <a:r>
              <a:rPr lang="en-US"/>
              <a:t>Urban Sound Classification</a:t>
            </a:r>
            <a:endParaRPr/>
          </a:p>
        </p:txBody>
      </p:sp>
      <p:sp>
        <p:nvSpPr>
          <p:cNvPr id="53" name="Google Shape;53;p2"/>
          <p:cNvSpPr txBox="1">
            <a:spLocks noGrp="1"/>
          </p:cNvSpPr>
          <p:nvPr>
            <p:ph type="body" idx="2"/>
          </p:nvPr>
        </p:nvSpPr>
        <p:spPr>
          <a:xfrm>
            <a:off x="321300" y="5573355"/>
            <a:ext cx="12801600" cy="1280100"/>
          </a:xfrm>
          <a:prstGeom prst="rect">
            <a:avLst/>
          </a:prstGeom>
          <a:solidFill>
            <a:srgbClr val="520063"/>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Problem Statement</a:t>
            </a:r>
            <a:endParaRPr/>
          </a:p>
        </p:txBody>
      </p:sp>
      <p:sp>
        <p:nvSpPr>
          <p:cNvPr id="54" name="Google Shape;54;p2"/>
          <p:cNvSpPr txBox="1">
            <a:spLocks noGrp="1"/>
          </p:cNvSpPr>
          <p:nvPr>
            <p:ph type="body" idx="3"/>
          </p:nvPr>
        </p:nvSpPr>
        <p:spPr>
          <a:xfrm>
            <a:off x="275575" y="7048557"/>
            <a:ext cx="12801600" cy="12653700"/>
          </a:xfrm>
          <a:prstGeom prst="rect">
            <a:avLst/>
          </a:prstGeom>
          <a:solidFill>
            <a:srgbClr val="E7E7E7"/>
          </a:solidFill>
          <a:ln>
            <a:noFill/>
          </a:ln>
        </p:spPr>
        <p:txBody>
          <a:bodyPr spcFirstLastPara="1" wrap="square" lIns="365750" tIns="45700" rIns="365750" bIns="45700" anchor="t" anchorCtr="0">
            <a:noAutofit/>
          </a:bodyPr>
          <a:lstStyle/>
          <a:p>
            <a:pPr marL="0" lvl="0" indent="0" algn="l" rtl="0">
              <a:lnSpc>
                <a:spcPct val="100000"/>
              </a:lnSpc>
              <a:spcBef>
                <a:spcPts val="0"/>
              </a:spcBef>
              <a:spcAft>
                <a:spcPts val="0"/>
              </a:spcAft>
              <a:buSzPts val="4400"/>
              <a:buFont typeface="Arial"/>
              <a:buNone/>
            </a:pPr>
            <a:r>
              <a:rPr lang="en-US" sz="2800"/>
              <a:t>Classification of urban environmental sounds through Deep Learning.</a:t>
            </a:r>
            <a:endParaRPr sz="2800"/>
          </a:p>
          <a:p>
            <a:pPr marL="0" lvl="0" indent="0" algn="l" rtl="0">
              <a:lnSpc>
                <a:spcPct val="100000"/>
              </a:lnSpc>
              <a:spcBef>
                <a:spcPts val="1200"/>
              </a:spcBef>
              <a:spcAft>
                <a:spcPts val="0"/>
              </a:spcAft>
              <a:buSzPts val="4400"/>
              <a:buFont typeface="Arial"/>
              <a:buNone/>
            </a:pPr>
            <a:r>
              <a:rPr lang="en-US" sz="2800"/>
              <a:t>Automated sound classification can have applications in,</a:t>
            </a:r>
            <a:endParaRPr sz="2800"/>
          </a:p>
          <a:p>
            <a:pPr marL="571500" lvl="0" indent="-469900" algn="l" rtl="0">
              <a:lnSpc>
                <a:spcPct val="100000"/>
              </a:lnSpc>
              <a:spcBef>
                <a:spcPts val="1200"/>
              </a:spcBef>
              <a:spcAft>
                <a:spcPts val="0"/>
              </a:spcAft>
              <a:buSzPts val="2800"/>
              <a:buFont typeface="Noto Sans Symbols"/>
              <a:buChar char="❑"/>
            </a:pPr>
            <a:r>
              <a:rPr lang="en-US" sz="2800"/>
              <a:t>Assistive devices for hearing impaired individuals</a:t>
            </a:r>
            <a:endParaRPr sz="2800"/>
          </a:p>
          <a:p>
            <a:pPr marL="571500" lvl="0" indent="-469900" algn="l" rtl="0">
              <a:lnSpc>
                <a:spcPct val="100000"/>
              </a:lnSpc>
              <a:spcBef>
                <a:spcPts val="1200"/>
              </a:spcBef>
              <a:spcAft>
                <a:spcPts val="0"/>
              </a:spcAft>
              <a:buSzPts val="2800"/>
              <a:buFont typeface="Noto Sans Symbols"/>
              <a:buChar char="❑"/>
            </a:pPr>
            <a:r>
              <a:rPr lang="en-US" sz="2800"/>
              <a:t>Smart home security systems </a:t>
            </a:r>
            <a:endParaRPr sz="2800"/>
          </a:p>
          <a:p>
            <a:pPr marL="571500" lvl="0" indent="-469900" algn="l" rtl="0">
              <a:lnSpc>
                <a:spcPct val="100000"/>
              </a:lnSpc>
              <a:spcBef>
                <a:spcPts val="1200"/>
              </a:spcBef>
              <a:spcAft>
                <a:spcPts val="0"/>
              </a:spcAft>
              <a:buSzPts val="2800"/>
              <a:buFont typeface="Noto Sans Symbols"/>
              <a:buChar char="❑"/>
            </a:pPr>
            <a:r>
              <a:rPr lang="en-US" sz="2800"/>
              <a:t>Predictive maintenance with airborne sound analysis</a:t>
            </a: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endParaRPr sz="2800"/>
          </a:p>
          <a:p>
            <a:pPr marL="0" lvl="0" indent="0" algn="l" rtl="0">
              <a:lnSpc>
                <a:spcPct val="100000"/>
              </a:lnSpc>
              <a:spcBef>
                <a:spcPts val="1200"/>
              </a:spcBef>
              <a:spcAft>
                <a:spcPts val="0"/>
              </a:spcAft>
              <a:buNone/>
            </a:pPr>
            <a:r>
              <a:rPr lang="en-US" sz="2800"/>
              <a:t>The problem is of audio classification and there are a lot of ways to extract information out of an audio clip. Spectrograms are one of the most popular techniques for visualizing the spectrum of frequencies of a sound and how they vary during a very short period. We used a similar technique known as Mel-Frequency Cepstral Coefficients (MFCC), which has recently become a highly recommended technique in the domain of audio analysis.</a:t>
            </a:r>
            <a:endParaRPr sz="2800"/>
          </a:p>
          <a:p>
            <a:pPr marL="0" lvl="0" indent="0" algn="l" rtl="0">
              <a:lnSpc>
                <a:spcPct val="100000"/>
              </a:lnSpc>
              <a:spcBef>
                <a:spcPts val="1200"/>
              </a:spcBef>
              <a:spcAft>
                <a:spcPts val="0"/>
              </a:spcAft>
              <a:buSzPts val="4400"/>
              <a:buFont typeface="Arial"/>
              <a:buNone/>
            </a:pPr>
            <a:endParaRPr/>
          </a:p>
        </p:txBody>
      </p:sp>
      <p:sp>
        <p:nvSpPr>
          <p:cNvPr id="55" name="Google Shape;55;p2"/>
          <p:cNvSpPr txBox="1">
            <a:spLocks noGrp="1"/>
          </p:cNvSpPr>
          <p:nvPr>
            <p:ph type="body" idx="4"/>
          </p:nvPr>
        </p:nvSpPr>
        <p:spPr>
          <a:xfrm>
            <a:off x="275575" y="20258198"/>
            <a:ext cx="12801600" cy="1280100"/>
          </a:xfrm>
          <a:prstGeom prst="rect">
            <a:avLst/>
          </a:prstGeom>
          <a:solidFill>
            <a:srgbClr val="520063"/>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Dataset</a:t>
            </a:r>
            <a:endParaRPr/>
          </a:p>
        </p:txBody>
      </p:sp>
      <p:sp>
        <p:nvSpPr>
          <p:cNvPr id="56" name="Google Shape;56;p2"/>
          <p:cNvSpPr txBox="1">
            <a:spLocks noGrp="1"/>
          </p:cNvSpPr>
          <p:nvPr>
            <p:ph type="body" idx="5"/>
          </p:nvPr>
        </p:nvSpPr>
        <p:spPr>
          <a:xfrm>
            <a:off x="275575" y="21629800"/>
            <a:ext cx="12801600" cy="10945200"/>
          </a:xfrm>
          <a:prstGeom prst="rect">
            <a:avLst/>
          </a:prstGeom>
          <a:solidFill>
            <a:srgbClr val="E8E8E8"/>
          </a:solidFill>
          <a:ln>
            <a:noFill/>
          </a:ln>
        </p:spPr>
        <p:txBody>
          <a:bodyPr spcFirstLastPara="1" wrap="square" lIns="91425" tIns="182875" rIns="91425" bIns="45700" anchor="t" anchorCtr="0">
            <a:normAutofit/>
          </a:bodyPr>
          <a:lstStyle/>
          <a:p>
            <a:pPr marL="457200" lvl="0" indent="-355600" algn="l" rtl="0">
              <a:lnSpc>
                <a:spcPct val="90000"/>
              </a:lnSpc>
              <a:spcBef>
                <a:spcPts val="0"/>
              </a:spcBef>
              <a:spcAft>
                <a:spcPts val="0"/>
              </a:spcAft>
              <a:buSzPts val="2800"/>
              <a:buFont typeface="Noto Sans Symbols"/>
              <a:buChar char="❑"/>
            </a:pPr>
            <a:r>
              <a:rPr lang="en-US" sz="2800"/>
              <a:t>This project utilizes the UrbanSound8K dataset compiled from freesound.org.</a:t>
            </a:r>
            <a:endParaRPr sz="2800"/>
          </a:p>
          <a:p>
            <a:pPr marL="457200" lvl="0" indent="-355600" algn="l" rtl="0">
              <a:lnSpc>
                <a:spcPct val="90000"/>
              </a:lnSpc>
              <a:spcBef>
                <a:spcPts val="1200"/>
              </a:spcBef>
              <a:spcAft>
                <a:spcPts val="0"/>
              </a:spcAft>
              <a:buSzPts val="2800"/>
              <a:buFont typeface="Noto Sans Symbols"/>
              <a:buChar char="❑"/>
            </a:pPr>
            <a:r>
              <a:rPr lang="en-US" sz="2800"/>
              <a:t>It consists of 8732 labeled sound excerpts (=&lt;4s) of urban sounds, from 10 classes.</a:t>
            </a:r>
            <a:endParaRPr sz="2800"/>
          </a:p>
          <a:p>
            <a:pPr marL="457200" lvl="0" indent="-355600" algn="l" rtl="0">
              <a:lnSpc>
                <a:spcPct val="90000"/>
              </a:lnSpc>
              <a:spcBef>
                <a:spcPts val="1200"/>
              </a:spcBef>
              <a:spcAft>
                <a:spcPts val="0"/>
              </a:spcAft>
              <a:buSzPts val="2800"/>
              <a:buChar char="❑"/>
            </a:pPr>
            <a:r>
              <a:rPr lang="en-US" sz="2800"/>
              <a:t>We extracted attributes like the number of audio channels, sample rate and bit-depth and preprocessed the data using Librosa package.</a:t>
            </a:r>
            <a:endParaRPr sz="2800"/>
          </a:p>
          <a:p>
            <a:pPr marL="0" lvl="0" indent="0" algn="l" rtl="0">
              <a:lnSpc>
                <a:spcPct val="90000"/>
              </a:lnSpc>
              <a:spcBef>
                <a:spcPts val="1200"/>
              </a:spcBef>
              <a:spcAft>
                <a:spcPts val="0"/>
              </a:spcAft>
              <a:buNone/>
            </a:pPr>
            <a:endParaRPr sz="2800"/>
          </a:p>
          <a:p>
            <a:pPr marL="0" lvl="0" indent="0" algn="l" rtl="0">
              <a:lnSpc>
                <a:spcPct val="90000"/>
              </a:lnSpc>
              <a:spcBef>
                <a:spcPts val="1200"/>
              </a:spcBef>
              <a:spcAft>
                <a:spcPts val="0"/>
              </a:spcAft>
              <a:buNone/>
            </a:pPr>
            <a:endParaRPr sz="2800"/>
          </a:p>
          <a:p>
            <a:pPr marL="0" lvl="0" indent="0" algn="l" rtl="0">
              <a:lnSpc>
                <a:spcPct val="90000"/>
              </a:lnSpc>
              <a:spcBef>
                <a:spcPts val="1200"/>
              </a:spcBef>
              <a:spcAft>
                <a:spcPts val="0"/>
              </a:spcAft>
              <a:buSzPts val="4400"/>
              <a:buNone/>
            </a:pPr>
            <a:endParaRPr sz="2800"/>
          </a:p>
          <a:p>
            <a:pPr marL="0" lvl="0" indent="0" algn="l" rtl="0">
              <a:lnSpc>
                <a:spcPct val="90000"/>
              </a:lnSpc>
              <a:spcBef>
                <a:spcPts val="1200"/>
              </a:spcBef>
              <a:spcAft>
                <a:spcPts val="0"/>
              </a:spcAft>
              <a:buSzPts val="44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0" lvl="0" indent="0" algn="l" rtl="0">
              <a:lnSpc>
                <a:spcPct val="90000"/>
              </a:lnSpc>
              <a:spcBef>
                <a:spcPts val="1200"/>
              </a:spcBef>
              <a:spcAft>
                <a:spcPts val="0"/>
              </a:spcAft>
              <a:buSzPts val="3200"/>
              <a:buNone/>
            </a:pPr>
            <a:endParaRPr sz="2800"/>
          </a:p>
          <a:p>
            <a:pPr marL="457200" lvl="0" indent="-355600" algn="l" rtl="0">
              <a:lnSpc>
                <a:spcPct val="90000"/>
              </a:lnSpc>
              <a:spcBef>
                <a:spcPts val="1200"/>
              </a:spcBef>
              <a:spcAft>
                <a:spcPts val="0"/>
              </a:spcAft>
              <a:buSzPts val="2800"/>
              <a:buFont typeface="Noto Sans Symbols"/>
              <a:buChar char="❑"/>
            </a:pPr>
            <a:r>
              <a:rPr lang="en-US" sz="2800"/>
              <a:t>The data size is not very large, which might lead to some loss in generalization of results. This is taken care of through network architecture and hyperparameter tuning </a:t>
            </a:r>
            <a:endParaRPr sz="2800"/>
          </a:p>
        </p:txBody>
      </p:sp>
      <p:sp>
        <p:nvSpPr>
          <p:cNvPr id="57" name="Google Shape;57;p2"/>
          <p:cNvSpPr txBox="1">
            <a:spLocks noGrp="1"/>
          </p:cNvSpPr>
          <p:nvPr>
            <p:ph type="body" idx="13"/>
          </p:nvPr>
        </p:nvSpPr>
        <p:spPr>
          <a:xfrm>
            <a:off x="15544800" y="5669280"/>
            <a:ext cx="12801600" cy="1219200"/>
          </a:xfrm>
          <a:prstGeom prst="rect">
            <a:avLst/>
          </a:prstGeom>
          <a:solidFill>
            <a:srgbClr val="520063"/>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Technical Approach</a:t>
            </a:r>
            <a:endParaRPr/>
          </a:p>
        </p:txBody>
      </p:sp>
      <p:sp>
        <p:nvSpPr>
          <p:cNvPr id="58" name="Google Shape;58;p2"/>
          <p:cNvSpPr txBox="1">
            <a:spLocks noGrp="1"/>
          </p:cNvSpPr>
          <p:nvPr>
            <p:ph type="body" idx="18"/>
          </p:nvPr>
        </p:nvSpPr>
        <p:spPr>
          <a:xfrm>
            <a:off x="15521950" y="17181209"/>
            <a:ext cx="12801600" cy="14600100"/>
          </a:xfrm>
          <a:prstGeom prst="rect">
            <a:avLst/>
          </a:prstGeom>
          <a:noFill/>
          <a:ln>
            <a:noFill/>
          </a:ln>
        </p:spPr>
        <p:txBody>
          <a:bodyPr spcFirstLastPara="1" wrap="square" lIns="91425" tIns="182875" rIns="91425" bIns="45700" anchor="t" anchorCtr="0">
            <a:normAutofit/>
          </a:bodyPr>
          <a:lstStyle/>
          <a:p>
            <a:pPr marL="508000" lvl="0" indent="-457200" algn="l" rtl="0">
              <a:lnSpc>
                <a:spcPct val="100000"/>
              </a:lnSpc>
              <a:spcBef>
                <a:spcPts val="0"/>
              </a:spcBef>
              <a:spcAft>
                <a:spcPts val="0"/>
              </a:spcAft>
              <a:buSzPts val="2800"/>
              <a:buFont typeface="Wingdings" pitchFamily="2" charset="2"/>
              <a:buChar char="q"/>
            </a:pPr>
            <a:r>
              <a:rPr lang="en-US" sz="2800" dirty="0"/>
              <a:t>The ability of deep convolutional neural networks (CNN) to learn discriminative </a:t>
            </a:r>
            <a:r>
              <a:rPr lang="en-US" sz="2800" dirty="0" err="1"/>
              <a:t>spectro</a:t>
            </a:r>
            <a:r>
              <a:rPr lang="en-US" sz="2800" dirty="0"/>
              <a:t>-temporal patterns makes them well suited to environmental sound classification compared to other approaches. CNNs by design do well in learning patterns inside images which turns out very helpful in this scenario as MFCC spectrograms are very efficient image representations of audio.</a:t>
            </a:r>
            <a:endParaRPr sz="2800" dirty="0"/>
          </a:p>
          <a:p>
            <a:pPr marL="0" lvl="0" indent="0" algn="l" rtl="0">
              <a:lnSpc>
                <a:spcPct val="100000"/>
              </a:lnSpc>
              <a:spcBef>
                <a:spcPts val="0"/>
              </a:spcBef>
              <a:spcAft>
                <a:spcPts val="0"/>
              </a:spcAft>
              <a:buClr>
                <a:schemeClr val="dk1"/>
              </a:buClr>
              <a:buSzPts val="1100"/>
              <a:buFont typeface="Arial"/>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r>
              <a:rPr lang="en-US" sz="2800" dirty="0"/>
              <a:t>Best model:</a:t>
            </a:r>
            <a:endParaRPr sz="2800" dirty="0"/>
          </a:p>
          <a:p>
            <a:pPr marL="508000" lvl="0" indent="-457200" algn="l" rtl="0">
              <a:lnSpc>
                <a:spcPct val="100000"/>
              </a:lnSpc>
              <a:spcBef>
                <a:spcPts val="0"/>
              </a:spcBef>
              <a:spcAft>
                <a:spcPts val="0"/>
              </a:spcAft>
              <a:buSzPts val="2800"/>
              <a:buFont typeface="Wingdings" pitchFamily="2" charset="2"/>
              <a:buChar char="q"/>
            </a:pPr>
            <a:r>
              <a:rPr lang="en-US" sz="2800" dirty="0"/>
              <a:t>Model architecture : Densenet121 with top layer removed, followed by a global average </a:t>
            </a:r>
            <a:r>
              <a:rPr lang="en-US" sz="2800" dirty="0" err="1"/>
              <a:t>pooling,dropout</a:t>
            </a:r>
            <a:r>
              <a:rPr lang="en-US" sz="2800" dirty="0"/>
              <a:t> layer, dense layer(256 nodes) with </a:t>
            </a:r>
            <a:r>
              <a:rPr lang="en-US" sz="2800" dirty="0" err="1"/>
              <a:t>relu</a:t>
            </a:r>
            <a:r>
              <a:rPr lang="en-US" sz="2800" dirty="0"/>
              <a:t> activation dropout layer and a 10 node dense layer with </a:t>
            </a:r>
            <a:r>
              <a:rPr lang="en-US" sz="2800" dirty="0" err="1"/>
              <a:t>softmax</a:t>
            </a:r>
            <a:r>
              <a:rPr lang="en-US" sz="2800" dirty="0"/>
              <a:t> was used. </a:t>
            </a:r>
            <a:endParaRPr sz="2800" dirty="0"/>
          </a:p>
          <a:p>
            <a:pPr marL="508000" lvl="0" indent="-457200" algn="l" rtl="0">
              <a:lnSpc>
                <a:spcPct val="100000"/>
              </a:lnSpc>
              <a:spcBef>
                <a:spcPts val="0"/>
              </a:spcBef>
              <a:spcAft>
                <a:spcPts val="0"/>
              </a:spcAft>
              <a:buSzPts val="2800"/>
              <a:buFont typeface="Wingdings" pitchFamily="2" charset="2"/>
              <a:buChar char="q"/>
            </a:pPr>
            <a:r>
              <a:rPr lang="en-US" sz="2800" dirty="0"/>
              <a:t>Model hyperparameters: Batch size = 64(we tried 128 and 256), Number of epochs = 30(within 5 epochs the model had a validation accuracy of more than 90%)</a:t>
            </a:r>
            <a:endParaRPr sz="2800" dirty="0"/>
          </a:p>
          <a:p>
            <a:pPr marL="508000" lvl="0" indent="-457200" algn="l" rtl="0">
              <a:lnSpc>
                <a:spcPct val="100000"/>
              </a:lnSpc>
              <a:spcBef>
                <a:spcPts val="0"/>
              </a:spcBef>
              <a:spcAft>
                <a:spcPts val="0"/>
              </a:spcAft>
              <a:buSzPts val="2800"/>
              <a:buFont typeface="Wingdings" pitchFamily="2" charset="2"/>
              <a:buChar char="q"/>
            </a:pPr>
            <a:r>
              <a:rPr lang="en-US" sz="2800" dirty="0"/>
              <a:t>Loss - Categorical cross entropy, Optimizer - Adam, Validation split was 33% on training.</a:t>
            </a:r>
            <a:endParaRPr sz="2800" dirty="0"/>
          </a:p>
          <a:p>
            <a:pPr marL="508000" lvl="0" indent="-457200" algn="l" rtl="0">
              <a:lnSpc>
                <a:spcPct val="100000"/>
              </a:lnSpc>
              <a:spcBef>
                <a:spcPts val="0"/>
              </a:spcBef>
              <a:spcAft>
                <a:spcPts val="0"/>
              </a:spcAft>
              <a:buSzPts val="2800"/>
              <a:buFont typeface="Wingdings" pitchFamily="2" charset="2"/>
              <a:buChar char="q"/>
            </a:pPr>
            <a:r>
              <a:rPr lang="en-US" sz="2800" dirty="0"/>
              <a:t>Model performed better than VGG16, VGG19 and MobilenetV2 that also got close results.</a:t>
            </a:r>
            <a:endParaRPr sz="2800" dirty="0"/>
          </a:p>
          <a:p>
            <a:pPr marL="508000" lvl="0" indent="-457200" algn="l" rtl="0">
              <a:lnSpc>
                <a:spcPct val="100000"/>
              </a:lnSpc>
              <a:spcBef>
                <a:spcPts val="0"/>
              </a:spcBef>
              <a:spcAft>
                <a:spcPts val="0"/>
              </a:spcAft>
              <a:buSzPts val="2800"/>
              <a:buFont typeface="Wingdings" pitchFamily="2" charset="2"/>
              <a:buChar char="q"/>
            </a:pPr>
            <a:r>
              <a:rPr lang="en-US" sz="2800" dirty="0"/>
              <a:t>Model accuracy: Training accuracy: 97.30 ,  Testing accuracy: 96.70</a:t>
            </a:r>
            <a:endParaRPr sz="2800" dirty="0"/>
          </a:p>
          <a:p>
            <a:pPr marL="508000" lvl="0" indent="-457200" algn="l" rtl="0">
              <a:lnSpc>
                <a:spcPct val="100000"/>
              </a:lnSpc>
              <a:spcBef>
                <a:spcPts val="0"/>
              </a:spcBef>
              <a:spcAft>
                <a:spcPts val="0"/>
              </a:spcAft>
              <a:buSzPts val="2800"/>
              <a:buFont typeface="Wingdings" pitchFamily="2" charset="2"/>
              <a:buChar char="q"/>
            </a:pPr>
            <a:r>
              <a:rPr lang="en-US" sz="2800" dirty="0"/>
              <a:t>Model loss: Training loss: 0.0752 , Testing loss: 0.1071</a:t>
            </a: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0" lvl="0" indent="0" algn="l" rtl="0">
              <a:lnSpc>
                <a:spcPct val="100000"/>
              </a:lnSpc>
              <a:spcBef>
                <a:spcPts val="0"/>
              </a:spcBef>
              <a:spcAft>
                <a:spcPts val="0"/>
              </a:spcAft>
              <a:buNone/>
            </a:pPr>
            <a:endParaRPr sz="2800" dirty="0"/>
          </a:p>
          <a:p>
            <a:pPr marL="457200" lvl="0" indent="-254000" algn="l" rtl="0">
              <a:lnSpc>
                <a:spcPct val="100000"/>
              </a:lnSpc>
              <a:spcBef>
                <a:spcPts val="1200"/>
              </a:spcBef>
              <a:spcAft>
                <a:spcPts val="0"/>
              </a:spcAft>
              <a:buSzPts val="3200"/>
              <a:buNone/>
            </a:pPr>
            <a:endParaRPr sz="2800" dirty="0"/>
          </a:p>
        </p:txBody>
      </p:sp>
      <p:sp>
        <p:nvSpPr>
          <p:cNvPr id="59" name="Google Shape;59;p2"/>
          <p:cNvSpPr txBox="1">
            <a:spLocks noGrp="1"/>
          </p:cNvSpPr>
          <p:nvPr>
            <p:ph type="body" idx="19"/>
          </p:nvPr>
        </p:nvSpPr>
        <p:spPr>
          <a:xfrm>
            <a:off x="30768606" y="5573355"/>
            <a:ext cx="12801600" cy="1219200"/>
          </a:xfrm>
          <a:prstGeom prst="rect">
            <a:avLst/>
          </a:prstGeom>
          <a:solidFill>
            <a:srgbClr val="520063"/>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Results</a:t>
            </a:r>
            <a:endParaRPr/>
          </a:p>
        </p:txBody>
      </p:sp>
      <p:sp>
        <p:nvSpPr>
          <p:cNvPr id="60" name="Google Shape;60;p2"/>
          <p:cNvSpPr txBox="1">
            <a:spLocks noGrp="1"/>
          </p:cNvSpPr>
          <p:nvPr>
            <p:ph type="body" idx="21"/>
          </p:nvPr>
        </p:nvSpPr>
        <p:spPr>
          <a:xfrm>
            <a:off x="30768600" y="14335600"/>
            <a:ext cx="12801600" cy="7166400"/>
          </a:xfrm>
          <a:prstGeom prst="rect">
            <a:avLst/>
          </a:prstGeom>
          <a:noFill/>
          <a:ln>
            <a:noFill/>
          </a:ln>
        </p:spPr>
        <p:txBody>
          <a:bodyPr spcFirstLastPara="1" wrap="square" lIns="91425" tIns="182875" rIns="91425" bIns="45700" anchor="t" anchorCtr="0">
            <a:normAutofit/>
          </a:bodyPr>
          <a:lstStyle/>
          <a:p>
            <a:pPr marL="498475" lvl="0" indent="-457200" algn="l" rtl="0">
              <a:lnSpc>
                <a:spcPct val="115000"/>
              </a:lnSpc>
              <a:spcBef>
                <a:spcPts val="0"/>
              </a:spcBef>
              <a:spcAft>
                <a:spcPts val="0"/>
              </a:spcAft>
              <a:buSzPts val="2550"/>
              <a:buFont typeface="Wingdings" pitchFamily="2" charset="2"/>
              <a:buChar char="q"/>
            </a:pPr>
            <a:r>
              <a:rPr lang="en-US" sz="2550" dirty="0"/>
              <a:t>Densenet121 achieved a test  accuracy of 96.7% using 40 </a:t>
            </a:r>
            <a:r>
              <a:rPr lang="en-US" sz="2550" dirty="0" err="1"/>
              <a:t>mfcc</a:t>
            </a:r>
            <a:r>
              <a:rPr lang="en-US" sz="2550" dirty="0"/>
              <a:t> features with augmentation methods such as cropping, noise injection, pitch, speed and time shifting.</a:t>
            </a:r>
            <a:endParaRPr sz="2550" dirty="0"/>
          </a:p>
          <a:p>
            <a:pPr marL="498475" lvl="0" indent="-457200" algn="l" rtl="0">
              <a:lnSpc>
                <a:spcPct val="115000"/>
              </a:lnSpc>
              <a:spcBef>
                <a:spcPts val="0"/>
              </a:spcBef>
              <a:spcAft>
                <a:spcPts val="0"/>
              </a:spcAft>
              <a:buSzPts val="2550"/>
              <a:buFont typeface="Wingdings" pitchFamily="2" charset="2"/>
              <a:buChar char="q"/>
            </a:pPr>
            <a:r>
              <a:rPr lang="en-US" sz="2550" dirty="0"/>
              <a:t>The model performed well in classifying most of the audio clips. It struggled in differentiating some audio clips of dog barking, gunshot and drilling as they have similar  </a:t>
            </a:r>
            <a:r>
              <a:rPr lang="en-US" sz="2550" dirty="0" err="1"/>
              <a:t>mel</a:t>
            </a:r>
            <a:r>
              <a:rPr lang="en-US" sz="2550" dirty="0"/>
              <a:t> spectrograms and discrete cosine transforms. Our activation heatmaps showed that our model pays more attention to certain regions hence learning subtle frequencies and </a:t>
            </a:r>
            <a:r>
              <a:rPr lang="en-US" sz="2550" dirty="0" err="1"/>
              <a:t>cepstrum</a:t>
            </a:r>
            <a:r>
              <a:rPr lang="en-US" sz="2550" dirty="0"/>
              <a:t> features.</a:t>
            </a:r>
            <a:endParaRPr sz="2550" dirty="0"/>
          </a:p>
          <a:p>
            <a:pPr marL="498475" lvl="0" indent="-457200" algn="l" rtl="0">
              <a:lnSpc>
                <a:spcPct val="115000"/>
              </a:lnSpc>
              <a:spcBef>
                <a:spcPts val="0"/>
              </a:spcBef>
              <a:spcAft>
                <a:spcPts val="0"/>
              </a:spcAft>
              <a:buSzPts val="2550"/>
              <a:buFont typeface="Wingdings" pitchFamily="2" charset="2"/>
              <a:buChar char="q"/>
            </a:pPr>
            <a:r>
              <a:rPr lang="en-US" sz="2550" dirty="0"/>
              <a:t>The baseline human accuracy is around 99%. Our model does not do that well, firstly </a:t>
            </a:r>
            <a:r>
              <a:rPr lang="en-US" sz="2550" dirty="0" err="1"/>
              <a:t>mfccs</a:t>
            </a:r>
            <a:r>
              <a:rPr lang="en-US" sz="2550" dirty="0"/>
              <a:t>  to capture some part  the frequency range that is audible to humans(20Hz to 20kHz)and time invariant features within which we humans can distinguish audio samples.</a:t>
            </a:r>
            <a:endParaRPr sz="2550" dirty="0"/>
          </a:p>
          <a:p>
            <a:pPr marL="498475" lvl="0" indent="-457200" algn="l" rtl="0">
              <a:lnSpc>
                <a:spcPct val="115000"/>
              </a:lnSpc>
              <a:spcBef>
                <a:spcPts val="0"/>
              </a:spcBef>
              <a:spcAft>
                <a:spcPts val="0"/>
              </a:spcAft>
              <a:buSzPts val="2550"/>
              <a:buFont typeface="Wingdings" pitchFamily="2" charset="2"/>
              <a:buChar char="q"/>
            </a:pPr>
            <a:r>
              <a:rPr lang="en-US" sz="2550" dirty="0"/>
              <a:t>We tried extracting spectral, </a:t>
            </a:r>
            <a:r>
              <a:rPr lang="en-US" sz="2550" dirty="0" err="1"/>
              <a:t>fourier</a:t>
            </a:r>
            <a:r>
              <a:rPr lang="en-US" sz="2550" dirty="0"/>
              <a:t> and cosine transform features, but the model didn’t show much improvement. Constant Q-transform coefficients may improve the results.</a:t>
            </a:r>
            <a:endParaRPr sz="2550" dirty="0"/>
          </a:p>
        </p:txBody>
      </p:sp>
      <p:sp>
        <p:nvSpPr>
          <p:cNvPr id="61" name="Google Shape;61;p2"/>
          <p:cNvSpPr txBox="1">
            <a:spLocks noGrp="1"/>
          </p:cNvSpPr>
          <p:nvPr>
            <p:ph type="body" idx="22"/>
          </p:nvPr>
        </p:nvSpPr>
        <p:spPr>
          <a:xfrm>
            <a:off x="30788750" y="21538300"/>
            <a:ext cx="12801600" cy="1547400"/>
          </a:xfrm>
          <a:prstGeom prst="rect">
            <a:avLst/>
          </a:prstGeom>
          <a:solidFill>
            <a:srgbClr val="520063"/>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Conclusion</a:t>
            </a:r>
            <a:endParaRPr/>
          </a:p>
        </p:txBody>
      </p:sp>
      <p:sp>
        <p:nvSpPr>
          <p:cNvPr id="62" name="Google Shape;62;p2"/>
          <p:cNvSpPr txBox="1">
            <a:spLocks noGrp="1"/>
          </p:cNvSpPr>
          <p:nvPr>
            <p:ph type="body" idx="23"/>
          </p:nvPr>
        </p:nvSpPr>
        <p:spPr>
          <a:xfrm>
            <a:off x="30768600" y="23221950"/>
            <a:ext cx="12801600" cy="3842400"/>
          </a:xfrm>
          <a:prstGeom prst="rect">
            <a:avLst/>
          </a:prstGeom>
          <a:solidFill>
            <a:srgbClr val="E8E8E8"/>
          </a:solidFill>
          <a:ln>
            <a:noFill/>
          </a:ln>
        </p:spPr>
        <p:txBody>
          <a:bodyPr spcFirstLastPara="1" wrap="square" lIns="91425" tIns="182875" rIns="91425" bIns="45700" anchor="t" anchorCtr="0">
            <a:normAutofit/>
          </a:bodyPr>
          <a:lstStyle/>
          <a:p>
            <a:pPr lvl="0" algn="l" rtl="0">
              <a:lnSpc>
                <a:spcPct val="115000"/>
              </a:lnSpc>
              <a:spcBef>
                <a:spcPts val="0"/>
              </a:spcBef>
              <a:spcAft>
                <a:spcPts val="0"/>
              </a:spcAft>
              <a:buSzPts val="2800"/>
              <a:buFont typeface="Wingdings" pitchFamily="2" charset="2"/>
              <a:buChar char="q"/>
            </a:pPr>
            <a:r>
              <a:rPr lang="en-US" sz="2800" dirty="0"/>
              <a:t>The best model (Densenet121 with augmented MFCC features) was able to achieve a test accuracy of 96.7%</a:t>
            </a:r>
          </a:p>
          <a:p>
            <a:pPr lvl="0" algn="l" rtl="0">
              <a:lnSpc>
                <a:spcPct val="115000"/>
              </a:lnSpc>
              <a:spcBef>
                <a:spcPts val="0"/>
              </a:spcBef>
              <a:spcAft>
                <a:spcPts val="0"/>
              </a:spcAft>
              <a:buSzPts val="2800"/>
              <a:buFont typeface="Wingdings" pitchFamily="2" charset="2"/>
              <a:buChar char="q"/>
            </a:pPr>
            <a:r>
              <a:rPr lang="en-US" sz="2800" dirty="0"/>
              <a:t>Class imbalance correction using class weights and data augmentation significantly improved model performance </a:t>
            </a:r>
          </a:p>
          <a:p>
            <a:pPr lvl="0" algn="l" rtl="0">
              <a:lnSpc>
                <a:spcPct val="115000"/>
              </a:lnSpc>
              <a:spcBef>
                <a:spcPts val="0"/>
              </a:spcBef>
              <a:spcAft>
                <a:spcPts val="0"/>
              </a:spcAft>
              <a:buSzPts val="2800"/>
              <a:buFont typeface="Wingdings" pitchFamily="2" charset="2"/>
              <a:buChar char="q"/>
            </a:pPr>
            <a:r>
              <a:rPr lang="en-US" sz="2800" dirty="0"/>
              <a:t>4 x 4 kernels were the best suited to this dataset </a:t>
            </a:r>
          </a:p>
          <a:p>
            <a:pPr lvl="0" algn="l" rtl="0">
              <a:lnSpc>
                <a:spcPct val="115000"/>
              </a:lnSpc>
              <a:spcBef>
                <a:spcPts val="0"/>
              </a:spcBef>
              <a:spcAft>
                <a:spcPts val="0"/>
              </a:spcAft>
              <a:buSzPts val="2800"/>
              <a:buFont typeface="Wingdings" pitchFamily="2" charset="2"/>
              <a:buChar char="q"/>
            </a:pPr>
            <a:r>
              <a:rPr lang="en-US" sz="2800" dirty="0"/>
              <a:t>RNNs(Bidirectional LSTMs and LSTMs) did not perform as well as CNNs, , possibly since MFCCs are time invariant coefficients</a:t>
            </a:r>
            <a:endParaRPr sz="2800" dirty="0"/>
          </a:p>
          <a:p>
            <a:pPr marL="457200" lvl="0" indent="-431800" algn="l" rtl="0">
              <a:lnSpc>
                <a:spcPct val="115000"/>
              </a:lnSpc>
              <a:spcBef>
                <a:spcPts val="0"/>
              </a:spcBef>
              <a:spcAft>
                <a:spcPts val="0"/>
              </a:spcAft>
              <a:buSzPts val="2800"/>
              <a:buChar char="•"/>
            </a:pPr>
            <a:endParaRPr sz="2800" dirty="0"/>
          </a:p>
          <a:p>
            <a:pPr marL="457200" lvl="0" indent="-431800" algn="l" rtl="0">
              <a:lnSpc>
                <a:spcPct val="115000"/>
              </a:lnSpc>
              <a:spcBef>
                <a:spcPts val="0"/>
              </a:spcBef>
              <a:spcAft>
                <a:spcPts val="0"/>
              </a:spcAft>
              <a:buSzPts val="2800"/>
              <a:buChar char="•"/>
            </a:pPr>
            <a:endParaRPr sz="2800" dirty="0"/>
          </a:p>
          <a:p>
            <a:pPr marL="457200" lvl="0" indent="-431800" algn="l" rtl="0">
              <a:lnSpc>
                <a:spcPct val="115000"/>
              </a:lnSpc>
              <a:spcBef>
                <a:spcPts val="0"/>
              </a:spcBef>
              <a:spcAft>
                <a:spcPts val="0"/>
              </a:spcAft>
              <a:buSzPts val="2800"/>
              <a:buChar char="•"/>
            </a:pPr>
            <a:endParaRPr sz="2800" dirty="0"/>
          </a:p>
        </p:txBody>
      </p:sp>
      <p:sp>
        <p:nvSpPr>
          <p:cNvPr id="63" name="Google Shape;63;p2"/>
          <p:cNvSpPr txBox="1">
            <a:spLocks noGrp="1"/>
          </p:cNvSpPr>
          <p:nvPr>
            <p:ph type="body" idx="24"/>
          </p:nvPr>
        </p:nvSpPr>
        <p:spPr>
          <a:xfrm>
            <a:off x="30768325" y="27155355"/>
            <a:ext cx="12801600" cy="1219200"/>
          </a:xfrm>
          <a:prstGeom prst="rect">
            <a:avLst/>
          </a:prstGeom>
          <a:solidFill>
            <a:srgbClr val="520063"/>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References and Related Work</a:t>
            </a:r>
            <a:endParaRPr/>
          </a:p>
        </p:txBody>
      </p:sp>
      <p:sp>
        <p:nvSpPr>
          <p:cNvPr id="64" name="Google Shape;64;p2"/>
          <p:cNvSpPr txBox="1">
            <a:spLocks noGrp="1"/>
          </p:cNvSpPr>
          <p:nvPr>
            <p:ph type="body" idx="25"/>
          </p:nvPr>
        </p:nvSpPr>
        <p:spPr>
          <a:xfrm>
            <a:off x="30768325" y="28580900"/>
            <a:ext cx="12801600" cy="3975600"/>
          </a:xfrm>
          <a:prstGeom prst="rect">
            <a:avLst/>
          </a:prstGeom>
          <a:solidFill>
            <a:srgbClr val="E8E8E8"/>
          </a:solidFill>
          <a:ln>
            <a:noFill/>
          </a:ln>
        </p:spPr>
        <p:txBody>
          <a:bodyPr spcFirstLastPara="1" wrap="square" lIns="91425" tIns="182875" rIns="91425" bIns="45700" anchor="t" anchorCtr="0">
            <a:normAutofit/>
          </a:bodyPr>
          <a:lstStyle/>
          <a:p>
            <a:pPr marL="457200" lvl="0" indent="-393700" algn="l" rtl="0">
              <a:spcBef>
                <a:spcPts val="560"/>
              </a:spcBef>
              <a:spcAft>
                <a:spcPts val="0"/>
              </a:spcAft>
              <a:buSzPts val="2600"/>
              <a:buFont typeface="Calibri"/>
              <a:buChar char="•"/>
            </a:pPr>
            <a:r>
              <a:rPr lang="en-US" sz="2600" dirty="0">
                <a:latin typeface="Calibri"/>
                <a:ea typeface="Calibri"/>
                <a:cs typeface="Calibri"/>
                <a:sym typeface="Calibri"/>
              </a:rPr>
              <a:t>This dataset is available on </a:t>
            </a:r>
            <a:r>
              <a:rPr lang="en-US" sz="2600" u="sng" dirty="0">
                <a:solidFill>
                  <a:srgbClr val="0563C1"/>
                </a:solidFill>
                <a:latin typeface="Calibri"/>
                <a:ea typeface="Calibri"/>
                <a:cs typeface="Calibri"/>
                <a:sym typeface="Calibri"/>
                <a:hlinkClick r:id="rId3"/>
              </a:rPr>
              <a:t>https://urbansounddataset.weebly.com/urbansound8k.html</a:t>
            </a:r>
            <a:endParaRPr sz="2600" dirty="0">
              <a:latin typeface="Calibri"/>
              <a:ea typeface="Calibri"/>
              <a:cs typeface="Calibri"/>
              <a:sym typeface="Calibri"/>
            </a:endParaRPr>
          </a:p>
          <a:p>
            <a:pPr marL="457200" lvl="0" indent="-393700" algn="l" rtl="0">
              <a:lnSpc>
                <a:spcPct val="115000"/>
              </a:lnSpc>
              <a:spcBef>
                <a:spcPts val="0"/>
              </a:spcBef>
              <a:spcAft>
                <a:spcPts val="0"/>
              </a:spcAft>
              <a:buSzPts val="2600"/>
              <a:buChar char="•"/>
            </a:pPr>
            <a:r>
              <a:rPr lang="en-US" sz="2600" dirty="0"/>
              <a:t>Many people have trained deep learning models such as CNNs, RNNs with LSTMS to classify sounds. </a:t>
            </a:r>
            <a:endParaRPr sz="2600" dirty="0"/>
          </a:p>
          <a:p>
            <a:pPr marL="457200" lvl="0" indent="-393700" algn="l" rtl="0">
              <a:lnSpc>
                <a:spcPct val="115000"/>
              </a:lnSpc>
              <a:spcBef>
                <a:spcPts val="0"/>
              </a:spcBef>
              <a:spcAft>
                <a:spcPts val="0"/>
              </a:spcAft>
              <a:buSzPts val="2600"/>
              <a:buChar char="•"/>
            </a:pPr>
            <a:r>
              <a:rPr lang="en-US" sz="2600" u="sng" dirty="0">
                <a:solidFill>
                  <a:srgbClr val="0563C1"/>
                </a:solidFill>
                <a:hlinkClick r:id="rId4"/>
              </a:rPr>
              <a:t>https://arxiv.org/pdf/1805.00237.pdf</a:t>
            </a:r>
            <a:endParaRPr sz="2600" dirty="0"/>
          </a:p>
          <a:p>
            <a:pPr marL="457200" lvl="0" indent="-393700" algn="l" rtl="0">
              <a:lnSpc>
                <a:spcPct val="115000"/>
              </a:lnSpc>
              <a:spcBef>
                <a:spcPts val="0"/>
              </a:spcBef>
              <a:spcAft>
                <a:spcPts val="0"/>
              </a:spcAft>
              <a:buSzPts val="2600"/>
              <a:buChar char="•"/>
            </a:pPr>
            <a:r>
              <a:rPr lang="en-US" sz="2600" u="sng" dirty="0">
                <a:solidFill>
                  <a:srgbClr val="0563C1"/>
                </a:solidFill>
                <a:hlinkClick r:id="rId5"/>
              </a:rPr>
              <a:t>http://noiselab.ucsd.edu/ECE228/Reports/Report15.pdf,https://www.preprints.org/manuscript/201811.0509/v1/download</a:t>
            </a:r>
            <a:r>
              <a:rPr lang="en-US" sz="2600" dirty="0"/>
              <a:t> </a:t>
            </a:r>
            <a:endParaRPr sz="2600" dirty="0">
              <a:latin typeface="Calibri"/>
              <a:ea typeface="Calibri"/>
              <a:cs typeface="Calibri"/>
              <a:sym typeface="Calibri"/>
            </a:endParaRPr>
          </a:p>
          <a:p>
            <a:pPr marL="457200" lvl="0" indent="-393700" algn="l" rtl="0">
              <a:spcBef>
                <a:spcPts val="0"/>
              </a:spcBef>
              <a:spcAft>
                <a:spcPts val="0"/>
              </a:spcAft>
              <a:buSzPts val="2600"/>
              <a:buFont typeface="Calibri"/>
              <a:buChar char="•"/>
            </a:pPr>
            <a:r>
              <a:rPr lang="en-US" sz="2600" u="sng" dirty="0">
                <a:solidFill>
                  <a:srgbClr val="0563C1"/>
                </a:solidFill>
                <a:latin typeface="Calibri"/>
                <a:ea typeface="Calibri"/>
                <a:cs typeface="Calibri"/>
                <a:sym typeface="Calibri"/>
                <a:hlinkClick r:id="rId6"/>
              </a:rPr>
              <a:t>https://arxiv.org/abs/1608.04363</a:t>
            </a:r>
            <a:r>
              <a:rPr lang="en-US" sz="2600" dirty="0">
                <a:latin typeface="Calibri"/>
                <a:ea typeface="Calibri"/>
                <a:cs typeface="Calibri"/>
                <a:sym typeface="Calibri"/>
              </a:rPr>
              <a:t> </a:t>
            </a:r>
            <a:endParaRPr sz="2600" dirty="0">
              <a:latin typeface="Calibri"/>
              <a:ea typeface="Calibri"/>
              <a:cs typeface="Calibri"/>
              <a:sym typeface="Calibri"/>
            </a:endParaRPr>
          </a:p>
          <a:p>
            <a:pPr marL="457200" lvl="0" indent="-393700" algn="l" rtl="0">
              <a:spcBef>
                <a:spcPts val="0"/>
              </a:spcBef>
              <a:spcAft>
                <a:spcPts val="0"/>
              </a:spcAft>
              <a:buSzPts val="2600"/>
              <a:buFont typeface="Calibri"/>
              <a:buChar char="•"/>
            </a:pPr>
            <a:r>
              <a:rPr lang="en-US" sz="2600" u="sng" dirty="0">
                <a:solidFill>
                  <a:srgbClr val="0563C1"/>
                </a:solidFill>
                <a:latin typeface="Calibri"/>
                <a:ea typeface="Calibri"/>
                <a:cs typeface="Calibri"/>
                <a:sym typeface="Calibri"/>
                <a:hlinkClick r:id="rId7"/>
              </a:rPr>
              <a:t>https://www.ijrte.org/wpcontent/uploads/papers/v7i5s3/E11900275S19.pdf</a:t>
            </a:r>
            <a:r>
              <a:rPr lang="en-US" sz="2600" dirty="0">
                <a:latin typeface="Calibri"/>
                <a:ea typeface="Calibri"/>
                <a:cs typeface="Calibri"/>
                <a:sym typeface="Calibri"/>
              </a:rPr>
              <a:t>  </a:t>
            </a:r>
            <a:endParaRPr sz="2600" dirty="0"/>
          </a:p>
        </p:txBody>
      </p:sp>
      <p:pic>
        <p:nvPicPr>
          <p:cNvPr id="65" name="Google Shape;65;p2" descr="Closeup of glass beakers" title="Sample Picture"/>
          <p:cNvPicPr preferRelativeResize="0">
            <a:picLocks noGrp="1"/>
          </p:cNvPicPr>
          <p:nvPr>
            <p:ph type="pic" idx="26"/>
          </p:nvPr>
        </p:nvPicPr>
        <p:blipFill rotWithShape="1">
          <a:blip r:embed="rId8">
            <a:alphaModFix/>
          </a:blip>
          <a:srcRect/>
          <a:stretch/>
        </p:blipFill>
        <p:spPr>
          <a:xfrm>
            <a:off x="32270700" y="0"/>
            <a:ext cx="11620500" cy="3842445"/>
          </a:xfrm>
          <a:prstGeom prst="rect">
            <a:avLst/>
          </a:prstGeom>
          <a:noFill/>
          <a:ln>
            <a:noFill/>
          </a:ln>
        </p:spPr>
      </p:pic>
      <p:pic>
        <p:nvPicPr>
          <p:cNvPr id="66" name="Google Shape;66;p2"/>
          <p:cNvPicPr preferRelativeResize="0"/>
          <p:nvPr/>
        </p:nvPicPr>
        <p:blipFill rotWithShape="1">
          <a:blip r:embed="rId9">
            <a:alphaModFix/>
          </a:blip>
          <a:srcRect/>
          <a:stretch/>
        </p:blipFill>
        <p:spPr>
          <a:xfrm>
            <a:off x="30296300" y="48822"/>
            <a:ext cx="6001212" cy="3793623"/>
          </a:xfrm>
          <a:prstGeom prst="ellipse">
            <a:avLst/>
          </a:prstGeom>
          <a:noFill/>
          <a:ln>
            <a:noFill/>
          </a:ln>
        </p:spPr>
      </p:pic>
      <p:pic>
        <p:nvPicPr>
          <p:cNvPr id="67" name="Google Shape;67;p2" descr="bg"/>
          <p:cNvPicPr preferRelativeResize="0"/>
          <p:nvPr/>
        </p:nvPicPr>
        <p:blipFill rotWithShape="1">
          <a:blip r:embed="rId10">
            <a:alphaModFix/>
          </a:blip>
          <a:srcRect l="41679" t="56286" r="42893" b="23143"/>
          <a:stretch/>
        </p:blipFill>
        <p:spPr>
          <a:xfrm>
            <a:off x="0" y="0"/>
            <a:ext cx="3842445" cy="3842445"/>
          </a:xfrm>
          <a:prstGeom prst="rect">
            <a:avLst/>
          </a:prstGeom>
          <a:noFill/>
          <a:ln>
            <a:noFill/>
          </a:ln>
        </p:spPr>
      </p:pic>
      <p:sp>
        <p:nvSpPr>
          <p:cNvPr id="68" name="Google Shape;68;p2"/>
          <p:cNvSpPr txBox="1">
            <a:spLocks noGrp="1"/>
          </p:cNvSpPr>
          <p:nvPr>
            <p:ph type="body" idx="14"/>
          </p:nvPr>
        </p:nvSpPr>
        <p:spPr>
          <a:xfrm>
            <a:off x="15544800" y="7114025"/>
            <a:ext cx="13145100" cy="6795600"/>
          </a:xfrm>
          <a:prstGeom prst="rect">
            <a:avLst/>
          </a:prstGeom>
          <a:noFill/>
          <a:ln>
            <a:noFill/>
          </a:ln>
        </p:spPr>
        <p:txBody>
          <a:bodyPr spcFirstLastPara="1" wrap="square" lIns="91425" tIns="182875" rIns="91425" bIns="45700" anchor="t" anchorCtr="0">
            <a:normAutofit/>
          </a:bodyPr>
          <a:lstStyle/>
          <a:p>
            <a:pPr lvl="0" algn="l" rtl="0">
              <a:lnSpc>
                <a:spcPct val="100000"/>
              </a:lnSpc>
              <a:spcBef>
                <a:spcPts val="1200"/>
              </a:spcBef>
              <a:spcAft>
                <a:spcPts val="0"/>
              </a:spcAft>
              <a:buSzPts val="2800"/>
              <a:buFont typeface="Wingdings" pitchFamily="2" charset="2"/>
              <a:buChar char="q"/>
            </a:pPr>
            <a:r>
              <a:rPr lang="en-US" sz="2800" dirty="0"/>
              <a:t>We propose to train a deep convolutional neural network classifier on carefully extracted visual representations of each of the audio samples to address the task of environmental sound classification.</a:t>
            </a:r>
          </a:p>
          <a:p>
            <a:pPr lvl="0" algn="l" rtl="0">
              <a:lnSpc>
                <a:spcPct val="100000"/>
              </a:lnSpc>
              <a:spcBef>
                <a:spcPts val="1200"/>
              </a:spcBef>
              <a:spcAft>
                <a:spcPts val="0"/>
              </a:spcAft>
              <a:buSzPts val="2800"/>
              <a:buFont typeface="Wingdings" pitchFamily="2" charset="2"/>
              <a:buChar char="q"/>
            </a:pPr>
            <a:r>
              <a:rPr lang="en-US" sz="2800" dirty="0"/>
              <a:t>Analyze the audio files and extract attributes like the number of audio channels, sample rate and bit-depth.</a:t>
            </a:r>
          </a:p>
          <a:p>
            <a:pPr lvl="0" algn="l" rtl="0">
              <a:lnSpc>
                <a:spcPct val="100000"/>
              </a:lnSpc>
              <a:spcBef>
                <a:spcPts val="1200"/>
              </a:spcBef>
              <a:spcAft>
                <a:spcPts val="0"/>
              </a:spcAft>
              <a:buSzPts val="2800"/>
              <a:buFont typeface="Wingdings" pitchFamily="2" charset="2"/>
              <a:buChar char="q"/>
            </a:pPr>
            <a:r>
              <a:rPr lang="en-US" sz="2800" dirty="0"/>
              <a:t>Preprocess the data and extract MFCC spectrograms.</a:t>
            </a:r>
            <a:endParaRPr sz="2800" dirty="0"/>
          </a:p>
          <a:p>
            <a:pPr marL="457200" lvl="0" indent="-431800" algn="l" rtl="0">
              <a:lnSpc>
                <a:spcPct val="100000"/>
              </a:lnSpc>
              <a:spcBef>
                <a:spcPts val="1200"/>
              </a:spcBef>
              <a:spcAft>
                <a:spcPts val="0"/>
              </a:spcAft>
              <a:buSzPts val="2800"/>
              <a:buChar char="•"/>
            </a:pPr>
            <a:r>
              <a:rPr lang="en-US" sz="2800" dirty="0"/>
              <a:t>Use cross validation to train the CNN and tune its hyperparameters.</a:t>
            </a:r>
            <a:endParaRPr sz="2800" dirty="0"/>
          </a:p>
        </p:txBody>
      </p:sp>
      <p:pic>
        <p:nvPicPr>
          <p:cNvPr id="69" name="Google Shape;69;p2"/>
          <p:cNvPicPr preferRelativeResize="0"/>
          <p:nvPr/>
        </p:nvPicPr>
        <p:blipFill rotWithShape="1">
          <a:blip r:embed="rId11">
            <a:alphaModFix/>
          </a:blip>
          <a:srcRect/>
          <a:stretch/>
        </p:blipFill>
        <p:spPr>
          <a:xfrm>
            <a:off x="2192031" y="10308081"/>
            <a:ext cx="8968694" cy="4856086"/>
          </a:xfrm>
          <a:prstGeom prst="rect">
            <a:avLst/>
          </a:prstGeom>
          <a:noFill/>
          <a:ln>
            <a:noFill/>
          </a:ln>
        </p:spPr>
      </p:pic>
      <p:sp>
        <p:nvSpPr>
          <p:cNvPr id="70" name="Google Shape;70;p2"/>
          <p:cNvSpPr txBox="1">
            <a:spLocks noGrp="1"/>
          </p:cNvSpPr>
          <p:nvPr>
            <p:ph type="body" idx="1"/>
          </p:nvPr>
        </p:nvSpPr>
        <p:spPr>
          <a:xfrm>
            <a:off x="1158240" y="4093905"/>
            <a:ext cx="30174300" cy="64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chemeClr val="lt1"/>
                </a:solidFill>
              </a:rPr>
              <a:t>Srividaya, Bhavya, Aditya G., Aakanksha, Shreyashi, Aditya T., Manish | MSiA 432 Deep Learning | Spring 2020 | Northwestern University</a:t>
            </a:r>
            <a:endParaRPr/>
          </a:p>
        </p:txBody>
      </p:sp>
      <p:pic>
        <p:nvPicPr>
          <p:cNvPr id="71" name="Google Shape;71;p2"/>
          <p:cNvPicPr preferRelativeResize="0"/>
          <p:nvPr/>
        </p:nvPicPr>
        <p:blipFill>
          <a:blip r:embed="rId12">
            <a:alphaModFix/>
          </a:blip>
          <a:stretch>
            <a:fillRect/>
          </a:stretch>
        </p:blipFill>
        <p:spPr>
          <a:xfrm>
            <a:off x="15559775" y="11026075"/>
            <a:ext cx="13130124" cy="6312275"/>
          </a:xfrm>
          <a:prstGeom prst="rect">
            <a:avLst/>
          </a:prstGeom>
          <a:noFill/>
          <a:ln>
            <a:noFill/>
          </a:ln>
        </p:spPr>
      </p:pic>
      <p:pic>
        <p:nvPicPr>
          <p:cNvPr id="72" name="Google Shape;72;p2"/>
          <p:cNvPicPr preferRelativeResize="0"/>
          <p:nvPr/>
        </p:nvPicPr>
        <p:blipFill>
          <a:blip r:embed="rId13">
            <a:alphaModFix/>
          </a:blip>
          <a:stretch>
            <a:fillRect/>
          </a:stretch>
        </p:blipFill>
        <p:spPr>
          <a:xfrm>
            <a:off x="321301" y="24806450"/>
            <a:ext cx="12515801" cy="5218325"/>
          </a:xfrm>
          <a:prstGeom prst="rect">
            <a:avLst/>
          </a:prstGeom>
          <a:noFill/>
          <a:ln>
            <a:noFill/>
          </a:ln>
        </p:spPr>
      </p:pic>
      <p:pic>
        <p:nvPicPr>
          <p:cNvPr id="73" name="Google Shape;73;p2"/>
          <p:cNvPicPr preferRelativeResize="0"/>
          <p:nvPr/>
        </p:nvPicPr>
        <p:blipFill rotWithShape="1">
          <a:blip r:embed="rId14">
            <a:alphaModFix/>
          </a:blip>
          <a:srcRect b="9690"/>
          <a:stretch/>
        </p:blipFill>
        <p:spPr>
          <a:xfrm>
            <a:off x="15360400" y="20083250"/>
            <a:ext cx="12801599" cy="4757950"/>
          </a:xfrm>
          <a:prstGeom prst="rect">
            <a:avLst/>
          </a:prstGeom>
          <a:noFill/>
          <a:ln>
            <a:noFill/>
          </a:ln>
        </p:spPr>
      </p:pic>
      <p:pic>
        <p:nvPicPr>
          <p:cNvPr id="74" name="Google Shape;74;p2"/>
          <p:cNvPicPr preferRelativeResize="0"/>
          <p:nvPr/>
        </p:nvPicPr>
        <p:blipFill rotWithShape="1">
          <a:blip r:embed="rId15">
            <a:alphaModFix/>
          </a:blip>
          <a:srcRect t="2018"/>
          <a:stretch/>
        </p:blipFill>
        <p:spPr>
          <a:xfrm>
            <a:off x="30871725" y="7169175"/>
            <a:ext cx="12515801" cy="7166425"/>
          </a:xfrm>
          <a:prstGeom prst="rect">
            <a:avLst/>
          </a:prstGeom>
          <a:noFill/>
          <a:ln>
            <a:noFill/>
          </a:ln>
        </p:spPr>
      </p:pic>
    </p:spTree>
  </p:cSld>
  <p:clrMapOvr>
    <a:masterClrMapping/>
  </p:clrMapOvr>
</p:sld>
</file>

<file path=ppt/theme/theme1.xml><?xml version="1.0" encoding="utf-8"?>
<a:theme xmlns:a="http://schemas.openxmlformats.org/drawingml/2006/main" name="Science Poster">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826</Words>
  <Application>Microsoft Macintosh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Noto Sans Symbols</vt:lpstr>
      <vt:lpstr>Wingdings</vt:lpstr>
      <vt:lpstr>Science Poster</vt:lpstr>
      <vt:lpstr>Urban Sound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Sound Classification</dc:title>
  <cp:lastModifiedBy>Shreyashi Ganguly</cp:lastModifiedBy>
  <cp:revision>3</cp:revision>
  <dcterms:created xsi:type="dcterms:W3CDTF">2016-04-09T00:58:54Z</dcterms:created>
  <dcterms:modified xsi:type="dcterms:W3CDTF">2020-06-04T04:43:46Z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y fmtid="{D5CDD505-2E9C-101B-9397-08002B2CF9AE}" pid="3" name="TitusGUID">
    <vt:lpwstr>c7d83c0a-d79c-4e95-ab13-493a35b213a2</vt:lpwstr>
  </property>
  <property fmtid="{D5CDD505-2E9C-101B-9397-08002B2CF9AE}" pid="4" name="CTP_TimeStamp">
    <vt:lpwstr>2018-05-07 02:48:44Z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