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7" r:id="rId5"/>
    <p:sldId id="272" r:id="rId6"/>
    <p:sldId id="278" r:id="rId7"/>
    <p:sldId id="265" r:id="rId8"/>
    <p:sldId id="258" r:id="rId9"/>
    <p:sldId id="273" r:id="rId10"/>
    <p:sldId id="277" r:id="rId11"/>
    <p:sldId id="275" r:id="rId12"/>
    <p:sldId id="267" r:id="rId13"/>
    <p:sldId id="269" r:id="rId14"/>
    <p:sldId id="264" r:id="rId15"/>
    <p:sldId id="276"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9E8285-E509-44A6-B9AF-91A6A990A98F}" v="16" dt="2023-08-26T16:10:05.091"/>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p:cViewPr varScale="1">
        <p:scale>
          <a:sx n="87" d="100"/>
          <a:sy n="87" d="100"/>
        </p:scale>
        <p:origin x="102" y="9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9/20/2023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9/20/2023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E61351F-DBB1-4664-ADA9-83BC7CB8848D}" type="slidenum">
              <a:rPr lang="en-IN" smtClean="0"/>
              <a:t>8</a:t>
            </a:fld>
            <a:endParaRPr lang="en-IN"/>
          </a:p>
        </p:txBody>
      </p:sp>
    </p:spTree>
    <p:extLst>
      <p:ext uri="{BB962C8B-B14F-4D97-AF65-F5344CB8AC3E}">
        <p14:creationId xmlns:p14="http://schemas.microsoft.com/office/powerpoint/2010/main" val="1169722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61351F-DBB1-4664-ADA9-83BC7CB8848D}" type="slidenum">
              <a:rPr lang="en-US" smtClean="0"/>
              <a:t>9</a:t>
            </a:fld>
            <a:endParaRPr lang="en-US"/>
          </a:p>
        </p:txBody>
      </p:sp>
    </p:spTree>
    <p:extLst>
      <p:ext uri="{BB962C8B-B14F-4D97-AF65-F5344CB8AC3E}">
        <p14:creationId xmlns:p14="http://schemas.microsoft.com/office/powerpoint/2010/main" val="2255883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9/20/2023</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9/20/2023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9/20/2023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9/20/2023</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9/20/2023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9/20/2023</a:t>
            </a:fld>
            <a:endParaRPr lang="en-US" dirty="0"/>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lvl1pPr>
              <a:defRPr sz="1100"/>
            </a:lvl1pPr>
          </a:lstStyle>
          <a:p>
            <a:fld id="{3CD9712D-992A-4AB1-A5C2-575F75921AA2}" type="datetimeFigureOut">
              <a:rPr lang="en-US" smtClean="0"/>
              <a:pPr/>
              <a:t>9/20/2023</a:t>
            </a:fld>
            <a:endParaRPr lang="en-US" dirty="0"/>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9" name="Slide Number Placeholder 8"/>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lvl1pPr>
              <a:defRPr sz="1100"/>
            </a:lvl1pPr>
          </a:lstStyle>
          <a:p>
            <a:fld id="{3CD9712D-992A-4AB1-A5C2-575F75921AA2}" type="datetimeFigureOut">
              <a:rPr lang="en-US" smtClean="0"/>
              <a:pPr/>
              <a:t>9/20/2023</a:t>
            </a:fld>
            <a:endParaRPr lang="en-US" dirty="0"/>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5" name="Slide Number Placeholder 4"/>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100"/>
            </a:lvl1pPr>
          </a:lstStyle>
          <a:p>
            <a:fld id="{3CD9712D-992A-4AB1-A5C2-575F75921AA2}" type="datetimeFigureOut">
              <a:rPr lang="en-US" smtClean="0"/>
              <a:pPr/>
              <a:t>9/20/2023</a:t>
            </a:fld>
            <a:endParaRPr lang="en-US" dirty="0"/>
          </a:p>
        </p:txBody>
      </p:sp>
      <p:sp>
        <p:nvSpPr>
          <p:cNvPr id="3" name="Footer Placeholder 2"/>
          <p:cNvSpPr>
            <a:spLocks noGrp="1"/>
          </p:cNvSpPr>
          <p:nvPr>
            <p:ph type="ftr" sz="quarter" idx="11"/>
          </p:nvPr>
        </p:nvSpPr>
        <p:spPr/>
        <p:txBody>
          <a:bodyPr/>
          <a:lstStyle>
            <a:lvl1pPr>
              <a:defRPr sz="1100"/>
            </a:lvl1pPr>
          </a:lstStyle>
          <a:p>
            <a:endParaRPr lang="en-US"/>
          </a:p>
        </p:txBody>
      </p:sp>
      <p:sp>
        <p:nvSpPr>
          <p:cNvPr id="4" name="Slide Number Placeholder 3"/>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dirty="0"/>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9/20/2023</a:t>
            </a:fld>
            <a:endParaRPr lang="en-US"/>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fld id="{3CD9712D-992A-4AB1-A5C2-575F75921AA2}" type="datetimeFigureOut">
              <a:rPr lang="en-US" smtClean="0"/>
              <a:pPr/>
              <a:t>9/20/2023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lumMod val="90000"/>
                    <a:lumOff val="10000"/>
                  </a:schemeClr>
                </a:solidFill>
              </a:defRPr>
            </a:lvl1pPr>
          </a:lstStyle>
          <a:p>
            <a:endParaRPr lang="en-US"/>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5940" y="1484784"/>
            <a:ext cx="8568952" cy="3384376"/>
          </a:xfrm>
        </p:spPr>
        <p:style>
          <a:lnRef idx="2">
            <a:schemeClr val="accent1"/>
          </a:lnRef>
          <a:fillRef idx="1">
            <a:schemeClr val="lt1"/>
          </a:fillRef>
          <a:effectRef idx="0">
            <a:schemeClr val="accent1"/>
          </a:effectRef>
          <a:fontRef idx="minor">
            <a:schemeClr val="dk1"/>
          </a:fontRef>
        </p:style>
        <p:txBody>
          <a:bodyPr>
            <a:normAutofit/>
          </a:bodyPr>
          <a:lstStyle/>
          <a:p>
            <a:r>
              <a:rPr lang="en-US" dirty="0">
                <a:ln w="0"/>
                <a:solidFill>
                  <a:schemeClr val="bg2">
                    <a:lumMod val="10000"/>
                  </a:schemeClr>
                </a:solidFill>
                <a:effectLst>
                  <a:outerShdw blurRad="38100" dist="25400" dir="5400000" algn="ctr" rotWithShape="0">
                    <a:srgbClr val="6E747A">
                      <a:alpha val="43000"/>
                    </a:srgbClr>
                  </a:outerShdw>
                </a:effectLst>
                <a:latin typeface="Bahnschrift Condensed" panose="020B0502040204020203" pitchFamily="34" charset="0"/>
              </a:rPr>
              <a:t>Name: </a:t>
            </a:r>
            <a:r>
              <a:rPr lang="en-US" dirty="0" err="1">
                <a:solidFill>
                  <a:schemeClr val="bg2">
                    <a:lumMod val="10000"/>
                  </a:schemeClr>
                </a:solidFill>
                <a:latin typeface="Bahnschrift Condensed" panose="020B0502040204020203" pitchFamily="34" charset="0"/>
              </a:rPr>
              <a:t>Aakanksha</a:t>
            </a:r>
            <a:r>
              <a:rPr lang="en-US" dirty="0">
                <a:solidFill>
                  <a:schemeClr val="bg2">
                    <a:lumMod val="10000"/>
                  </a:schemeClr>
                </a:solidFill>
                <a:latin typeface="Bahnschrift Condensed" panose="020B0502040204020203" pitchFamily="34" charset="0"/>
              </a:rPr>
              <a:t> </a:t>
            </a:r>
            <a:r>
              <a:rPr lang="en-US" dirty="0" err="1">
                <a:solidFill>
                  <a:schemeClr val="bg2">
                    <a:lumMod val="10000"/>
                  </a:schemeClr>
                </a:solidFill>
                <a:latin typeface="Bahnschrift Condensed" panose="020B0502040204020203" pitchFamily="34" charset="0"/>
              </a:rPr>
              <a:t>Aaba</a:t>
            </a:r>
            <a:r>
              <a:rPr lang="en-US" dirty="0">
                <a:solidFill>
                  <a:schemeClr val="bg2">
                    <a:lumMod val="10000"/>
                  </a:schemeClr>
                </a:solidFill>
                <a:latin typeface="Bahnschrift Condensed" panose="020B0502040204020203" pitchFamily="34" charset="0"/>
              </a:rPr>
              <a:t> </a:t>
            </a:r>
            <a:r>
              <a:rPr lang="en-US" dirty="0" err="1">
                <a:solidFill>
                  <a:schemeClr val="bg2">
                    <a:lumMod val="10000"/>
                  </a:schemeClr>
                </a:solidFill>
                <a:latin typeface="Bahnschrift Condensed" panose="020B0502040204020203" pitchFamily="34" charset="0"/>
              </a:rPr>
              <a:t>Deore</a:t>
            </a:r>
            <a:r>
              <a:rPr lang="en-US" dirty="0">
                <a:latin typeface="Bahnschrift Condensed" panose="020B0502040204020203" pitchFamily="34" charset="0"/>
              </a:rPr>
              <a:t/>
            </a:r>
            <a:br>
              <a:rPr lang="en-US" dirty="0">
                <a:latin typeface="Bahnschrift Condensed" panose="020B0502040204020203" pitchFamily="34" charset="0"/>
              </a:rPr>
            </a:br>
            <a:r>
              <a:rPr lang="en-US" dirty="0">
                <a:solidFill>
                  <a:schemeClr val="bg2">
                    <a:lumMod val="10000"/>
                  </a:schemeClr>
                </a:solidFill>
                <a:latin typeface="Bahnschrift Condensed" panose="020B0502040204020203" pitchFamily="34" charset="0"/>
              </a:rPr>
              <a:t>Batch Name: FST Ml-9</a:t>
            </a:r>
            <a:br>
              <a:rPr lang="en-US" dirty="0">
                <a:solidFill>
                  <a:schemeClr val="bg2">
                    <a:lumMod val="10000"/>
                  </a:schemeClr>
                </a:solidFill>
                <a:latin typeface="Bahnschrift Condensed" panose="020B0502040204020203" pitchFamily="34" charset="0"/>
              </a:rPr>
            </a:br>
            <a:r>
              <a:rPr lang="en-US" dirty="0">
                <a:solidFill>
                  <a:schemeClr val="bg2">
                    <a:lumMod val="10000"/>
                  </a:schemeClr>
                </a:solidFill>
                <a:latin typeface="Bahnschrift Condensed" panose="020B0502040204020203" pitchFamily="34" charset="0"/>
              </a:rPr>
              <a:t>Class: </a:t>
            </a:r>
            <a:r>
              <a:rPr lang="en-US" dirty="0" err="1">
                <a:solidFill>
                  <a:schemeClr val="bg2">
                    <a:lumMod val="10000"/>
                  </a:schemeClr>
                </a:solidFill>
                <a:latin typeface="Bahnschrift Condensed" panose="020B0502040204020203" pitchFamily="34" charset="0"/>
              </a:rPr>
              <a:t>TYBsc</a:t>
            </a:r>
            <a:r>
              <a:rPr lang="en-US" dirty="0">
                <a:solidFill>
                  <a:schemeClr val="bg2">
                    <a:lumMod val="10000"/>
                  </a:schemeClr>
                </a:solidFill>
                <a:latin typeface="Bahnschrift Condensed" panose="020B0502040204020203" pitchFamily="34" charset="0"/>
              </a:rPr>
              <a:t>-cs</a:t>
            </a:r>
            <a:br>
              <a:rPr lang="en-US" dirty="0">
                <a:solidFill>
                  <a:schemeClr val="bg2">
                    <a:lumMod val="10000"/>
                  </a:schemeClr>
                </a:solidFill>
                <a:latin typeface="Bahnschrift Condensed" panose="020B0502040204020203" pitchFamily="34" charset="0"/>
              </a:rPr>
            </a:br>
            <a:r>
              <a:rPr lang="en-US" dirty="0">
                <a:solidFill>
                  <a:schemeClr val="bg2">
                    <a:lumMod val="10000"/>
                  </a:schemeClr>
                </a:solidFill>
                <a:latin typeface="Bahnschrift Condensed" panose="020B0502040204020203" pitchFamily="34" charset="0"/>
              </a:rPr>
              <a:t>Mentor: Ashwini </a:t>
            </a:r>
            <a:r>
              <a:rPr lang="en-US" dirty="0" err="1">
                <a:solidFill>
                  <a:schemeClr val="bg2">
                    <a:lumMod val="10000"/>
                  </a:schemeClr>
                </a:solidFill>
                <a:latin typeface="Bahnschrift Condensed" panose="020B0502040204020203" pitchFamily="34" charset="0"/>
              </a:rPr>
              <a:t>Kakde</a:t>
            </a:r>
            <a:r>
              <a:rPr lang="en-US" dirty="0">
                <a:solidFill>
                  <a:schemeClr val="bg2">
                    <a:lumMod val="10000"/>
                  </a:schemeClr>
                </a:solidFill>
                <a:latin typeface="Bahnschrift Condensed" panose="020B0502040204020203" pitchFamily="34" charset="0"/>
              </a:rPr>
              <a:t> Mam</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593D2-1567-E58D-3ACF-8476BDB7BC94}"/>
              </a:ext>
            </a:extLst>
          </p:cNvPr>
          <p:cNvSpPr>
            <a:spLocks noGrp="1"/>
          </p:cNvSpPr>
          <p:nvPr>
            <p:ph type="title"/>
          </p:nvPr>
        </p:nvSpPr>
        <p:spPr>
          <a:xfrm>
            <a:off x="909836" y="260648"/>
            <a:ext cx="3096344" cy="792088"/>
          </a:xfrm>
        </p:spPr>
        <p:txBody>
          <a:bodyPr>
            <a:normAutofit fontScale="90000"/>
          </a:bodyPr>
          <a:lstStyle/>
          <a:p>
            <a:r>
              <a:rPr lang="en-IN" sz="5400" dirty="0">
                <a:solidFill>
                  <a:srgbClr val="002060"/>
                </a:solidFill>
                <a:latin typeface="Bahnschrift Condensed" panose="020B0502040204020203" pitchFamily="34" charset="0"/>
              </a:rPr>
              <a:t>Conclusion :</a:t>
            </a:r>
          </a:p>
        </p:txBody>
      </p:sp>
      <p:sp>
        <p:nvSpPr>
          <p:cNvPr id="3" name="Content Placeholder 2">
            <a:extLst>
              <a:ext uri="{FF2B5EF4-FFF2-40B4-BE49-F238E27FC236}">
                <a16:creationId xmlns:a16="http://schemas.microsoft.com/office/drawing/2014/main" xmlns="" id="{AB0E2B80-C82B-60C0-7AEC-6762254763E5}"/>
              </a:ext>
            </a:extLst>
          </p:cNvPr>
          <p:cNvSpPr>
            <a:spLocks noGrp="1"/>
          </p:cNvSpPr>
          <p:nvPr>
            <p:ph idx="1"/>
          </p:nvPr>
        </p:nvSpPr>
        <p:spPr>
          <a:xfrm>
            <a:off x="909836" y="1196752"/>
            <a:ext cx="5760640" cy="5472608"/>
          </a:xfrm>
        </p:spPr>
        <p:txBody>
          <a:bodyPr>
            <a:normAutofit/>
          </a:bodyPr>
          <a:lstStyle/>
          <a:p>
            <a:pPr marL="0" indent="0">
              <a:buNone/>
            </a:pPr>
            <a:r>
              <a:rPr lang="en-IN" sz="3600" dirty="0" smtClean="0">
                <a:solidFill>
                  <a:schemeClr val="tx2">
                    <a:lumMod val="95000"/>
                    <a:lumOff val="5000"/>
                  </a:schemeClr>
                </a:solidFill>
                <a:latin typeface="Bahnschrift Condensed" panose="020B0502040204020203" pitchFamily="34" charset="0"/>
              </a:rPr>
              <a:t>By </a:t>
            </a:r>
            <a:r>
              <a:rPr lang="en-IN" sz="3600" dirty="0">
                <a:solidFill>
                  <a:schemeClr val="tx2">
                    <a:lumMod val="95000"/>
                    <a:lumOff val="5000"/>
                  </a:schemeClr>
                </a:solidFill>
                <a:latin typeface="Bahnschrift Condensed" panose="020B0502040204020203" pitchFamily="34" charset="0"/>
              </a:rPr>
              <a:t>testing with different ML prediction models such as linear </a:t>
            </a:r>
            <a:r>
              <a:rPr lang="en-IN" sz="3600" dirty="0" err="1">
                <a:solidFill>
                  <a:schemeClr val="tx2">
                    <a:lumMod val="95000"/>
                    <a:lumOff val="5000"/>
                  </a:schemeClr>
                </a:solidFill>
                <a:latin typeface="Bahnschrift Condensed" panose="020B0502040204020203" pitchFamily="34" charset="0"/>
              </a:rPr>
              <a:t>regression,Random</a:t>
            </a:r>
            <a:r>
              <a:rPr lang="en-IN" sz="3600" dirty="0">
                <a:solidFill>
                  <a:schemeClr val="tx2">
                    <a:lumMod val="95000"/>
                    <a:lumOff val="5000"/>
                  </a:schemeClr>
                </a:solidFill>
                <a:latin typeface="Bahnschrift Condensed" panose="020B0502040204020203" pitchFamily="34" charset="0"/>
              </a:rPr>
              <a:t> forest </a:t>
            </a:r>
            <a:r>
              <a:rPr lang="en-IN" sz="3600" dirty="0" smtClean="0">
                <a:solidFill>
                  <a:schemeClr val="tx2">
                    <a:lumMod val="95000"/>
                    <a:lumOff val="5000"/>
                  </a:schemeClr>
                </a:solidFill>
                <a:latin typeface="Bahnschrift Condensed" panose="020B0502040204020203" pitchFamily="34" charset="0"/>
              </a:rPr>
              <a:t>regression and SVR it </a:t>
            </a:r>
            <a:r>
              <a:rPr lang="en-IN" sz="3600" dirty="0">
                <a:solidFill>
                  <a:schemeClr val="tx2">
                    <a:lumMod val="95000"/>
                    <a:lumOff val="5000"/>
                  </a:schemeClr>
                </a:solidFill>
                <a:latin typeface="Bahnschrift Condensed" panose="020B0502040204020203" pitchFamily="34" charset="0"/>
              </a:rPr>
              <a:t>has been established that random forest comes out with better accuracy in predicting. By building web application it could benefit more number of people worldwide for better decisions for them.</a:t>
            </a:r>
          </a:p>
        </p:txBody>
      </p:sp>
      <p:pic>
        <p:nvPicPr>
          <p:cNvPr id="1026" name="Picture 2" descr="Actual vs predicted price | Gold Price Prediction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476" y="1484784"/>
            <a:ext cx="5112569" cy="423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0315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476672"/>
            <a:ext cx="3600400" cy="1080120"/>
          </a:xfrm>
        </p:spPr>
        <p:txBody>
          <a:bodyPr>
            <a:normAutofit/>
          </a:bodyPr>
          <a:lstStyle/>
          <a:p>
            <a:r>
              <a:rPr lang="en-US" sz="5400" dirty="0">
                <a:solidFill>
                  <a:srgbClr val="002060"/>
                </a:solidFill>
                <a:latin typeface="Bahnschrift Condensed" panose="020B0502040204020203" pitchFamily="34" charset="0"/>
              </a:rPr>
              <a:t>Reference:</a:t>
            </a:r>
          </a:p>
        </p:txBody>
      </p:sp>
      <p:sp>
        <p:nvSpPr>
          <p:cNvPr id="10" name="TextBox 9">
            <a:extLst>
              <a:ext uri="{FF2B5EF4-FFF2-40B4-BE49-F238E27FC236}">
                <a16:creationId xmlns:a16="http://schemas.microsoft.com/office/drawing/2014/main" xmlns="" id="{4D3926BA-EDF2-EF71-1A53-4CF7691776F9}"/>
              </a:ext>
            </a:extLst>
          </p:cNvPr>
          <p:cNvSpPr txBox="1"/>
          <p:nvPr/>
        </p:nvSpPr>
        <p:spPr>
          <a:xfrm>
            <a:off x="3430116" y="2204864"/>
            <a:ext cx="5832648" cy="646331"/>
          </a:xfrm>
          <a:prstGeom prst="rect">
            <a:avLst/>
          </a:prstGeom>
          <a:noFill/>
        </p:spPr>
        <p:txBody>
          <a:bodyPr wrap="square">
            <a:spAutoFit/>
          </a:bodyPr>
          <a:lstStyle/>
          <a:p>
            <a:r>
              <a:rPr lang="en-IN" sz="3600" b="1" dirty="0"/>
              <a:t>https://</a:t>
            </a:r>
            <a:r>
              <a:rPr lang="en-IN" sz="3600" b="1" dirty="0" smtClean="0"/>
              <a:t>www.kaggle.com</a:t>
            </a:r>
            <a:endParaRPr lang="en-IN" sz="3600" b="1" dirty="0"/>
          </a:p>
        </p:txBody>
      </p:sp>
    </p:spTree>
    <p:extLst>
      <p:ext uri="{BB962C8B-B14F-4D97-AF65-F5344CB8AC3E}">
        <p14:creationId xmlns:p14="http://schemas.microsoft.com/office/powerpoint/2010/main" val="237837968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E83026D-96B9-16F6-9B89-4D9F8EF3683F}"/>
              </a:ext>
            </a:extLst>
          </p:cNvPr>
          <p:cNvSpPr txBox="1"/>
          <p:nvPr/>
        </p:nvSpPr>
        <p:spPr>
          <a:xfrm>
            <a:off x="2566020" y="2420888"/>
            <a:ext cx="8136904" cy="1311128"/>
          </a:xfrm>
          <a:prstGeom prst="rect">
            <a:avLst/>
          </a:prstGeom>
          <a:noFill/>
        </p:spPr>
        <p:txBody>
          <a:bodyPr wrap="square" rtlCol="0">
            <a:spAutoFit/>
          </a:bodyPr>
          <a:lstStyle/>
          <a:p>
            <a:pPr>
              <a:lnSpc>
                <a:spcPct val="90000"/>
              </a:lnSpc>
            </a:pPr>
            <a:r>
              <a:rPr lang="en-IN" sz="8800" b="1" dirty="0">
                <a:ln w="12700">
                  <a:solidFill>
                    <a:schemeClr val="accent3">
                      <a:lumMod val="50000"/>
                    </a:schemeClr>
                  </a:solidFill>
                  <a:prstDash val="solid"/>
                </a:ln>
                <a:solidFill>
                  <a:schemeClr val="bg2">
                    <a:lumMod val="50000"/>
                  </a:schemeClr>
                </a:solid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1365343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36872" y="836712"/>
            <a:ext cx="4938617" cy="1224136"/>
          </a:xfrm>
        </p:spPr>
        <p:txBody>
          <a:bodyPr>
            <a:normAutofit/>
          </a:bodyPr>
          <a:lstStyle/>
          <a:p>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ahnschrift Condensed" panose="020B0502040204020203" pitchFamily="34" charset="0"/>
              </a:rPr>
              <a:t>Project Name:</a:t>
            </a:r>
          </a:p>
        </p:txBody>
      </p:sp>
      <p:sp>
        <p:nvSpPr>
          <p:cNvPr id="14" name="Content Placeholder 13"/>
          <p:cNvSpPr>
            <a:spLocks noGrp="1"/>
          </p:cNvSpPr>
          <p:nvPr>
            <p:ph idx="1"/>
          </p:nvPr>
        </p:nvSpPr>
        <p:spPr>
          <a:xfrm>
            <a:off x="4860682" y="3140967"/>
            <a:ext cx="6378776" cy="1353579"/>
          </a:xfrm>
        </p:spPr>
        <p:txBody>
          <a:bodyPr>
            <a:normAutofit fontScale="77500" lnSpcReduction="20000"/>
          </a:bodyPr>
          <a:lstStyle/>
          <a:p>
            <a:pPr marL="0" indent="0">
              <a:buNone/>
            </a:pPr>
            <a:r>
              <a:rPr lang="en-US" sz="6000" b="1" dirty="0">
                <a:ln w="13462">
                  <a:solidFill>
                    <a:schemeClr val="bg1"/>
                  </a:solidFill>
                  <a:prstDash val="solid"/>
                </a:ln>
                <a:solidFill>
                  <a:schemeClr val="tx2">
                    <a:lumMod val="95000"/>
                    <a:lumOff val="5000"/>
                  </a:schemeClr>
                </a:solidFill>
                <a:effectLst>
                  <a:outerShdw dist="38100" dir="2700000" algn="bl" rotWithShape="0">
                    <a:schemeClr val="accent5"/>
                  </a:outerShdw>
                </a:effectLst>
                <a:latin typeface="Bahnschrift Condensed" panose="020B0502040204020203" pitchFamily="34" charset="0"/>
              </a:rPr>
              <a:t>Gold  Price  Prediction</a:t>
            </a:r>
          </a:p>
          <a:p>
            <a:pPr marL="0" indent="0">
              <a:buNone/>
            </a:pPr>
            <a:r>
              <a:rPr lang="en-US" sz="6000" b="1" dirty="0">
                <a:ln w="13462">
                  <a:solidFill>
                    <a:schemeClr val="bg1"/>
                  </a:solidFill>
                  <a:prstDash val="solid"/>
                </a:ln>
                <a:solidFill>
                  <a:schemeClr val="tx2">
                    <a:lumMod val="95000"/>
                    <a:lumOff val="5000"/>
                  </a:schemeClr>
                </a:solidFill>
                <a:effectLst>
                  <a:outerShdw dist="38100" dir="2700000" algn="bl" rotWithShape="0">
                    <a:schemeClr val="accent5"/>
                  </a:outerShdw>
                </a:effectLst>
                <a:latin typeface="Bahnschrift Condensed" panose="020B0502040204020203" pitchFamily="34" charset="0"/>
              </a:rPr>
              <a:t>	Using Machine Learning</a:t>
            </a:r>
            <a:endParaRPr lang="en-US" sz="4400" b="1" dirty="0">
              <a:ln w="13462">
                <a:solidFill>
                  <a:schemeClr val="bg1"/>
                </a:solidFill>
                <a:prstDash val="solid"/>
              </a:ln>
              <a:solidFill>
                <a:schemeClr val="tx2">
                  <a:lumMod val="95000"/>
                  <a:lumOff val="5000"/>
                </a:schemeClr>
              </a:solidFill>
              <a:effectLst>
                <a:outerShdw dist="38100" dir="2700000" algn="bl" rotWithShape="0">
                  <a:schemeClr val="accent5"/>
                </a:outerShdw>
              </a:effectLst>
              <a:latin typeface="Bahnschrift Condensed" panose="020B0502040204020203" pitchFamily="34" charset="0"/>
            </a:endParaRPr>
          </a:p>
        </p:txBody>
      </p:sp>
      <p:sp>
        <p:nvSpPr>
          <p:cNvPr id="3" name="AutoShape 4" descr="Price-History-of-Gold">
            <a:extLst>
              <a:ext uri="{FF2B5EF4-FFF2-40B4-BE49-F238E27FC236}">
                <a16:creationId xmlns:a16="http://schemas.microsoft.com/office/drawing/2014/main" xmlns="" id="{6FB3E797-9A90-7672-C9B0-459D10019D54}"/>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xmlns="" id="{F845DFB1-AA16-DA11-CFDD-483A4AC06902}"/>
              </a:ext>
            </a:extLst>
          </p:cNvPr>
          <p:cNvPicPr>
            <a:picLocks noChangeAspect="1"/>
          </p:cNvPicPr>
          <p:nvPr/>
        </p:nvPicPr>
        <p:blipFill rotWithShape="1">
          <a:blip r:embed="rId2">
            <a:extLst>
              <a:ext uri="{28A0092B-C50C-407E-A947-70E740481C1C}">
                <a14:useLocalDpi xmlns:a14="http://schemas.microsoft.com/office/drawing/2010/main" val="0"/>
              </a:ext>
            </a:extLst>
          </a:blip>
          <a:srcRect l="27155" t="12121" r="27223" b="12121"/>
          <a:stretch/>
        </p:blipFill>
        <p:spPr>
          <a:xfrm>
            <a:off x="7966620" y="548679"/>
            <a:ext cx="3600400" cy="2160241"/>
          </a:xfrm>
          <a:prstGeom prst="ellipse">
            <a:avLst/>
          </a:prstGeom>
          <a:ln>
            <a:noFill/>
          </a:ln>
          <a:effectLst>
            <a:softEdge rad="112500"/>
          </a:effectLst>
        </p:spPr>
      </p:pic>
      <p:pic>
        <p:nvPicPr>
          <p:cNvPr id="12" name="Picture 11">
            <a:extLst>
              <a:ext uri="{FF2B5EF4-FFF2-40B4-BE49-F238E27FC236}">
                <a16:creationId xmlns:a16="http://schemas.microsoft.com/office/drawing/2014/main" xmlns="" id="{1E7A74FA-6649-9DF8-ED26-F7C407F7D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60" y="3140967"/>
            <a:ext cx="3240360" cy="3240362"/>
          </a:xfrm>
          <a:prstGeom prst="ellipse">
            <a:avLst/>
          </a:prstGeom>
          <a:ln>
            <a:noFill/>
          </a:ln>
          <a:effectLst>
            <a:softEdge rad="112500"/>
          </a:effectLst>
        </p:spPr>
      </p:pic>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AE751-365A-B567-CED5-740D99DF00C8}"/>
              </a:ext>
            </a:extLst>
          </p:cNvPr>
          <p:cNvSpPr>
            <a:spLocks noGrp="1"/>
          </p:cNvSpPr>
          <p:nvPr>
            <p:ph type="title"/>
          </p:nvPr>
        </p:nvSpPr>
        <p:spPr>
          <a:xfrm>
            <a:off x="1197868" y="476672"/>
            <a:ext cx="2520280" cy="720080"/>
          </a:xfrm>
        </p:spPr>
        <p:txBody>
          <a:bodyPr>
            <a:normAutofit/>
          </a:bodyPr>
          <a:lstStyle/>
          <a:p>
            <a:r>
              <a:rPr lang="en-IN" sz="4400" dirty="0">
                <a:solidFill>
                  <a:srgbClr val="002060"/>
                </a:solidFill>
                <a:latin typeface="Bahnschrift Condensed" panose="020B0502040204020203" pitchFamily="34" charset="0"/>
              </a:rPr>
              <a:t>Contents:</a:t>
            </a:r>
          </a:p>
        </p:txBody>
      </p:sp>
      <p:sp>
        <p:nvSpPr>
          <p:cNvPr id="4" name="TextBox 3">
            <a:extLst>
              <a:ext uri="{FF2B5EF4-FFF2-40B4-BE49-F238E27FC236}">
                <a16:creationId xmlns:a16="http://schemas.microsoft.com/office/drawing/2014/main" xmlns="" id="{5759B54B-B6CA-C2F3-26DA-9DCDF4E98E4B}"/>
              </a:ext>
            </a:extLst>
          </p:cNvPr>
          <p:cNvSpPr txBox="1"/>
          <p:nvPr/>
        </p:nvSpPr>
        <p:spPr>
          <a:xfrm>
            <a:off x="2710036" y="1916832"/>
            <a:ext cx="8136904" cy="4718215"/>
          </a:xfrm>
          <a:prstGeom prst="rect">
            <a:avLst/>
          </a:prstGeom>
          <a:noFill/>
        </p:spPr>
        <p:txBody>
          <a:bodyPr wrap="square" rtlCol="0">
            <a:spAutoFit/>
          </a:bodyPr>
          <a:lstStyle/>
          <a:p>
            <a:pPr marL="342900" indent="-342900">
              <a:lnSpc>
                <a:spcPct val="90000"/>
              </a:lnSpc>
              <a:buFont typeface="Wingdings" panose="05000000000000000000" pitchFamily="2" charset="2"/>
              <a:buChar char="Ø"/>
            </a:pPr>
            <a:r>
              <a:rPr lang="en-IN" sz="3600" dirty="0">
                <a:solidFill>
                  <a:schemeClr val="bg2">
                    <a:lumMod val="10000"/>
                  </a:schemeClr>
                </a:solidFill>
                <a:latin typeface="Bahnschrift Condensed" panose="020B0502040204020203" pitchFamily="34" charset="0"/>
              </a:rPr>
              <a:t>Introduction:</a:t>
            </a:r>
          </a:p>
          <a:p>
            <a:pPr marL="342900" indent="-342900">
              <a:lnSpc>
                <a:spcPct val="90000"/>
              </a:lnSpc>
              <a:buFont typeface="Wingdings" panose="05000000000000000000" pitchFamily="2" charset="2"/>
              <a:buChar char="Ø"/>
            </a:pPr>
            <a:endParaRPr lang="en-IN" sz="3600" dirty="0">
              <a:solidFill>
                <a:schemeClr val="bg2">
                  <a:lumMod val="10000"/>
                </a:schemeClr>
              </a:solidFill>
              <a:latin typeface="Bahnschrift Condensed" panose="020B0502040204020203" pitchFamily="34" charset="0"/>
            </a:endParaRPr>
          </a:p>
          <a:p>
            <a:pPr marL="342900" indent="-342900">
              <a:lnSpc>
                <a:spcPct val="90000"/>
              </a:lnSpc>
              <a:buFont typeface="Wingdings" panose="05000000000000000000" pitchFamily="2" charset="2"/>
              <a:buChar char="Ø"/>
            </a:pPr>
            <a:r>
              <a:rPr lang="en-IN" sz="3600" dirty="0">
                <a:solidFill>
                  <a:schemeClr val="bg2">
                    <a:lumMod val="10000"/>
                  </a:schemeClr>
                </a:solidFill>
                <a:latin typeface="Bahnschrift Condensed" panose="020B0502040204020203" pitchFamily="34" charset="0"/>
              </a:rPr>
              <a:t>Application:</a:t>
            </a:r>
          </a:p>
          <a:p>
            <a:pPr marL="342900" indent="-342900">
              <a:lnSpc>
                <a:spcPct val="90000"/>
              </a:lnSpc>
              <a:buFont typeface="Wingdings" panose="05000000000000000000" pitchFamily="2" charset="2"/>
              <a:buChar char="Ø"/>
            </a:pPr>
            <a:endParaRPr lang="en-IN" sz="3600" dirty="0">
              <a:solidFill>
                <a:schemeClr val="bg2">
                  <a:lumMod val="10000"/>
                </a:schemeClr>
              </a:solidFill>
              <a:latin typeface="Bahnschrift Condensed" panose="020B0502040204020203" pitchFamily="34" charset="0"/>
            </a:endParaRPr>
          </a:p>
          <a:p>
            <a:pPr marL="342900" indent="-342900">
              <a:lnSpc>
                <a:spcPct val="90000"/>
              </a:lnSpc>
              <a:buFont typeface="Wingdings" panose="05000000000000000000" pitchFamily="2" charset="2"/>
              <a:buChar char="Ø"/>
            </a:pPr>
            <a:r>
              <a:rPr lang="en-IN" sz="3600" dirty="0">
                <a:solidFill>
                  <a:schemeClr val="bg2">
                    <a:lumMod val="10000"/>
                  </a:schemeClr>
                </a:solidFill>
                <a:latin typeface="Bahnschrift Condensed" panose="020B0502040204020203" pitchFamily="34" charset="0"/>
              </a:rPr>
              <a:t>CSV file:</a:t>
            </a:r>
          </a:p>
          <a:p>
            <a:pPr marL="342900" indent="-342900">
              <a:lnSpc>
                <a:spcPct val="90000"/>
              </a:lnSpc>
              <a:buFont typeface="Wingdings" panose="05000000000000000000" pitchFamily="2" charset="2"/>
              <a:buChar char="Ø"/>
            </a:pPr>
            <a:endParaRPr lang="en-IN" sz="3600" dirty="0">
              <a:solidFill>
                <a:schemeClr val="bg2">
                  <a:lumMod val="10000"/>
                </a:schemeClr>
              </a:solidFill>
              <a:latin typeface="Bahnschrift Condensed" panose="020B0502040204020203" pitchFamily="34" charset="0"/>
            </a:endParaRPr>
          </a:p>
          <a:p>
            <a:pPr marL="342900" indent="-342900">
              <a:lnSpc>
                <a:spcPct val="90000"/>
              </a:lnSpc>
              <a:buFont typeface="Wingdings" panose="05000000000000000000" pitchFamily="2" charset="2"/>
              <a:buChar char="Ø"/>
            </a:pPr>
            <a:r>
              <a:rPr lang="en-IN" sz="3600" dirty="0">
                <a:solidFill>
                  <a:schemeClr val="bg2">
                    <a:lumMod val="10000"/>
                  </a:schemeClr>
                </a:solidFill>
                <a:latin typeface="Bahnschrift Condensed" panose="020B0502040204020203" pitchFamily="34" charset="0"/>
              </a:rPr>
              <a:t>Libraries:</a:t>
            </a:r>
          </a:p>
          <a:p>
            <a:pPr marL="342900" indent="-342900">
              <a:lnSpc>
                <a:spcPct val="90000"/>
              </a:lnSpc>
              <a:buFont typeface="Wingdings" panose="05000000000000000000" pitchFamily="2" charset="2"/>
              <a:buChar char="Ø"/>
            </a:pPr>
            <a:endParaRPr lang="en-IN" sz="2800" dirty="0">
              <a:solidFill>
                <a:schemeClr val="bg2">
                  <a:lumMod val="10000"/>
                </a:schemeClr>
              </a:solidFill>
              <a:latin typeface="Bahnschrift Condensed" panose="020B0502040204020203" pitchFamily="34" charset="0"/>
            </a:endParaRPr>
          </a:p>
          <a:p>
            <a:pPr>
              <a:lnSpc>
                <a:spcPct val="90000"/>
              </a:lnSpc>
            </a:pPr>
            <a:endParaRPr lang="en-IN" dirty="0"/>
          </a:p>
          <a:p>
            <a:pPr>
              <a:lnSpc>
                <a:spcPct val="90000"/>
              </a:lnSpc>
            </a:pPr>
            <a:endParaRPr lang="en-IN" dirty="0"/>
          </a:p>
          <a:p>
            <a:pPr>
              <a:lnSpc>
                <a:spcPct val="90000"/>
              </a:lnSpc>
            </a:pPr>
            <a:endParaRPr lang="en-IN" dirty="0"/>
          </a:p>
        </p:txBody>
      </p:sp>
      <p:sp>
        <p:nvSpPr>
          <p:cNvPr id="3" name="TextBox 2"/>
          <p:cNvSpPr txBox="1"/>
          <p:nvPr/>
        </p:nvSpPr>
        <p:spPr>
          <a:xfrm>
            <a:off x="6958508" y="1916832"/>
            <a:ext cx="3456384" cy="3582519"/>
          </a:xfrm>
          <a:prstGeom prst="rect">
            <a:avLst/>
          </a:prstGeom>
          <a:noFill/>
        </p:spPr>
        <p:txBody>
          <a:bodyPr wrap="square" rtlCol="0">
            <a:spAutoFit/>
          </a:bodyPr>
          <a:lstStyle/>
          <a:p>
            <a:pPr marL="342900" indent="-342900">
              <a:lnSpc>
                <a:spcPct val="90000"/>
              </a:lnSpc>
              <a:buFont typeface="Wingdings" panose="05000000000000000000" pitchFamily="2" charset="2"/>
              <a:buChar char="Ø"/>
            </a:pPr>
            <a:r>
              <a:rPr lang="en-IN" sz="3600" dirty="0">
                <a:solidFill>
                  <a:schemeClr val="bg2">
                    <a:lumMod val="10000"/>
                  </a:schemeClr>
                </a:solidFill>
                <a:latin typeface="Bahnschrift Condensed" panose="020B0502040204020203" pitchFamily="34" charset="0"/>
              </a:rPr>
              <a:t>Algorithms:</a:t>
            </a:r>
          </a:p>
          <a:p>
            <a:pPr marL="342900" indent="-342900">
              <a:lnSpc>
                <a:spcPct val="90000"/>
              </a:lnSpc>
              <a:buFont typeface="Wingdings" panose="05000000000000000000" pitchFamily="2" charset="2"/>
              <a:buChar char="Ø"/>
            </a:pPr>
            <a:endParaRPr lang="en-IN" sz="3600" dirty="0">
              <a:solidFill>
                <a:schemeClr val="bg2">
                  <a:lumMod val="10000"/>
                </a:schemeClr>
              </a:solidFill>
              <a:latin typeface="Bahnschrift Condensed" panose="020B0502040204020203" pitchFamily="34" charset="0"/>
            </a:endParaRPr>
          </a:p>
          <a:p>
            <a:pPr marL="342900" indent="-342900">
              <a:lnSpc>
                <a:spcPct val="90000"/>
              </a:lnSpc>
              <a:buFont typeface="Wingdings" panose="05000000000000000000" pitchFamily="2" charset="2"/>
              <a:buChar char="Ø"/>
            </a:pPr>
            <a:r>
              <a:rPr lang="en-IN" sz="3600" dirty="0">
                <a:solidFill>
                  <a:schemeClr val="bg2">
                    <a:lumMod val="10000"/>
                  </a:schemeClr>
                </a:solidFill>
                <a:latin typeface="Bahnschrift Condensed" panose="020B0502040204020203" pitchFamily="34" charset="0"/>
              </a:rPr>
              <a:t>Advantages:</a:t>
            </a:r>
          </a:p>
          <a:p>
            <a:pPr marL="342900" indent="-342900">
              <a:lnSpc>
                <a:spcPct val="90000"/>
              </a:lnSpc>
              <a:buFont typeface="Wingdings" panose="05000000000000000000" pitchFamily="2" charset="2"/>
              <a:buChar char="Ø"/>
            </a:pPr>
            <a:endParaRPr lang="en-IN" sz="3600" dirty="0">
              <a:solidFill>
                <a:schemeClr val="bg2">
                  <a:lumMod val="10000"/>
                </a:schemeClr>
              </a:solidFill>
              <a:latin typeface="Bahnschrift Condensed" panose="020B0502040204020203" pitchFamily="34" charset="0"/>
            </a:endParaRPr>
          </a:p>
          <a:p>
            <a:pPr marL="342900" indent="-342900">
              <a:lnSpc>
                <a:spcPct val="90000"/>
              </a:lnSpc>
              <a:buFont typeface="Wingdings" panose="05000000000000000000" pitchFamily="2" charset="2"/>
              <a:buChar char="Ø"/>
            </a:pPr>
            <a:r>
              <a:rPr lang="en-IN" sz="3600" dirty="0">
                <a:solidFill>
                  <a:schemeClr val="bg2">
                    <a:lumMod val="10000"/>
                  </a:schemeClr>
                </a:solidFill>
                <a:latin typeface="Bahnschrift Condensed" panose="020B0502040204020203" pitchFamily="34" charset="0"/>
              </a:rPr>
              <a:t>Disadvantages:</a:t>
            </a:r>
          </a:p>
          <a:p>
            <a:pPr marL="342900" indent="-342900">
              <a:lnSpc>
                <a:spcPct val="90000"/>
              </a:lnSpc>
              <a:buFont typeface="Wingdings" panose="05000000000000000000" pitchFamily="2" charset="2"/>
              <a:buChar char="Ø"/>
            </a:pPr>
            <a:endParaRPr lang="en-IN" sz="3600" dirty="0">
              <a:solidFill>
                <a:schemeClr val="bg2">
                  <a:lumMod val="10000"/>
                </a:schemeClr>
              </a:solidFill>
              <a:latin typeface="Bahnschrift Condensed" panose="020B0502040204020203" pitchFamily="34" charset="0"/>
            </a:endParaRPr>
          </a:p>
          <a:p>
            <a:pPr marL="342900" indent="-342900">
              <a:lnSpc>
                <a:spcPct val="90000"/>
              </a:lnSpc>
              <a:buFont typeface="Wingdings" panose="05000000000000000000" pitchFamily="2" charset="2"/>
              <a:buChar char="Ø"/>
            </a:pPr>
            <a:r>
              <a:rPr lang="en-IN" sz="3600" dirty="0">
                <a:solidFill>
                  <a:schemeClr val="bg2">
                    <a:lumMod val="10000"/>
                  </a:schemeClr>
                </a:solidFill>
                <a:latin typeface="Bahnschrift Condensed" panose="020B0502040204020203" pitchFamily="34" charset="0"/>
              </a:rPr>
              <a:t>Reference:</a:t>
            </a:r>
          </a:p>
        </p:txBody>
      </p:sp>
    </p:spTree>
    <p:extLst>
      <p:ext uri="{BB962C8B-B14F-4D97-AF65-F5344CB8AC3E}">
        <p14:creationId xmlns:p14="http://schemas.microsoft.com/office/powerpoint/2010/main" val="100039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298" y="404664"/>
            <a:ext cx="4176464" cy="759296"/>
          </a:xfrm>
        </p:spPr>
        <p:txBody>
          <a:bodyPr>
            <a:normAutofit/>
          </a:bodyPr>
          <a:lstStyle/>
          <a:p>
            <a:r>
              <a:rPr lang="en-US" sz="4800" b="1" dirty="0">
                <a:solidFill>
                  <a:srgbClr val="002060"/>
                </a:solidFill>
                <a:latin typeface="Bahnschrift Condensed" panose="020B0502040204020203" pitchFamily="34" charset="0"/>
              </a:rPr>
              <a:t>Introduction:</a:t>
            </a:r>
          </a:p>
        </p:txBody>
      </p:sp>
      <p:sp>
        <p:nvSpPr>
          <p:cNvPr id="3" name="TextBox 2">
            <a:extLst>
              <a:ext uri="{FF2B5EF4-FFF2-40B4-BE49-F238E27FC236}">
                <a16:creationId xmlns:a16="http://schemas.microsoft.com/office/drawing/2014/main" xmlns="" id="{5A8C263B-4F0D-D41D-0C7B-ABD07D5B5F83}"/>
              </a:ext>
            </a:extLst>
          </p:cNvPr>
          <p:cNvSpPr txBox="1"/>
          <p:nvPr/>
        </p:nvSpPr>
        <p:spPr>
          <a:xfrm>
            <a:off x="1197868" y="1556792"/>
            <a:ext cx="9613068" cy="4773614"/>
          </a:xfrm>
          <a:prstGeom prst="rect">
            <a:avLst/>
          </a:prstGeom>
          <a:noFill/>
        </p:spPr>
        <p:txBody>
          <a:bodyPr wrap="square" rtlCol="0">
            <a:spAutoFit/>
          </a:bodyPr>
          <a:lstStyle/>
          <a:p>
            <a:pPr>
              <a:lnSpc>
                <a:spcPct val="90000"/>
              </a:lnSpc>
            </a:pPr>
            <a:r>
              <a:rPr lang="en-US" sz="3200" dirty="0">
                <a:solidFill>
                  <a:schemeClr val="tx2">
                    <a:lumMod val="95000"/>
                    <a:lumOff val="5000"/>
                  </a:schemeClr>
                </a:solidFill>
                <a:latin typeface="Bahnschrift Condensed" panose="020B0502040204020203" pitchFamily="34" charset="0"/>
              </a:rPr>
              <a:t>Gold was the first well-known metal of our </a:t>
            </a:r>
            <a:r>
              <a:rPr lang="en-US" sz="3200" dirty="0" smtClean="0">
                <a:solidFill>
                  <a:schemeClr val="tx2">
                    <a:lumMod val="95000"/>
                    <a:lumOff val="5000"/>
                  </a:schemeClr>
                </a:solidFill>
                <a:latin typeface="Bahnschrift Condensed" panose="020B0502040204020203" pitchFamily="34" charset="0"/>
              </a:rPr>
              <a:t>species. Gold </a:t>
            </a:r>
            <a:r>
              <a:rPr lang="en-US" sz="3200" dirty="0">
                <a:solidFill>
                  <a:schemeClr val="tx2">
                    <a:lumMod val="95000"/>
                    <a:lumOff val="5000"/>
                  </a:schemeClr>
                </a:solidFill>
                <a:latin typeface="Bahnschrift Condensed" panose="020B0502040204020203" pitchFamily="34" charset="0"/>
              </a:rPr>
              <a:t>has held its value and has been used as a means of assessing a country's financial strength. Big investors were attracted to this precious metal and invested large amounts in it. The reason for the rise in the gold rate apparently lies in its incredible use and it is also a very rare metal to be found.</a:t>
            </a:r>
          </a:p>
          <a:p>
            <a:pPr>
              <a:lnSpc>
                <a:spcPct val="90000"/>
              </a:lnSpc>
            </a:pPr>
            <a:r>
              <a:rPr lang="en-US" sz="3200" dirty="0">
                <a:solidFill>
                  <a:schemeClr val="tx2">
                    <a:lumMod val="95000"/>
                    <a:lumOff val="5000"/>
                  </a:schemeClr>
                </a:solidFill>
                <a:latin typeface="Bahnschrift Condensed" panose="020B0502040204020203" pitchFamily="34" charset="0"/>
              </a:rPr>
              <a:t> </a:t>
            </a:r>
          </a:p>
          <a:p>
            <a:pPr>
              <a:lnSpc>
                <a:spcPct val="90000"/>
              </a:lnSpc>
            </a:pPr>
            <a:r>
              <a:rPr lang="en-US" sz="3200" dirty="0">
                <a:solidFill>
                  <a:schemeClr val="tx2">
                    <a:lumMod val="95000"/>
                    <a:lumOff val="5000"/>
                  </a:schemeClr>
                </a:solidFill>
                <a:latin typeface="Bahnschrift Condensed" panose="020B0502040204020203" pitchFamily="34" charset="0"/>
              </a:rPr>
              <a:t>Hence, we use machine learning algorithms such as linear regression, random </a:t>
            </a:r>
            <a:r>
              <a:rPr lang="en-US" sz="3200" dirty="0" smtClean="0">
                <a:solidFill>
                  <a:schemeClr val="tx2">
                    <a:lumMod val="95000"/>
                    <a:lumOff val="5000"/>
                  </a:schemeClr>
                </a:solidFill>
                <a:latin typeface="Bahnschrift Condensed" panose="020B0502040204020203" pitchFamily="34" charset="0"/>
              </a:rPr>
              <a:t>forest, SVR for </a:t>
            </a:r>
            <a:r>
              <a:rPr lang="en-US" sz="3200" dirty="0">
                <a:solidFill>
                  <a:schemeClr val="tx2">
                    <a:lumMod val="95000"/>
                    <a:lumOff val="5000"/>
                  </a:schemeClr>
                </a:solidFill>
                <a:latin typeface="Bahnschrift Condensed" panose="020B0502040204020203" pitchFamily="34" charset="0"/>
              </a:rPr>
              <a:t>analyzing the relation between the variables and predict the gold price.</a:t>
            </a:r>
          </a:p>
          <a:p>
            <a:pPr>
              <a:lnSpc>
                <a:spcPct val="90000"/>
              </a:lnSpc>
            </a:pPr>
            <a:endParaRPr lang="en-IN" dirty="0"/>
          </a:p>
        </p:txBody>
      </p:sp>
    </p:spTree>
    <p:extLst>
      <p:ext uri="{BB962C8B-B14F-4D97-AF65-F5344CB8AC3E}">
        <p14:creationId xmlns:p14="http://schemas.microsoft.com/office/powerpoint/2010/main" val="15856749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56" y="188640"/>
            <a:ext cx="3456384" cy="889248"/>
          </a:xfrm>
        </p:spPr>
        <p:txBody>
          <a:bodyPr>
            <a:normAutofit/>
          </a:bodyPr>
          <a:lstStyle/>
          <a:p>
            <a:r>
              <a:rPr lang="en-US" dirty="0">
                <a:solidFill>
                  <a:srgbClr val="002060"/>
                </a:solidFill>
                <a:latin typeface="Bahnschrift Condensed" panose="020B0502040204020203" pitchFamily="34" charset="0"/>
              </a:rPr>
              <a:t>Applications:</a:t>
            </a:r>
          </a:p>
        </p:txBody>
      </p:sp>
      <p:sp>
        <p:nvSpPr>
          <p:cNvPr id="3" name="Text Placeholder 2"/>
          <p:cNvSpPr>
            <a:spLocks noGrp="1"/>
          </p:cNvSpPr>
          <p:nvPr>
            <p:ph type="body" idx="1"/>
          </p:nvPr>
        </p:nvSpPr>
        <p:spPr>
          <a:xfrm>
            <a:off x="405780" y="1340768"/>
            <a:ext cx="8458201" cy="4032448"/>
          </a:xfrm>
        </p:spPr>
        <p:txBody>
          <a:bodyPr>
            <a:normAutofit/>
          </a:bodyPr>
          <a:lstStyle/>
          <a:p>
            <a:pPr marL="571500" indent="-571500">
              <a:buFont typeface="Arial" panose="020B0604020202020204" pitchFamily="34" charset="0"/>
              <a:buChar char="•"/>
            </a:pPr>
            <a:r>
              <a:rPr lang="en-US" sz="3600" dirty="0" err="1">
                <a:solidFill>
                  <a:schemeClr val="tx2">
                    <a:lumMod val="95000"/>
                    <a:lumOff val="5000"/>
                  </a:schemeClr>
                </a:solidFill>
                <a:latin typeface="Bahnschrift Condensed" panose="020B0502040204020203" pitchFamily="34" charset="0"/>
              </a:rPr>
              <a:t>Jewellery</a:t>
            </a:r>
            <a:r>
              <a:rPr lang="en-US" sz="3600" dirty="0">
                <a:solidFill>
                  <a:schemeClr val="tx2">
                    <a:lumMod val="95000"/>
                    <a:lumOff val="5000"/>
                  </a:schemeClr>
                </a:solidFill>
                <a:latin typeface="Bahnschrift Condensed" panose="020B0502040204020203" pitchFamily="34" charset="0"/>
              </a:rPr>
              <a:t>, medals and decoration.</a:t>
            </a:r>
          </a:p>
          <a:p>
            <a:pPr marL="571500" indent="-571500">
              <a:buFont typeface="Arial" panose="020B0604020202020204" pitchFamily="34" charset="0"/>
              <a:buChar char="•"/>
            </a:pPr>
            <a:endParaRPr lang="en-US" sz="3600" dirty="0">
              <a:solidFill>
                <a:schemeClr val="tx2">
                  <a:lumMod val="95000"/>
                  <a:lumOff val="5000"/>
                </a:schemeClr>
              </a:solidFill>
              <a:latin typeface="Bahnschrift Condensed" panose="020B0502040204020203" pitchFamily="34" charset="0"/>
            </a:endParaRPr>
          </a:p>
          <a:p>
            <a:pPr marL="571500" indent="-571500">
              <a:buFont typeface="Arial" panose="020B0604020202020204" pitchFamily="34" charset="0"/>
              <a:buChar char="•"/>
            </a:pPr>
            <a:r>
              <a:rPr lang="en-US" sz="3600" dirty="0">
                <a:solidFill>
                  <a:schemeClr val="tx2">
                    <a:lumMod val="95000"/>
                    <a:lumOff val="5000"/>
                  </a:schemeClr>
                </a:solidFill>
                <a:latin typeface="Bahnschrift Condensed" panose="020B0502040204020203" pitchFamily="34" charset="0"/>
              </a:rPr>
              <a:t>Finance and saving.</a:t>
            </a:r>
          </a:p>
          <a:p>
            <a:pPr marL="571500" indent="-571500">
              <a:buFont typeface="Arial" panose="020B0604020202020204" pitchFamily="34" charset="0"/>
              <a:buChar char="•"/>
            </a:pPr>
            <a:endParaRPr lang="en-US" sz="3600" dirty="0">
              <a:solidFill>
                <a:schemeClr val="tx2">
                  <a:lumMod val="95000"/>
                  <a:lumOff val="5000"/>
                </a:schemeClr>
              </a:solidFill>
              <a:latin typeface="Bahnschrift Condensed" panose="020B0502040204020203" pitchFamily="34" charset="0"/>
            </a:endParaRPr>
          </a:p>
          <a:p>
            <a:pPr marL="571500" indent="-571500">
              <a:buFont typeface="Arial" panose="020B0604020202020204" pitchFamily="34" charset="0"/>
              <a:buChar char="•"/>
            </a:pPr>
            <a:r>
              <a:rPr lang="en-US" sz="3600" dirty="0">
                <a:solidFill>
                  <a:schemeClr val="tx2">
                    <a:lumMod val="95000"/>
                    <a:lumOff val="5000"/>
                  </a:schemeClr>
                </a:solidFill>
                <a:latin typeface="Bahnschrift Condensed" panose="020B0502040204020203" pitchFamily="34" charset="0"/>
              </a:rPr>
              <a:t>Aerospace and electronics.</a:t>
            </a:r>
          </a:p>
          <a:p>
            <a:pPr marL="571500" indent="-571500">
              <a:buFont typeface="Arial" panose="020B0604020202020204" pitchFamily="34" charset="0"/>
              <a:buChar char="•"/>
            </a:pPr>
            <a:endParaRPr lang="en-US" sz="3600" dirty="0">
              <a:solidFill>
                <a:schemeClr val="tx2">
                  <a:lumMod val="95000"/>
                  <a:lumOff val="5000"/>
                </a:schemeClr>
              </a:solidFill>
              <a:latin typeface="Bahnschrift Condensed" panose="020B0502040204020203" pitchFamily="34" charset="0"/>
            </a:endParaRPr>
          </a:p>
          <a:p>
            <a:pPr marL="571500" indent="-571500">
              <a:buFont typeface="Arial" panose="020B0604020202020204" pitchFamily="34" charset="0"/>
              <a:buChar char="•"/>
            </a:pPr>
            <a:r>
              <a:rPr lang="en-US" sz="3600" dirty="0">
                <a:solidFill>
                  <a:schemeClr val="tx2">
                    <a:lumMod val="95000"/>
                    <a:lumOff val="5000"/>
                  </a:schemeClr>
                </a:solidFill>
                <a:latin typeface="Bahnschrift Condensed" panose="020B0502040204020203" pitchFamily="34" charset="0"/>
              </a:rPr>
              <a:t>Medication and dentistry.</a:t>
            </a:r>
          </a:p>
        </p:txBody>
      </p:sp>
    </p:spTree>
    <p:extLst>
      <p:ext uri="{BB962C8B-B14F-4D97-AF65-F5344CB8AC3E}">
        <p14:creationId xmlns:p14="http://schemas.microsoft.com/office/powerpoint/2010/main" val="37317682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9A3C16E-7582-424B-7F68-A6648A0CC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147" y="1787683"/>
            <a:ext cx="6504658" cy="4357406"/>
          </a:xfrm>
          <a:prstGeom prst="rect">
            <a:avLst/>
          </a:prstGeom>
        </p:spPr>
      </p:pic>
      <p:sp>
        <p:nvSpPr>
          <p:cNvPr id="6" name="Title 5">
            <a:extLst>
              <a:ext uri="{FF2B5EF4-FFF2-40B4-BE49-F238E27FC236}">
                <a16:creationId xmlns:a16="http://schemas.microsoft.com/office/drawing/2014/main" xmlns="" id="{DDC19715-D1B7-96E0-B5FC-503D2A24B878}"/>
              </a:ext>
            </a:extLst>
          </p:cNvPr>
          <p:cNvSpPr>
            <a:spLocks noGrp="1"/>
          </p:cNvSpPr>
          <p:nvPr>
            <p:ph type="title"/>
          </p:nvPr>
        </p:nvSpPr>
        <p:spPr>
          <a:xfrm>
            <a:off x="1053852" y="116632"/>
            <a:ext cx="2064295" cy="759296"/>
          </a:xfrm>
        </p:spPr>
        <p:txBody>
          <a:bodyPr>
            <a:normAutofit/>
          </a:bodyPr>
          <a:lstStyle/>
          <a:p>
            <a:r>
              <a:rPr lang="en-IN" sz="4000" dirty="0">
                <a:solidFill>
                  <a:srgbClr val="002060"/>
                </a:solidFill>
                <a:latin typeface="Bahnschrift Condensed" panose="020B0502040204020203" pitchFamily="34" charset="0"/>
              </a:rPr>
              <a:t>CSV file</a:t>
            </a:r>
          </a:p>
        </p:txBody>
      </p:sp>
      <p:sp>
        <p:nvSpPr>
          <p:cNvPr id="7" name="TextBox 6">
            <a:extLst>
              <a:ext uri="{FF2B5EF4-FFF2-40B4-BE49-F238E27FC236}">
                <a16:creationId xmlns:a16="http://schemas.microsoft.com/office/drawing/2014/main" xmlns="" id="{BF0AB6BA-3389-C4D0-6BB2-D7C6C7F7B891}"/>
              </a:ext>
            </a:extLst>
          </p:cNvPr>
          <p:cNvSpPr txBox="1"/>
          <p:nvPr/>
        </p:nvSpPr>
        <p:spPr>
          <a:xfrm>
            <a:off x="2998068" y="1174034"/>
            <a:ext cx="3888432" cy="590931"/>
          </a:xfrm>
          <a:prstGeom prst="rect">
            <a:avLst/>
          </a:prstGeom>
          <a:noFill/>
        </p:spPr>
        <p:txBody>
          <a:bodyPr wrap="square" rtlCol="0">
            <a:spAutoFit/>
          </a:bodyPr>
          <a:lstStyle/>
          <a:p>
            <a:pPr>
              <a:lnSpc>
                <a:spcPct val="90000"/>
              </a:lnSpc>
            </a:pPr>
            <a:r>
              <a:rPr lang="en-IN" sz="3600" dirty="0" err="1">
                <a:solidFill>
                  <a:schemeClr val="tx2">
                    <a:lumMod val="95000"/>
                    <a:lumOff val="5000"/>
                  </a:schemeClr>
                </a:solidFill>
                <a:latin typeface="Bahnschrift Condensed" panose="020B0502040204020203" pitchFamily="34" charset="0"/>
              </a:rPr>
              <a:t>gld_price_data</a:t>
            </a:r>
            <a:endParaRPr lang="en-IN" sz="3600" dirty="0">
              <a:solidFill>
                <a:schemeClr val="tx2">
                  <a:lumMod val="95000"/>
                  <a:lumOff val="5000"/>
                </a:schemeClr>
              </a:solidFill>
              <a:latin typeface="Bahnschrift Condensed" panose="020B0502040204020203" pitchFamily="34" charset="0"/>
            </a:endParaRPr>
          </a:p>
        </p:txBody>
      </p:sp>
    </p:spTree>
    <p:extLst>
      <p:ext uri="{BB962C8B-B14F-4D97-AF65-F5344CB8AC3E}">
        <p14:creationId xmlns:p14="http://schemas.microsoft.com/office/powerpoint/2010/main" val="3231301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E81D2D-26B7-5C7E-A638-11D37E6C3D5D}"/>
              </a:ext>
            </a:extLst>
          </p:cNvPr>
          <p:cNvSpPr>
            <a:spLocks noGrp="1"/>
          </p:cNvSpPr>
          <p:nvPr>
            <p:ph type="title"/>
          </p:nvPr>
        </p:nvSpPr>
        <p:spPr>
          <a:xfrm>
            <a:off x="837828" y="11764"/>
            <a:ext cx="3456384" cy="792088"/>
          </a:xfrm>
        </p:spPr>
        <p:txBody>
          <a:bodyPr>
            <a:normAutofit/>
          </a:bodyPr>
          <a:lstStyle/>
          <a:p>
            <a:r>
              <a:rPr lang="en-IN" sz="4800" dirty="0">
                <a:solidFill>
                  <a:srgbClr val="002060"/>
                </a:solidFill>
                <a:latin typeface="Bahnschrift Condensed" panose="020B0502040204020203" pitchFamily="34" charset="0"/>
              </a:rPr>
              <a:t>Libraries:</a:t>
            </a:r>
          </a:p>
        </p:txBody>
      </p:sp>
      <p:sp>
        <p:nvSpPr>
          <p:cNvPr id="6" name="TextBox 5">
            <a:extLst>
              <a:ext uri="{FF2B5EF4-FFF2-40B4-BE49-F238E27FC236}">
                <a16:creationId xmlns:a16="http://schemas.microsoft.com/office/drawing/2014/main" xmlns="" id="{277EF22F-6E40-D9B0-D8A0-1B7EA703139A}"/>
              </a:ext>
            </a:extLst>
          </p:cNvPr>
          <p:cNvSpPr txBox="1"/>
          <p:nvPr/>
        </p:nvSpPr>
        <p:spPr>
          <a:xfrm>
            <a:off x="1197868" y="813792"/>
            <a:ext cx="9145016" cy="5509200"/>
          </a:xfrm>
          <a:prstGeom prst="rect">
            <a:avLst/>
          </a:prstGeom>
          <a:noFill/>
        </p:spPr>
        <p:txBody>
          <a:bodyPr wrap="square" rtlCol="0">
            <a:spAutoFit/>
          </a:bodyPr>
          <a:lstStyle/>
          <a:p>
            <a:pPr marL="457200" indent="-457200">
              <a:buFont typeface="Arial" panose="020B0604020202020204" pitchFamily="34" charset="0"/>
              <a:buChar char="•"/>
            </a:pPr>
            <a:r>
              <a:rPr lang="en-IN" sz="3200" u="sng" dirty="0">
                <a:solidFill>
                  <a:srgbClr val="002060"/>
                </a:solidFill>
                <a:latin typeface="Bahnschrift Condensed" panose="020B0502040204020203" pitchFamily="34" charset="0"/>
              </a:rPr>
              <a:t>Pandas</a:t>
            </a:r>
            <a:r>
              <a:rPr lang="en-IN" sz="3200" dirty="0">
                <a:solidFill>
                  <a:srgbClr val="002060"/>
                </a:solidFill>
                <a:latin typeface="Bahnschrift Condensed" panose="020B0502040204020203" pitchFamily="34" charset="0"/>
              </a:rPr>
              <a:t> :</a:t>
            </a:r>
            <a:r>
              <a:rPr lang="en-IN" sz="3200" dirty="0">
                <a:solidFill>
                  <a:schemeClr val="tx2">
                    <a:lumMod val="95000"/>
                    <a:lumOff val="5000"/>
                  </a:schemeClr>
                </a:solidFill>
                <a:latin typeface="Bahnschrift Condensed" panose="020B0502040204020203" pitchFamily="34" charset="0"/>
              </a:rPr>
              <a:t> For data analysis.</a:t>
            </a:r>
          </a:p>
          <a:p>
            <a:pPr marL="457200" indent="-457200">
              <a:buFont typeface="Arial" panose="020B0604020202020204" pitchFamily="34" charset="0"/>
              <a:buChar char="•"/>
            </a:pPr>
            <a:endParaRPr lang="en-IN" sz="3200" dirty="0">
              <a:solidFill>
                <a:schemeClr val="tx2">
                  <a:lumMod val="95000"/>
                  <a:lumOff val="5000"/>
                </a:schemeClr>
              </a:solidFill>
              <a:latin typeface="Bahnschrift Condensed" panose="020B0502040204020203" pitchFamily="34" charset="0"/>
            </a:endParaRPr>
          </a:p>
          <a:p>
            <a:pPr marL="457200" indent="-457200">
              <a:buFont typeface="Arial" panose="020B0604020202020204" pitchFamily="34" charset="0"/>
              <a:buChar char="•"/>
            </a:pPr>
            <a:r>
              <a:rPr lang="en-IN" sz="3200" u="sng" dirty="0" err="1">
                <a:solidFill>
                  <a:srgbClr val="002060"/>
                </a:solidFill>
                <a:latin typeface="Bahnschrift Condensed" panose="020B0502040204020203" pitchFamily="34" charset="0"/>
              </a:rPr>
              <a:t>Numpy</a:t>
            </a:r>
            <a:r>
              <a:rPr lang="en-IN" sz="3200" dirty="0">
                <a:solidFill>
                  <a:schemeClr val="tx2">
                    <a:lumMod val="95000"/>
                    <a:lumOff val="5000"/>
                  </a:schemeClr>
                </a:solidFill>
                <a:latin typeface="Bahnschrift Condensed" panose="020B0502040204020203" pitchFamily="34" charset="0"/>
              </a:rPr>
              <a:t> : For numeric calculation.</a:t>
            </a:r>
          </a:p>
          <a:p>
            <a:endParaRPr lang="en-IN" sz="3200" dirty="0">
              <a:solidFill>
                <a:schemeClr val="tx2">
                  <a:lumMod val="95000"/>
                  <a:lumOff val="5000"/>
                </a:schemeClr>
              </a:solidFill>
              <a:latin typeface="Bahnschrift Condensed" panose="020B0502040204020203" pitchFamily="34" charset="0"/>
            </a:endParaRPr>
          </a:p>
          <a:p>
            <a:pPr marL="457200" indent="-457200">
              <a:buFont typeface="Arial" panose="020B0604020202020204" pitchFamily="34" charset="0"/>
              <a:buChar char="•"/>
            </a:pPr>
            <a:r>
              <a:rPr lang="en-IN" sz="3200" u="sng" dirty="0">
                <a:solidFill>
                  <a:srgbClr val="002060"/>
                </a:solidFill>
                <a:latin typeface="Bahnschrift Condensed" panose="020B0502040204020203" pitchFamily="34" charset="0"/>
              </a:rPr>
              <a:t>Matplotlib</a:t>
            </a:r>
            <a:r>
              <a:rPr lang="en-IN" sz="3200" dirty="0">
                <a:solidFill>
                  <a:schemeClr val="tx2">
                    <a:lumMod val="95000"/>
                    <a:lumOff val="5000"/>
                  </a:schemeClr>
                </a:solidFill>
                <a:latin typeface="Bahnschrift Condensed" panose="020B0502040204020203" pitchFamily="34" charset="0"/>
              </a:rPr>
              <a:t> : For data visualization.</a:t>
            </a:r>
          </a:p>
          <a:p>
            <a:endParaRPr lang="en-IN" sz="3200" dirty="0">
              <a:solidFill>
                <a:schemeClr val="tx2">
                  <a:lumMod val="95000"/>
                  <a:lumOff val="5000"/>
                </a:schemeClr>
              </a:solidFill>
              <a:latin typeface="Bahnschrift Condensed" panose="020B0502040204020203" pitchFamily="34" charset="0"/>
            </a:endParaRPr>
          </a:p>
          <a:p>
            <a:pPr marL="457200" indent="-457200">
              <a:buFont typeface="Arial" panose="020B0604020202020204" pitchFamily="34" charset="0"/>
              <a:buChar char="•"/>
            </a:pPr>
            <a:r>
              <a:rPr lang="en-IN" sz="3200" u="sng" dirty="0">
                <a:solidFill>
                  <a:srgbClr val="002060"/>
                </a:solidFill>
                <a:latin typeface="Bahnschrift Condensed" panose="020B0502040204020203" pitchFamily="34" charset="0"/>
              </a:rPr>
              <a:t>Seaborn</a:t>
            </a:r>
            <a:r>
              <a:rPr lang="en-IN" sz="3200" dirty="0">
                <a:solidFill>
                  <a:schemeClr val="tx2">
                    <a:lumMod val="95000"/>
                    <a:lumOff val="5000"/>
                  </a:schemeClr>
                </a:solidFill>
                <a:latin typeface="Bahnschrift Condensed" panose="020B0502040204020203" pitchFamily="34" charset="0"/>
              </a:rPr>
              <a:t> : For making statistical graphics.</a:t>
            </a:r>
          </a:p>
          <a:p>
            <a:pPr marL="457200" indent="-457200">
              <a:buFont typeface="Arial" panose="020B0604020202020204" pitchFamily="34" charset="0"/>
              <a:buChar char="•"/>
            </a:pPr>
            <a:endParaRPr lang="en-IN" sz="3200" dirty="0">
              <a:solidFill>
                <a:schemeClr val="tx2">
                  <a:lumMod val="95000"/>
                  <a:lumOff val="5000"/>
                </a:schemeClr>
              </a:solidFill>
              <a:latin typeface="Bahnschrift Condensed" panose="020B0502040204020203" pitchFamily="34" charset="0"/>
            </a:endParaRPr>
          </a:p>
          <a:p>
            <a:pPr marL="457200" indent="-457200">
              <a:buFont typeface="Arial" panose="020B0604020202020204" pitchFamily="34" charset="0"/>
              <a:buChar char="•"/>
            </a:pPr>
            <a:r>
              <a:rPr lang="en-IN" sz="3200" u="sng" dirty="0" err="1">
                <a:solidFill>
                  <a:srgbClr val="002060"/>
                </a:solidFill>
                <a:latin typeface="Bahnschrift Condensed" panose="020B0502040204020203" pitchFamily="34" charset="0"/>
              </a:rPr>
              <a:t>Sklearn</a:t>
            </a:r>
            <a:r>
              <a:rPr lang="en-IN" sz="3200" dirty="0">
                <a:solidFill>
                  <a:schemeClr val="tx2">
                    <a:lumMod val="95000"/>
                    <a:lumOff val="5000"/>
                  </a:schemeClr>
                </a:solidFill>
                <a:latin typeface="Bahnschrift Condensed" panose="020B0502040204020203" pitchFamily="34" charset="0"/>
              </a:rPr>
              <a:t> :</a:t>
            </a:r>
            <a:r>
              <a:rPr lang="en-US" sz="3200" dirty="0">
                <a:solidFill>
                  <a:schemeClr val="tx2">
                    <a:lumMod val="95000"/>
                    <a:lumOff val="5000"/>
                  </a:schemeClr>
                </a:solidFill>
                <a:latin typeface="Bahnschrift Condensed" panose="020B0502040204020203" pitchFamily="34" charset="0"/>
              </a:rPr>
              <a:t>This module contains multiple libraries are having pre-implemented functions to perform tasks from data preprocessing to model development and evaluation.</a:t>
            </a:r>
            <a:endParaRPr lang="en-IN" dirty="0"/>
          </a:p>
        </p:txBody>
      </p:sp>
    </p:spTree>
    <p:extLst>
      <p:ext uri="{BB962C8B-B14F-4D97-AF65-F5344CB8AC3E}">
        <p14:creationId xmlns:p14="http://schemas.microsoft.com/office/powerpoint/2010/main" val="214061135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260648"/>
            <a:ext cx="3000399" cy="759296"/>
          </a:xfrm>
        </p:spPr>
        <p:txBody>
          <a:bodyPr>
            <a:normAutofit/>
          </a:bodyPr>
          <a:lstStyle/>
          <a:p>
            <a:r>
              <a:rPr lang="en-US" sz="4800" dirty="0">
                <a:solidFill>
                  <a:srgbClr val="002060"/>
                </a:solidFill>
                <a:latin typeface="Bahnschrift Condensed" panose="020B0502040204020203" pitchFamily="34" charset="0"/>
              </a:rPr>
              <a:t>Algorithms:</a:t>
            </a:r>
          </a:p>
        </p:txBody>
      </p:sp>
      <p:sp>
        <p:nvSpPr>
          <p:cNvPr id="7" name="TextBox 6"/>
          <p:cNvSpPr txBox="1"/>
          <p:nvPr/>
        </p:nvSpPr>
        <p:spPr>
          <a:xfrm>
            <a:off x="1197868" y="1484784"/>
            <a:ext cx="10297144" cy="1144929"/>
          </a:xfrm>
          <a:prstGeom prst="rect">
            <a:avLst/>
          </a:prstGeom>
          <a:noFill/>
        </p:spPr>
        <p:txBody>
          <a:bodyPr wrap="square" rtlCol="0">
            <a:spAutoFit/>
          </a:bodyPr>
          <a:lstStyle/>
          <a:p>
            <a:pPr>
              <a:lnSpc>
                <a:spcPct val="90000"/>
              </a:lnSpc>
            </a:pPr>
            <a:r>
              <a:rPr lang="en-IN" sz="2800" b="1" dirty="0" smtClean="0">
                <a:solidFill>
                  <a:schemeClr val="bg2">
                    <a:lumMod val="25000"/>
                  </a:schemeClr>
                </a:solidFill>
              </a:rPr>
              <a:t>Linear Regression</a:t>
            </a:r>
            <a:r>
              <a:rPr lang="en-IN" dirty="0" smtClean="0"/>
              <a:t>:</a:t>
            </a:r>
          </a:p>
          <a:p>
            <a:pPr>
              <a:lnSpc>
                <a:spcPct val="90000"/>
              </a:lnSpc>
            </a:pPr>
            <a:r>
              <a:rPr lang="en-IN" dirty="0"/>
              <a:t> </a:t>
            </a:r>
            <a:r>
              <a:rPr lang="en-IN" dirty="0" smtClean="0"/>
              <a:t>    </a:t>
            </a:r>
            <a:r>
              <a:rPr lang="en-IN" sz="2400" dirty="0" smtClean="0">
                <a:solidFill>
                  <a:schemeClr val="tx2">
                    <a:lumMod val="95000"/>
                    <a:lumOff val="5000"/>
                  </a:schemeClr>
                </a:solidFill>
              </a:rPr>
              <a:t>It is supervised ML model for evaluating data and establishing a definite relationship between two or more variables.</a:t>
            </a:r>
            <a:endParaRPr lang="en-IN" sz="2400" dirty="0">
              <a:solidFill>
                <a:schemeClr val="tx2">
                  <a:lumMod val="95000"/>
                  <a:lumOff val="5000"/>
                </a:schemeClr>
              </a:solidFill>
            </a:endParaRPr>
          </a:p>
        </p:txBody>
      </p:sp>
      <p:sp>
        <p:nvSpPr>
          <p:cNvPr id="9" name="TextBox 8"/>
          <p:cNvSpPr txBox="1"/>
          <p:nvPr/>
        </p:nvSpPr>
        <p:spPr>
          <a:xfrm>
            <a:off x="1197868" y="2924944"/>
            <a:ext cx="10297144" cy="2862322"/>
          </a:xfrm>
          <a:prstGeom prst="rect">
            <a:avLst/>
          </a:prstGeom>
          <a:noFill/>
        </p:spPr>
        <p:txBody>
          <a:bodyPr wrap="square" rtlCol="0">
            <a:spAutoFit/>
          </a:bodyPr>
          <a:lstStyle/>
          <a:p>
            <a:pPr>
              <a:lnSpc>
                <a:spcPct val="90000"/>
              </a:lnSpc>
            </a:pPr>
            <a:r>
              <a:rPr lang="en-IN" sz="2800" b="1" dirty="0" smtClean="0"/>
              <a:t>Random Forest </a:t>
            </a:r>
            <a:r>
              <a:rPr lang="en-IN" sz="2800" b="1" dirty="0" err="1" smtClean="0"/>
              <a:t>Regressor</a:t>
            </a:r>
            <a:r>
              <a:rPr lang="en-IN" sz="2800" dirty="0" smtClean="0"/>
              <a:t>:</a:t>
            </a:r>
          </a:p>
          <a:p>
            <a:pPr>
              <a:lnSpc>
                <a:spcPct val="90000"/>
              </a:lnSpc>
            </a:pPr>
            <a:r>
              <a:rPr lang="en-IN" sz="2400" dirty="0">
                <a:solidFill>
                  <a:schemeClr val="bg2">
                    <a:lumMod val="10000"/>
                  </a:schemeClr>
                </a:solidFill>
              </a:rPr>
              <a:t> </a:t>
            </a:r>
            <a:r>
              <a:rPr lang="en-IN" sz="2400" dirty="0" smtClean="0">
                <a:solidFill>
                  <a:schemeClr val="bg2">
                    <a:lumMod val="10000"/>
                  </a:schemeClr>
                </a:solidFill>
              </a:rPr>
              <a:t>   </a:t>
            </a:r>
            <a:r>
              <a:rPr lang="en-IN" sz="2400" dirty="0" smtClean="0">
                <a:solidFill>
                  <a:schemeClr val="tx2">
                    <a:lumMod val="95000"/>
                    <a:lumOff val="5000"/>
                  </a:schemeClr>
                </a:solidFill>
              </a:rPr>
              <a:t>It is an ensemble of decision trees, most of times with the bagging method. The general idea of the bagging method is that a combination of learning models increases the overall accuracy.</a:t>
            </a:r>
          </a:p>
          <a:p>
            <a:pPr>
              <a:lnSpc>
                <a:spcPct val="90000"/>
              </a:lnSpc>
            </a:pPr>
            <a:endParaRPr lang="en-IN" sz="2400" dirty="0">
              <a:solidFill>
                <a:schemeClr val="tx2">
                  <a:lumMod val="95000"/>
                  <a:lumOff val="5000"/>
                </a:schemeClr>
              </a:solidFill>
            </a:endParaRPr>
          </a:p>
          <a:p>
            <a:pPr>
              <a:lnSpc>
                <a:spcPct val="90000"/>
              </a:lnSpc>
            </a:pPr>
            <a:r>
              <a:rPr lang="en-IN" sz="2800" b="1" dirty="0" smtClean="0"/>
              <a:t>Support Vector Regression</a:t>
            </a:r>
            <a:r>
              <a:rPr lang="en-IN" sz="2800" dirty="0" smtClean="0"/>
              <a:t>:</a:t>
            </a:r>
          </a:p>
          <a:p>
            <a:pPr>
              <a:lnSpc>
                <a:spcPct val="90000"/>
              </a:lnSpc>
            </a:pPr>
            <a:r>
              <a:rPr lang="en-IN" sz="2400" dirty="0">
                <a:solidFill>
                  <a:schemeClr val="tx2">
                    <a:lumMod val="95000"/>
                    <a:lumOff val="5000"/>
                  </a:schemeClr>
                </a:solidFill>
              </a:rPr>
              <a:t> </a:t>
            </a:r>
            <a:r>
              <a:rPr lang="en-IN" sz="2400" dirty="0" smtClean="0">
                <a:solidFill>
                  <a:schemeClr val="tx2">
                    <a:lumMod val="95000"/>
                    <a:lumOff val="5000"/>
                  </a:schemeClr>
                </a:solidFill>
              </a:rPr>
              <a:t>    It is the type of SVM </a:t>
            </a:r>
            <a:r>
              <a:rPr lang="en-IN" sz="2400" dirty="0" err="1" smtClean="0">
                <a:solidFill>
                  <a:schemeClr val="tx2">
                    <a:lumMod val="95000"/>
                    <a:lumOff val="5000"/>
                  </a:schemeClr>
                </a:solidFill>
              </a:rPr>
              <a:t>algorithm.It</a:t>
            </a:r>
            <a:r>
              <a:rPr lang="en-IN" sz="2400" dirty="0" smtClean="0">
                <a:solidFill>
                  <a:schemeClr val="tx2">
                    <a:lumMod val="95000"/>
                    <a:lumOff val="5000"/>
                  </a:schemeClr>
                </a:solidFill>
              </a:rPr>
              <a:t> tries to find best prediction of continuous output values for a given input values. </a:t>
            </a:r>
            <a:endParaRPr lang="en-IN" sz="2400" dirty="0">
              <a:solidFill>
                <a:schemeClr val="tx2">
                  <a:lumMod val="95000"/>
                  <a:lumOff val="5000"/>
                </a:schemeClr>
              </a:solidFill>
            </a:endParaRPr>
          </a:p>
        </p:txBody>
      </p:sp>
    </p:spTree>
    <p:extLst>
      <p:ext uri="{BB962C8B-B14F-4D97-AF65-F5344CB8AC3E}">
        <p14:creationId xmlns:p14="http://schemas.microsoft.com/office/powerpoint/2010/main" val="15474765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140363"/>
            <a:ext cx="4224535" cy="975320"/>
          </a:xfrm>
        </p:spPr>
        <p:txBody>
          <a:bodyPr>
            <a:normAutofit/>
          </a:bodyPr>
          <a:lstStyle/>
          <a:p>
            <a:r>
              <a:rPr lang="en-US" sz="4800" dirty="0">
                <a:solidFill>
                  <a:srgbClr val="002060"/>
                </a:solidFill>
                <a:latin typeface="Bahnschrift Condensed" panose="020B0502040204020203" pitchFamily="34" charset="0"/>
              </a:rPr>
              <a:t>Advantages:</a:t>
            </a:r>
          </a:p>
        </p:txBody>
      </p:sp>
      <p:sp>
        <p:nvSpPr>
          <p:cNvPr id="9" name="TextBox 8">
            <a:extLst>
              <a:ext uri="{FF2B5EF4-FFF2-40B4-BE49-F238E27FC236}">
                <a16:creationId xmlns:a16="http://schemas.microsoft.com/office/drawing/2014/main" xmlns="" id="{32D4AD49-2EBC-5D20-8C1C-CF876663AEB9}"/>
              </a:ext>
            </a:extLst>
          </p:cNvPr>
          <p:cNvSpPr txBox="1"/>
          <p:nvPr/>
        </p:nvSpPr>
        <p:spPr>
          <a:xfrm>
            <a:off x="1701924" y="1253717"/>
            <a:ext cx="8280920" cy="2114425"/>
          </a:xfrm>
          <a:prstGeom prst="rect">
            <a:avLst/>
          </a:prstGeom>
          <a:noFill/>
        </p:spPr>
        <p:txBody>
          <a:bodyPr wrap="square" rtlCol="0">
            <a:spAutoFit/>
          </a:bodyPr>
          <a:lstStyle/>
          <a:p>
            <a:pPr marL="342900" indent="-342900">
              <a:lnSpc>
                <a:spcPct val="90000"/>
              </a:lnSpc>
              <a:buFont typeface="Wingdings" panose="05000000000000000000" pitchFamily="2" charset="2"/>
              <a:buChar char="§"/>
            </a:pPr>
            <a:r>
              <a:rPr lang="en-IN" sz="3200" dirty="0">
                <a:solidFill>
                  <a:schemeClr val="tx2">
                    <a:lumMod val="95000"/>
                    <a:lumOff val="5000"/>
                  </a:schemeClr>
                </a:solidFill>
                <a:latin typeface="Bahnschrift Condensed" panose="020B0502040204020203" pitchFamily="34" charset="0"/>
              </a:rPr>
              <a:t>Long term price stability.</a:t>
            </a:r>
          </a:p>
          <a:p>
            <a:pPr marL="342900" indent="-342900">
              <a:lnSpc>
                <a:spcPct val="90000"/>
              </a:lnSpc>
              <a:buFont typeface="Wingdings" panose="05000000000000000000" pitchFamily="2" charset="2"/>
              <a:buChar char="§"/>
            </a:pPr>
            <a:r>
              <a:rPr lang="en-IN" sz="3200" dirty="0">
                <a:solidFill>
                  <a:schemeClr val="tx2">
                    <a:lumMod val="95000"/>
                    <a:lumOff val="5000"/>
                  </a:schemeClr>
                </a:solidFill>
                <a:latin typeface="Bahnschrift Condensed" panose="020B0502040204020203" pitchFamily="34" charset="0"/>
              </a:rPr>
              <a:t>Global Currency.</a:t>
            </a:r>
          </a:p>
          <a:p>
            <a:pPr marL="342900" indent="-342900">
              <a:lnSpc>
                <a:spcPct val="90000"/>
              </a:lnSpc>
              <a:buFont typeface="Wingdings" panose="05000000000000000000" pitchFamily="2" charset="2"/>
              <a:buChar char="§"/>
            </a:pPr>
            <a:r>
              <a:rPr lang="en-IN" sz="3200" dirty="0">
                <a:solidFill>
                  <a:schemeClr val="tx2">
                    <a:lumMod val="95000"/>
                    <a:lumOff val="5000"/>
                  </a:schemeClr>
                </a:solidFill>
                <a:latin typeface="Bahnschrift Condensed" panose="020B0502040204020203" pitchFamily="34" charset="0"/>
              </a:rPr>
              <a:t>Fixed international exchange rates.</a:t>
            </a:r>
          </a:p>
          <a:p>
            <a:pPr marL="342900" indent="-342900">
              <a:lnSpc>
                <a:spcPct val="90000"/>
              </a:lnSpc>
              <a:buFont typeface="Wingdings" panose="05000000000000000000" pitchFamily="2" charset="2"/>
              <a:buChar char="§"/>
            </a:pPr>
            <a:r>
              <a:rPr lang="en-IN" sz="3200" dirty="0">
                <a:solidFill>
                  <a:schemeClr val="tx2">
                    <a:lumMod val="95000"/>
                    <a:lumOff val="5000"/>
                  </a:schemeClr>
                </a:solidFill>
                <a:latin typeface="Bahnschrift Condensed" panose="020B0502040204020203" pitchFamily="34" charset="0"/>
              </a:rPr>
              <a:t>Stable investment tool.</a:t>
            </a:r>
          </a:p>
          <a:p>
            <a:pPr>
              <a:lnSpc>
                <a:spcPct val="90000"/>
              </a:lnSpc>
            </a:pPr>
            <a:endParaRPr lang="en-IN" dirty="0"/>
          </a:p>
        </p:txBody>
      </p:sp>
      <p:sp>
        <p:nvSpPr>
          <p:cNvPr id="3" name="TextBox 2">
            <a:extLst>
              <a:ext uri="{FF2B5EF4-FFF2-40B4-BE49-F238E27FC236}">
                <a16:creationId xmlns:a16="http://schemas.microsoft.com/office/drawing/2014/main" xmlns="" id="{3FB35EC3-BF59-FB34-3753-5B900BDDEB49}"/>
              </a:ext>
            </a:extLst>
          </p:cNvPr>
          <p:cNvSpPr txBox="1"/>
          <p:nvPr/>
        </p:nvSpPr>
        <p:spPr>
          <a:xfrm>
            <a:off x="4366220" y="4400541"/>
            <a:ext cx="7200800" cy="2169825"/>
          </a:xfrm>
          <a:prstGeom prst="rect">
            <a:avLst/>
          </a:prstGeom>
          <a:noFill/>
        </p:spPr>
        <p:txBody>
          <a:bodyPr wrap="square" rtlCol="0">
            <a:spAutoFit/>
          </a:bodyPr>
          <a:lstStyle/>
          <a:p>
            <a:pPr>
              <a:lnSpc>
                <a:spcPct val="90000"/>
              </a:lnSpc>
            </a:pPr>
            <a:endParaRPr lang="en-IN" dirty="0"/>
          </a:p>
          <a:p>
            <a:pPr marL="342900" indent="-342900">
              <a:lnSpc>
                <a:spcPct val="90000"/>
              </a:lnSpc>
              <a:buFont typeface="Wingdings" panose="05000000000000000000" pitchFamily="2" charset="2"/>
              <a:buChar char="§"/>
            </a:pPr>
            <a:r>
              <a:rPr lang="en-IN" sz="3200" dirty="0">
                <a:solidFill>
                  <a:schemeClr val="tx2">
                    <a:lumMod val="95000"/>
                    <a:lumOff val="5000"/>
                  </a:schemeClr>
                </a:solidFill>
                <a:latin typeface="Bahnschrift Condensed" panose="020B0502040204020203" pitchFamily="34" charset="0"/>
              </a:rPr>
              <a:t>Gold is limited so this may limit economy growth.</a:t>
            </a:r>
          </a:p>
          <a:p>
            <a:pPr marL="342900" indent="-342900">
              <a:lnSpc>
                <a:spcPct val="90000"/>
              </a:lnSpc>
              <a:buFont typeface="Wingdings" panose="05000000000000000000" pitchFamily="2" charset="2"/>
              <a:buChar char="§"/>
            </a:pPr>
            <a:r>
              <a:rPr lang="en-IN" sz="3200" dirty="0">
                <a:solidFill>
                  <a:schemeClr val="tx2">
                    <a:lumMod val="95000"/>
                    <a:lumOff val="5000"/>
                  </a:schemeClr>
                </a:solidFill>
                <a:latin typeface="Bahnschrift Condensed" panose="020B0502040204020203" pitchFamily="34" charset="0"/>
              </a:rPr>
              <a:t>Growing economy need money supply to grow.</a:t>
            </a:r>
          </a:p>
          <a:p>
            <a:pPr marL="342900" indent="-342900">
              <a:lnSpc>
                <a:spcPct val="90000"/>
              </a:lnSpc>
              <a:buFont typeface="Wingdings" panose="05000000000000000000" pitchFamily="2" charset="2"/>
              <a:buChar char="§"/>
            </a:pPr>
            <a:endParaRPr lang="en-IN" sz="3200" dirty="0">
              <a:solidFill>
                <a:schemeClr val="tx2">
                  <a:lumMod val="95000"/>
                  <a:lumOff val="5000"/>
                </a:schemeClr>
              </a:solidFill>
            </a:endParaRPr>
          </a:p>
          <a:p>
            <a:pPr>
              <a:lnSpc>
                <a:spcPct val="90000"/>
              </a:lnSpc>
            </a:pPr>
            <a:endParaRPr lang="en-IN" dirty="0"/>
          </a:p>
          <a:p>
            <a:pPr>
              <a:lnSpc>
                <a:spcPct val="90000"/>
              </a:lnSpc>
            </a:pPr>
            <a:endParaRPr lang="en-IN" dirty="0"/>
          </a:p>
        </p:txBody>
      </p:sp>
      <p:sp>
        <p:nvSpPr>
          <p:cNvPr id="4" name="TextBox 3">
            <a:extLst>
              <a:ext uri="{FF2B5EF4-FFF2-40B4-BE49-F238E27FC236}">
                <a16:creationId xmlns:a16="http://schemas.microsoft.com/office/drawing/2014/main" xmlns="" id="{A0A75F83-9545-D85C-4841-000B16F7F6E5}"/>
              </a:ext>
            </a:extLst>
          </p:cNvPr>
          <p:cNvSpPr txBox="1"/>
          <p:nvPr/>
        </p:nvSpPr>
        <p:spPr>
          <a:xfrm>
            <a:off x="3070076" y="3645024"/>
            <a:ext cx="4176464" cy="1006429"/>
          </a:xfrm>
          <a:prstGeom prst="rect">
            <a:avLst/>
          </a:prstGeom>
          <a:noFill/>
        </p:spPr>
        <p:txBody>
          <a:bodyPr wrap="square" rtlCol="0">
            <a:spAutoFit/>
          </a:bodyPr>
          <a:lstStyle/>
          <a:p>
            <a:pPr>
              <a:lnSpc>
                <a:spcPct val="90000"/>
              </a:lnSpc>
            </a:pPr>
            <a:r>
              <a:rPr lang="en-IN" sz="4800" dirty="0">
                <a:solidFill>
                  <a:srgbClr val="002060"/>
                </a:solidFill>
                <a:latin typeface="Bahnschrift Condensed" panose="020B0502040204020203" pitchFamily="34" charset="0"/>
              </a:rPr>
              <a:t>Disadvantages:</a:t>
            </a:r>
          </a:p>
          <a:p>
            <a:pPr>
              <a:lnSpc>
                <a:spcPct val="90000"/>
              </a:lnSpc>
            </a:pPr>
            <a:endParaRPr lang="en-IN" dirty="0"/>
          </a:p>
        </p:txBody>
      </p:sp>
    </p:spTree>
    <p:extLst>
      <p:ext uri="{BB962C8B-B14F-4D97-AF65-F5344CB8AC3E}">
        <p14:creationId xmlns:p14="http://schemas.microsoft.com/office/powerpoint/2010/main" val="9426820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Serenity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TF02801109.potx" id="{B47C65E8-9F73-4C4F-A3C2-84725F71438E}" vid="{CFC30A9F-F7E5-41F4-B6B7-D2E5B79E3BFB}"/>
    </a:ext>
  </a:ext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249165-F638-412C-8E0A-DFB7045CA2E0}">
  <ds:schemaRefs>
    <ds:schemaRef ds:uri="http://purl.org/dc/terms/"/>
    <ds:schemaRef ds:uri="http://www.w3.org/XML/1998/namespace"/>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4873beb7-5857-4685-be1f-d57550cc96cc"/>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1E33DF-2340-4F4E-B874-B73FEFEBFC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Serenity nature presentation (widescreen)</Template>
  <TotalTime>738</TotalTime>
  <Words>333</Words>
  <Application>Microsoft Office PowerPoint</Application>
  <PresentationFormat>Custom</PresentationFormat>
  <Paragraphs>70</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Bahnschrift Condensed</vt:lpstr>
      <vt:lpstr>Euphemia</vt:lpstr>
      <vt:lpstr>Wingdings</vt:lpstr>
      <vt:lpstr>Serenity 16x9</vt:lpstr>
      <vt:lpstr>Name: Aakanksha Aaba Deore Batch Name: FST Ml-9 Class: TYBsc-cs Mentor: Ashwini Kakde Mam</vt:lpstr>
      <vt:lpstr>Project Name:</vt:lpstr>
      <vt:lpstr>Contents:</vt:lpstr>
      <vt:lpstr>Introduction:</vt:lpstr>
      <vt:lpstr>Applications:</vt:lpstr>
      <vt:lpstr>CSV file</vt:lpstr>
      <vt:lpstr>Libraries:</vt:lpstr>
      <vt:lpstr>Algorithms:</vt:lpstr>
      <vt:lpstr>Advantages:</vt:lpstr>
      <vt:lpstr>Conclusion :</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Aakanksha Aaba Deore Batch Name: FST Ml-9 Class: TYBsc-cs Mentor: Ashwini Kakde Mam</dc:title>
  <dc:creator>SHRUTI SONGIRE</dc:creator>
  <cp:lastModifiedBy>Microsoft account</cp:lastModifiedBy>
  <cp:revision>16</cp:revision>
  <dcterms:created xsi:type="dcterms:W3CDTF">2023-08-25T08:47:32Z</dcterms:created>
  <dcterms:modified xsi:type="dcterms:W3CDTF">2023-09-20T15:05:02Z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