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17"/>
  </p:notesMasterIdLst>
  <p:sldIdLst>
    <p:sldId id="279" r:id="rId2"/>
    <p:sldId id="281" r:id="rId3"/>
    <p:sldId id="280" r:id="rId4"/>
    <p:sldId id="261" r:id="rId5"/>
    <p:sldId id="272" r:id="rId6"/>
    <p:sldId id="266" r:id="rId7"/>
    <p:sldId id="257" r:id="rId8"/>
    <p:sldId id="282" r:id="rId9"/>
    <p:sldId id="274" r:id="rId10"/>
    <p:sldId id="275" r:id="rId11"/>
    <p:sldId id="278" r:id="rId12"/>
    <p:sldId id="276" r:id="rId13"/>
    <p:sldId id="283" r:id="rId14"/>
    <p:sldId id="27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BFD3A-A094-4DE3-B9CC-5068D9FAA646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0EE65-92F9-426C-9F4C-3E6EC858BE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7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7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2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9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9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0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F594-E7C9-478E-8988-EF25C6867262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D758-A090-4A64-B31B-2458CD1F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;jsessionid=34AEEE06F0C2428083376C26C71D7CFF?doi=10.1.1.167.5120&amp;rep=rep1&amp;type=pdf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088C8EA4-6009-4DE8-A49C-CF9CF52A8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2DFA430-7434-40F6-8944-2F2D1D6338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FE50F5C-FE70-4471-B524-5B48F3DCF0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19">
            <a:extLst>
              <a:ext uri="{FF2B5EF4-FFF2-40B4-BE49-F238E27FC236}">
                <a16:creationId xmlns:a16="http://schemas.microsoft.com/office/drawing/2014/main" id="{C19F2FC7-C5C0-40B5-BB07-5DE076776EE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1">
            <a:extLst>
              <a:ext uri="{FF2B5EF4-FFF2-40B4-BE49-F238E27FC236}">
                <a16:creationId xmlns:a16="http://schemas.microsoft.com/office/drawing/2014/main" id="{2762D610-C214-4F2A-9657-8681B242F9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AAB92-6C0B-4FAD-84EA-F750F2F3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42" b="3"/>
          <a:stretch/>
        </p:blipFill>
        <p:spPr>
          <a:xfrm>
            <a:off x="265537" y="243840"/>
            <a:ext cx="5793461" cy="6387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4BD04E-D1D6-4BA4-B8E8-6162E4D9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924" y="857675"/>
            <a:ext cx="4566230" cy="34377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Customer Analytics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Instacart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A4272-21B9-4E81-A358-14C5913B0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7598" y="4356635"/>
            <a:ext cx="5542452" cy="15434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 Group 6</a:t>
            </a:r>
          </a:p>
          <a:p>
            <a:r>
              <a:rPr lang="en-SG" dirty="0">
                <a:solidFill>
                  <a:srgbClr val="FFFFFF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Aakanksha, Kamal ,Kiriti , Snigdha , Vibhuti</a:t>
            </a:r>
            <a:endParaRPr lang="en-US" dirty="0">
              <a:solidFill>
                <a:srgbClr val="FFFFFF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485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9D9D8DC-5E4C-4AA6-8201-3532937C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680" y="80"/>
            <a:ext cx="390525" cy="6857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C6AA4E-9DFF-4FA0-8099-733700315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14" y="1161297"/>
            <a:ext cx="3162301" cy="228300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A2A435-B6E9-45E6-B2A8-3D11107A533D}"/>
              </a:ext>
            </a:extLst>
          </p:cNvPr>
          <p:cNvSpPr/>
          <p:nvPr/>
        </p:nvSpPr>
        <p:spPr>
          <a:xfrm>
            <a:off x="973874" y="1965460"/>
            <a:ext cx="4474065" cy="9191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cs typeface="Times New Roman" panose="02020603050405020304" pitchFamily="18" charset="0"/>
              </a:rPr>
              <a:t>Utility Matrix:  r X s </a:t>
            </a:r>
          </a:p>
          <a:p>
            <a:r>
              <a:rPr lang="en-IN" sz="2000" dirty="0">
                <a:cs typeface="Times New Roman" panose="02020603050405020304" pitchFamily="18" charset="0"/>
              </a:rPr>
              <a:t>where r-&gt; Users, s-&gt; Products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37B8F-5F33-41DD-90D8-6F9DA2A84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230" y="3900647"/>
            <a:ext cx="2286635" cy="94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37723-0A41-4F7D-844A-DB83F5869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155" y="3900647"/>
            <a:ext cx="3162300" cy="7793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AC6AF6-FED9-466F-A83C-ECC50C46E739}"/>
              </a:ext>
            </a:extLst>
          </p:cNvPr>
          <p:cNvSpPr/>
          <p:nvPr/>
        </p:nvSpPr>
        <p:spPr>
          <a:xfrm>
            <a:off x="929778" y="2928965"/>
            <a:ext cx="384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cell </a:t>
            </a:r>
            <a:r>
              <a:rPr lang="en-IN" sz="16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b="1" i="1" baseline="-25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i="1" baseline="-25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number of times User </a:t>
            </a:r>
            <a:r>
              <a:rPr lang="en-IN" sz="16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b="1" i="1" baseline="-25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bought the item </a:t>
            </a:r>
            <a:r>
              <a:rPr lang="en-IN" sz="16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i="1" baseline="-25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1600" b="1" i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C4A8C0-F35E-466E-A0E8-40FBBF17A67B}"/>
              </a:ext>
            </a:extLst>
          </p:cNvPr>
          <p:cNvSpPr/>
          <p:nvPr/>
        </p:nvSpPr>
        <p:spPr>
          <a:xfrm>
            <a:off x="929778" y="3674637"/>
            <a:ext cx="4518162" cy="107235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cs typeface="Times New Roman" panose="02020603050405020304" pitchFamily="18" charset="0"/>
              </a:rPr>
              <a:t>Weight Matrix (W) – Cosine Similarity between each Product using the formula: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BC3052-5374-46D2-B1AB-6FD95BDEE5C1}"/>
              </a:ext>
            </a:extLst>
          </p:cNvPr>
          <p:cNvSpPr/>
          <p:nvPr/>
        </p:nvSpPr>
        <p:spPr>
          <a:xfrm>
            <a:off x="0" y="6330746"/>
            <a:ext cx="12191999" cy="5272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Step 3 :Recommendation Engine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A442A4-6ADC-4ADB-B139-2D311FEEAB5C}"/>
              </a:ext>
            </a:extLst>
          </p:cNvPr>
          <p:cNvSpPr/>
          <p:nvPr/>
        </p:nvSpPr>
        <p:spPr>
          <a:xfrm>
            <a:off x="929778" y="4929651"/>
            <a:ext cx="4474065" cy="11374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Bias Correction- All products are counted in isolation.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E59167-7991-44DE-80C1-7F6D4ABD0530}"/>
              </a:ext>
            </a:extLst>
          </p:cNvPr>
          <p:cNvSpPr/>
          <p:nvPr/>
        </p:nvSpPr>
        <p:spPr>
          <a:xfrm>
            <a:off x="5933903" y="4974850"/>
            <a:ext cx="4744947" cy="10470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=&gt; 0.43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7B454E-4249-430A-9E82-36806127A8F5}"/>
              </a:ext>
            </a:extLst>
          </p:cNvPr>
          <p:cNvSpPr/>
          <p:nvPr/>
        </p:nvSpPr>
        <p:spPr>
          <a:xfrm>
            <a:off x="1069590" y="1130126"/>
            <a:ext cx="1674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Item-Item</a:t>
            </a:r>
          </a:p>
        </p:txBody>
      </p:sp>
      <p:pic>
        <p:nvPicPr>
          <p:cNvPr id="22" name="Picture 4" descr="Image result for instacart">
            <a:extLst>
              <a:ext uri="{FF2B5EF4-FFF2-40B4-BE49-F238E27FC236}">
                <a16:creationId xmlns:a16="http://schemas.microsoft.com/office/drawing/2014/main" id="{1E79CE25-D5CE-4684-82D7-24751B1D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5" y="1082651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instacart">
            <a:extLst>
              <a:ext uri="{FF2B5EF4-FFF2-40B4-BE49-F238E27FC236}">
                <a16:creationId xmlns:a16="http://schemas.microsoft.com/office/drawing/2014/main" id="{CDC6D0F4-DB35-4067-8AF5-49767041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453364A-AFA2-4E0F-BCF1-3BD0932AD9DA}"/>
              </a:ext>
            </a:extLst>
          </p:cNvPr>
          <p:cNvSpPr txBox="1">
            <a:spLocks/>
          </p:cNvSpPr>
          <p:nvPr/>
        </p:nvSpPr>
        <p:spPr>
          <a:xfrm>
            <a:off x="801736" y="114024"/>
            <a:ext cx="7474172" cy="1235965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Recommendation Engine</a:t>
            </a:r>
          </a:p>
        </p:txBody>
      </p:sp>
    </p:spTree>
    <p:extLst>
      <p:ext uri="{BB962C8B-B14F-4D97-AF65-F5344CB8AC3E}">
        <p14:creationId xmlns:p14="http://schemas.microsoft.com/office/powerpoint/2010/main" val="39327410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51FC58-F951-472C-8456-2FB7845D163D}"/>
              </a:ext>
            </a:extLst>
          </p:cNvPr>
          <p:cNvSpPr/>
          <p:nvPr/>
        </p:nvSpPr>
        <p:spPr>
          <a:xfrm>
            <a:off x="1021577" y="2318616"/>
            <a:ext cx="5341331" cy="14509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cs typeface="Times New Roman" panose="02020603050405020304" pitchFamily="18" charset="0"/>
              </a:rPr>
              <a:t>Model Evaluation:</a:t>
            </a:r>
          </a:p>
          <a:p>
            <a:r>
              <a:rPr lang="en-IN" dirty="0">
                <a:cs typeface="Times New Roman" panose="02020603050405020304" pitchFamily="18" charset="0"/>
              </a:rPr>
              <a:t>RMSE with k= 30 =&gt; 0.16</a:t>
            </a:r>
          </a:p>
          <a:p>
            <a:r>
              <a:rPr lang="en-IN" dirty="0">
                <a:cs typeface="Times New Roman" panose="02020603050405020304" pitchFamily="18" charset="0"/>
              </a:rPr>
              <a:t>RMSE with k=20 =&gt; 0.20</a:t>
            </a:r>
          </a:p>
          <a:p>
            <a:r>
              <a:rPr lang="en-IN" dirty="0">
                <a:cs typeface="Times New Roman" panose="02020603050405020304" pitchFamily="18" charset="0"/>
              </a:rPr>
              <a:t>Therefore, k=30 was used: </a:t>
            </a:r>
            <a:r>
              <a:rPr lang="pt-BR" dirty="0">
                <a:cs typeface="Times New Roman" panose="02020603050405020304" pitchFamily="18" charset="0"/>
              </a:rPr>
              <a:t>R ≈ P x QT = Ȓ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77BDEA-CF54-46FE-B8A4-C0A0BA09105D}"/>
              </a:ext>
            </a:extLst>
          </p:cNvPr>
          <p:cNvSpPr/>
          <p:nvPr/>
        </p:nvSpPr>
        <p:spPr>
          <a:xfrm>
            <a:off x="1021578" y="4411421"/>
            <a:ext cx="5341331" cy="12921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Drawbacks:</a:t>
            </a:r>
          </a:p>
          <a:p>
            <a:r>
              <a:rPr lang="en-IN" sz="16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The Dataset comprises of Implicit Feedback- number of products bought by a User. </a:t>
            </a:r>
          </a:p>
        </p:txBody>
      </p:sp>
      <p:pic>
        <p:nvPicPr>
          <p:cNvPr id="1026" name="Picture 2" descr="Image result for collaborative filtering SVD">
            <a:extLst>
              <a:ext uri="{FF2B5EF4-FFF2-40B4-BE49-F238E27FC236}">
                <a16:creationId xmlns:a16="http://schemas.microsoft.com/office/drawing/2014/main" id="{01DCE3AC-C4A2-4284-B0FC-BF9D86025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438" y="2759420"/>
            <a:ext cx="3219652" cy="145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91163-3014-480B-AFD8-3EF566360860}"/>
              </a:ext>
            </a:extLst>
          </p:cNvPr>
          <p:cNvSpPr txBox="1"/>
          <p:nvPr/>
        </p:nvSpPr>
        <p:spPr>
          <a:xfrm>
            <a:off x="7876804" y="3956447"/>
            <a:ext cx="80666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Products</a:t>
            </a:r>
            <a:endParaRPr lang="en-SG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E5328-7A95-46CE-A29B-B3BDB6FF859C}"/>
              </a:ext>
            </a:extLst>
          </p:cNvPr>
          <p:cNvSpPr txBox="1"/>
          <p:nvPr/>
        </p:nvSpPr>
        <p:spPr>
          <a:xfrm>
            <a:off x="9745663" y="2884865"/>
            <a:ext cx="77680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Products</a:t>
            </a:r>
            <a:endParaRPr lang="en-SG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310187-A8B6-4723-8B33-F8A96918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680" y="80"/>
            <a:ext cx="390525" cy="68579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36DED9-18D7-47A0-831C-CA8EE1184A10}"/>
              </a:ext>
            </a:extLst>
          </p:cNvPr>
          <p:cNvSpPr/>
          <p:nvPr/>
        </p:nvSpPr>
        <p:spPr>
          <a:xfrm>
            <a:off x="1069590" y="1130126"/>
            <a:ext cx="4034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Latent Factorisation -SVD</a:t>
            </a:r>
          </a:p>
        </p:txBody>
      </p:sp>
      <p:pic>
        <p:nvPicPr>
          <p:cNvPr id="13" name="Picture 4" descr="Image result for instacart">
            <a:extLst>
              <a:ext uri="{FF2B5EF4-FFF2-40B4-BE49-F238E27FC236}">
                <a16:creationId xmlns:a16="http://schemas.microsoft.com/office/drawing/2014/main" id="{40F324DB-ED86-4D5D-AFC5-935A0BE81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5" y="1082651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instacart">
            <a:extLst>
              <a:ext uri="{FF2B5EF4-FFF2-40B4-BE49-F238E27FC236}">
                <a16:creationId xmlns:a16="http://schemas.microsoft.com/office/drawing/2014/main" id="{71E7BC19-0B87-4B21-9BC3-E42566BF7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A7E8F3F-E6DC-4C12-9CDF-61FBBED6EE48}"/>
              </a:ext>
            </a:extLst>
          </p:cNvPr>
          <p:cNvSpPr txBox="1">
            <a:spLocks/>
          </p:cNvSpPr>
          <p:nvPr/>
        </p:nvSpPr>
        <p:spPr>
          <a:xfrm>
            <a:off x="801736" y="114024"/>
            <a:ext cx="7474172" cy="1235965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Recommendation Engine</a:t>
            </a:r>
          </a:p>
        </p:txBody>
      </p:sp>
    </p:spTree>
    <p:extLst>
      <p:ext uri="{BB962C8B-B14F-4D97-AF65-F5344CB8AC3E}">
        <p14:creationId xmlns:p14="http://schemas.microsoft.com/office/powerpoint/2010/main" val="95423963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9D38590-D7C6-420A-ADD1-69E22B9C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680" y="80"/>
            <a:ext cx="390525" cy="68579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AF4417-CA3F-49DB-A37C-78DF02725645}"/>
              </a:ext>
            </a:extLst>
          </p:cNvPr>
          <p:cNvSpPr/>
          <p:nvPr/>
        </p:nvSpPr>
        <p:spPr>
          <a:xfrm>
            <a:off x="1553730" y="1847739"/>
            <a:ext cx="3885106" cy="128713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b="1" dirty="0">
                <a:cs typeface="Times New Roman" panose="02020603050405020304" pitchFamily="18" charset="0"/>
              </a:rPr>
              <a:t>Preference matrix</a:t>
            </a:r>
            <a:r>
              <a:rPr lang="en-IN" sz="2200" dirty="0">
                <a:cs typeface="Times New Roman" panose="02020603050405020304" pitchFamily="18" charset="0"/>
              </a:rPr>
              <a:t>: </a:t>
            </a:r>
          </a:p>
          <a:p>
            <a:r>
              <a:rPr lang="en-IN" sz="2200" dirty="0">
                <a:cs typeface="Times New Roman" panose="02020603050405020304" pitchFamily="18" charset="0"/>
              </a:rPr>
              <a:t>A binary matrix which is defined by below: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3985D8-4CFA-46EB-86EC-64811D4E4A95}"/>
              </a:ext>
            </a:extLst>
          </p:cNvPr>
          <p:cNvSpPr/>
          <p:nvPr/>
        </p:nvSpPr>
        <p:spPr>
          <a:xfrm>
            <a:off x="6477974" y="1838720"/>
            <a:ext cx="4032917" cy="131494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b="1" dirty="0">
                <a:cs typeface="Times New Roman" panose="02020603050405020304" pitchFamily="18" charset="0"/>
              </a:rPr>
              <a:t>Confidence matrix</a:t>
            </a:r>
            <a:r>
              <a:rPr lang="en-IN" sz="2200" dirty="0">
                <a:cs typeface="Times New Roman" panose="02020603050405020304" pitchFamily="18" charset="0"/>
              </a:rPr>
              <a:t>: Contains probability that the user buys the product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19233-D1A8-41CF-AE25-311DDD50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65" y="3333488"/>
            <a:ext cx="1891145" cy="639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31463-00FE-40AC-B077-A142D098F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059" y="3357214"/>
            <a:ext cx="2125253" cy="6398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7AD147-527D-49C2-8829-6EBFC7D2B835}"/>
              </a:ext>
            </a:extLst>
          </p:cNvPr>
          <p:cNvSpPr/>
          <p:nvPr/>
        </p:nvSpPr>
        <p:spPr>
          <a:xfrm>
            <a:off x="1553730" y="3937945"/>
            <a:ext cx="388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specifies no product being used</a:t>
            </a:r>
          </a:p>
          <a:p>
            <a:pPr lvl="1"/>
            <a:r>
              <a:rPr lang="en-IN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specifies product being bought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6490B4-A335-4961-ACB0-C29BAED520D8}"/>
              </a:ext>
            </a:extLst>
          </p:cNvPr>
          <p:cNvSpPr/>
          <p:nvPr/>
        </p:nvSpPr>
        <p:spPr>
          <a:xfrm>
            <a:off x="4021405" y="4979650"/>
            <a:ext cx="4092628" cy="119188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cs typeface="Times New Roman" panose="02020603050405020304" pitchFamily="18" charset="0"/>
              </a:rPr>
              <a:t>Model Evaluation:</a:t>
            </a:r>
          </a:p>
          <a:p>
            <a:r>
              <a:rPr lang="en-IN" sz="2200" dirty="0">
                <a:cs typeface="Times New Roman" panose="02020603050405020304" pitchFamily="18" charset="0"/>
              </a:rPr>
              <a:t>	Recall:4.26 when </a:t>
            </a:r>
            <a:r>
              <a:rPr lang="el-GR" sz="2200" dirty="0">
                <a:cs typeface="Times New Roman" panose="02020603050405020304" pitchFamily="18" charset="0"/>
              </a:rPr>
              <a:t>α</a:t>
            </a:r>
            <a:r>
              <a:rPr lang="en-SG" sz="2200" dirty="0">
                <a:cs typeface="Times New Roman" panose="02020603050405020304" pitchFamily="18" charset="0"/>
              </a:rPr>
              <a:t> =11</a:t>
            </a:r>
          </a:p>
          <a:p>
            <a:pPr marL="0" lvl="1" indent="0">
              <a:buNone/>
            </a:pPr>
            <a:r>
              <a:rPr lang="en-IN" sz="2200" dirty="0">
                <a:cs typeface="Times New Roman" panose="02020603050405020304" pitchFamily="18" charset="0"/>
              </a:rPr>
              <a:t>	Recall:4.01 when </a:t>
            </a:r>
            <a:r>
              <a:rPr lang="el-GR" sz="2200" dirty="0">
                <a:cs typeface="Times New Roman" panose="02020603050405020304" pitchFamily="18" charset="0"/>
              </a:rPr>
              <a:t>α</a:t>
            </a:r>
            <a:r>
              <a:rPr lang="en-SG" sz="2200" dirty="0">
                <a:cs typeface="Times New Roman" panose="02020603050405020304" pitchFamily="18" charset="0"/>
              </a:rPr>
              <a:t> =16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B4130C-025A-4138-8D3D-5AE81A5664A3}"/>
              </a:ext>
            </a:extLst>
          </p:cNvPr>
          <p:cNvSpPr/>
          <p:nvPr/>
        </p:nvSpPr>
        <p:spPr>
          <a:xfrm>
            <a:off x="0" y="6330746"/>
            <a:ext cx="12191999" cy="5272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Step 3 :Recommendation Engine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25492E-7B05-413E-B52A-3E93CF135758}"/>
              </a:ext>
            </a:extLst>
          </p:cNvPr>
          <p:cNvSpPr/>
          <p:nvPr/>
        </p:nvSpPr>
        <p:spPr>
          <a:xfrm>
            <a:off x="1069590" y="1130126"/>
            <a:ext cx="3911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Alternating Least square:</a:t>
            </a:r>
          </a:p>
        </p:txBody>
      </p:sp>
      <p:pic>
        <p:nvPicPr>
          <p:cNvPr id="18" name="Picture 4" descr="Image result for instacart">
            <a:extLst>
              <a:ext uri="{FF2B5EF4-FFF2-40B4-BE49-F238E27FC236}">
                <a16:creationId xmlns:a16="http://schemas.microsoft.com/office/drawing/2014/main" id="{7A87F175-0CE4-439E-B585-C0939B1B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5" y="1082651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instacart">
            <a:extLst>
              <a:ext uri="{FF2B5EF4-FFF2-40B4-BE49-F238E27FC236}">
                <a16:creationId xmlns:a16="http://schemas.microsoft.com/office/drawing/2014/main" id="{6FDAC8A6-A3F0-463F-975D-4B9CD2B7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08DEBC8-B09C-47B7-914C-92CA68BB0A45}"/>
              </a:ext>
            </a:extLst>
          </p:cNvPr>
          <p:cNvSpPr txBox="1">
            <a:spLocks/>
          </p:cNvSpPr>
          <p:nvPr/>
        </p:nvSpPr>
        <p:spPr>
          <a:xfrm>
            <a:off x="801736" y="114024"/>
            <a:ext cx="7474172" cy="1235965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Recommendation Engine</a:t>
            </a:r>
          </a:p>
        </p:txBody>
      </p:sp>
    </p:spTree>
    <p:extLst>
      <p:ext uri="{BB962C8B-B14F-4D97-AF65-F5344CB8AC3E}">
        <p14:creationId xmlns:p14="http://schemas.microsoft.com/office/powerpoint/2010/main" val="175411852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E423A25-C2A8-4944-8D52-2CD6F0107EBD}"/>
              </a:ext>
            </a:extLst>
          </p:cNvPr>
          <p:cNvSpPr txBox="1">
            <a:spLocks/>
          </p:cNvSpPr>
          <p:nvPr/>
        </p:nvSpPr>
        <p:spPr>
          <a:xfrm>
            <a:off x="791080" y="336731"/>
            <a:ext cx="9017091" cy="7196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Recommendations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348CD7-C275-4906-BE67-0FA9D4FE3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38527"/>
              </p:ext>
            </p:extLst>
          </p:nvPr>
        </p:nvGraphicFramePr>
        <p:xfrm>
          <a:off x="1098746" y="1244337"/>
          <a:ext cx="9825094" cy="5228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21">
                  <a:extLst>
                    <a:ext uri="{9D8B030D-6E8A-4147-A177-3AD203B41FA5}">
                      <a16:colId xmlns:a16="http://schemas.microsoft.com/office/drawing/2014/main" val="2906807642"/>
                    </a:ext>
                  </a:extLst>
                </a:gridCol>
                <a:gridCol w="8614273">
                  <a:extLst>
                    <a:ext uri="{9D8B030D-6E8A-4147-A177-3AD203B41FA5}">
                      <a16:colId xmlns:a16="http://schemas.microsoft.com/office/drawing/2014/main" val="2959592506"/>
                    </a:ext>
                  </a:extLst>
                </a:gridCol>
              </a:tblGrid>
              <a:tr h="567577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Product 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73277"/>
                  </a:ext>
                </a:extLst>
              </a:tr>
              <a:tr h="1013147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‘Soda’, ‘0% Greek Strained Yogurt’, ‘Clementine’, ‘Bag of Organic Bananas’, ‘Organic Half &amp; Half’, ‘Apples’, ‘Zero Calorie Cola’, “Crunchy Oats ’n Honey Granola Bars”, ‘Extra Fancy Unsalted Mixed Nuts’, ‘Reduced Fat 2% Milk’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002"/>
                  </a:ext>
                </a:extLst>
              </a:tr>
              <a:tr h="1317091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‘Organic Hass Avocado’, ‘Sparkling Water Grapefruit’, ‘Half &amp; Half’, ‘Lime Sparkling Water’, ‘Sparkling Lemon Water’, ‘2% Reduced Fat Milk’, ‘Organic Yellow Onion’, ‘Pure Sparkling Water’, ‘Organic Grape Tomatoes’, ‘Organic Garlic’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91171"/>
                  </a:ext>
                </a:extLst>
              </a:tr>
              <a:tr h="1013147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‘Half &amp; Half’, ‘Organic Avocado’, ‘Organic Fuji Apple’, ‘Banana’, ‘Large Lemon’, ‘Organic Strawberries’, ‘Bag of Organic Bananas’, ‘Unsweetened Almond milk’, ‘Raspberries’, ‘Organic Large Brown Grade AA Cage Free Eggs’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82497"/>
                  </a:ext>
                </a:extLst>
              </a:tr>
              <a:tr h="1317091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‘Strawberries’, ‘Organic Yellow Onion’, ‘Organic Garlic’, ‘Large Alfresco Eggs’, ‘Raspberries’, ‘Organic Garnet Sweet Potato (Yam)’, ‘Organic Grape Tomatoes’, ‘Fat Free Milk’, ‘Icelandic Style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Skyr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Blueberry Non-fat Yogurt’, ‘Organic Small Bunch Celery’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93670"/>
                  </a:ext>
                </a:extLst>
              </a:tr>
            </a:tbl>
          </a:graphicData>
        </a:graphic>
      </p:graphicFrame>
      <p:pic>
        <p:nvPicPr>
          <p:cNvPr id="8" name="Picture 4" descr="Image result for instacart">
            <a:extLst>
              <a:ext uri="{FF2B5EF4-FFF2-40B4-BE49-F238E27FC236}">
                <a16:creationId xmlns:a16="http://schemas.microsoft.com/office/drawing/2014/main" id="{F9BA81ED-A5B4-4163-B05B-15561081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7B3A0-3E68-46E9-BEE1-F3307107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680" y="80"/>
            <a:ext cx="390525" cy="68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2759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s &amp; questions">
            <a:extLst>
              <a:ext uri="{FF2B5EF4-FFF2-40B4-BE49-F238E27FC236}">
                <a16:creationId xmlns:a16="http://schemas.microsoft.com/office/drawing/2014/main" id="{99993909-0F67-427A-9302-980E63C1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43" y="1156501"/>
            <a:ext cx="5474571" cy="4695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4733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47D3E-03F6-4721-9E2F-F2E35A7E5E3E}"/>
              </a:ext>
            </a:extLst>
          </p:cNvPr>
          <p:cNvSpPr/>
          <p:nvPr/>
        </p:nvSpPr>
        <p:spPr>
          <a:xfrm>
            <a:off x="229910" y="1847654"/>
            <a:ext cx="11383913" cy="2432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A65ED-4F02-43A2-9D10-AC439A71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0" y="0"/>
            <a:ext cx="10515600" cy="1325563"/>
          </a:xfrm>
        </p:spPr>
        <p:txBody>
          <a:bodyPr>
            <a:normAutofit/>
          </a:bodyPr>
          <a:lstStyle/>
          <a:p>
            <a:pPr defTabSz="457200"/>
            <a:r>
              <a:rPr lang="en-SG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2376-DC0B-4149-9AA6-87A1AC53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20823" cy="3880773"/>
          </a:xfrm>
        </p:spPr>
        <p:txBody>
          <a:bodyPr>
            <a:normAutofit/>
          </a:bodyPr>
          <a:lstStyle/>
          <a:p>
            <a:r>
              <a:rPr lang="en-SG" sz="2400" dirty="0">
                <a:hlinkClick r:id="rId3"/>
              </a:rPr>
              <a:t>http://citeseerx.ist.psu.edu/viewdoc/download;jsessionid=34AEEE06F0C2428083376C26C71D7CFF?doi=10.1.1.167.5120&amp;rep=rep1&amp;type=pdf</a:t>
            </a:r>
            <a:endParaRPr lang="en-SG" sz="2400" dirty="0"/>
          </a:p>
          <a:p>
            <a:r>
              <a:rPr lang="en-SG" sz="2400" dirty="0"/>
              <a:t>Role of Matrix Factorization Model in Collaborative Filtering </a:t>
            </a:r>
            <a:r>
              <a:rPr lang="en-SG" sz="2400" dirty="0" err="1"/>
              <a:t>Algorithm:A</a:t>
            </a:r>
            <a:r>
              <a:rPr lang="en-SG" sz="2400" dirty="0"/>
              <a:t> Survey by Dheeraj </a:t>
            </a:r>
            <a:r>
              <a:rPr lang="en-SG" sz="2400" dirty="0" err="1"/>
              <a:t>kumar</a:t>
            </a:r>
            <a:r>
              <a:rPr lang="en-SG" sz="2400" dirty="0"/>
              <a:t> Bokde1, Sheetal Girase2, </a:t>
            </a:r>
            <a:r>
              <a:rPr lang="en-SG" sz="2400" dirty="0" err="1"/>
              <a:t>Debajyoti</a:t>
            </a:r>
            <a:r>
              <a:rPr lang="en-SG" sz="2400" dirty="0"/>
              <a:t> Mukhopadhyay3</a:t>
            </a:r>
          </a:p>
        </p:txBody>
      </p:sp>
      <p:pic>
        <p:nvPicPr>
          <p:cNvPr id="7" name="Picture 4" descr="Image result for instacart">
            <a:extLst>
              <a:ext uri="{FF2B5EF4-FFF2-40B4-BE49-F238E27FC236}">
                <a16:creationId xmlns:a16="http://schemas.microsoft.com/office/drawing/2014/main" id="{F8B2B65A-7C9E-49C3-863A-54A91139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55600-A4C3-4623-A04D-615B3D0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0680" y="80"/>
            <a:ext cx="390525" cy="68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5162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A448DE4-6560-416D-AD29-B1CC2958C3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2" r="-1" b="28142"/>
          <a:stretch/>
        </p:blipFill>
        <p:spPr>
          <a:xfrm>
            <a:off x="20" y="13262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F02EFF-876E-4A7E-AB8C-53F498DEF9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E5A68-EB88-491D-B33D-D401E839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87" y="43242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F3148-9208-4A73-8386-E5AAE5638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787" y="1418197"/>
            <a:ext cx="376482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 dirty="0"/>
              <a:t>Objective &amp; Approach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 dirty="0"/>
              <a:t>Exploratory Data Analysis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 dirty="0"/>
              <a:t>Market Basket Analysis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 dirty="0"/>
              <a:t>Recommendation Engine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 dirty="0"/>
              <a:t>Strategy &amp; Recommendation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2450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773398C-4687-4E63-8EF8-1681300BDD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F4084D3-4D8D-4D7B-9643-44E549A027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r="7257"/>
          <a:stretch>
            <a:fillRect/>
          </a:stretch>
        </p:blipFill>
        <p:spPr>
          <a:xfrm>
            <a:off x="7544017" y="1846674"/>
            <a:ext cx="4007904" cy="3164652"/>
          </a:xfrm>
          <a:prstGeom prst="rect">
            <a:avLst/>
          </a:prstGeom>
        </p:spPr>
      </p:pic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7C2F401A-6FD2-4347-8322-A3423B9AD6A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A2CC02-51B5-49A7-A41A-E35B96A7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426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BDD9E-43B2-4877-B914-41FC94AF4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975" y="2009775"/>
            <a:ext cx="6296025" cy="3931920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Deliver value to customers by introducing them to the products which they might wish to consume.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For the company, recommender systems drive significant engagement and revenue.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Providing insights to the company on product placement.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Analyzing the Association between different products, using which discount schemes and product grouping can be decided</a:t>
            </a:r>
          </a:p>
        </p:txBody>
      </p:sp>
    </p:spTree>
    <p:extLst>
      <p:ext uri="{BB962C8B-B14F-4D97-AF65-F5344CB8AC3E}">
        <p14:creationId xmlns:p14="http://schemas.microsoft.com/office/powerpoint/2010/main" val="322579599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2D8AA0-B29D-436A-BF11-E77D481531EA}"/>
              </a:ext>
            </a:extLst>
          </p:cNvPr>
          <p:cNvSpPr/>
          <p:nvPr/>
        </p:nvSpPr>
        <p:spPr>
          <a:xfrm>
            <a:off x="715022" y="5303265"/>
            <a:ext cx="2414677" cy="121494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Step 1 :</a:t>
            </a:r>
          </a:p>
          <a:p>
            <a:pPr algn="ctr"/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87EFF2-B35D-484B-B339-E483139F448F}"/>
              </a:ext>
            </a:extLst>
          </p:cNvPr>
          <p:cNvSpPr/>
          <p:nvPr/>
        </p:nvSpPr>
        <p:spPr>
          <a:xfrm>
            <a:off x="4545563" y="5303264"/>
            <a:ext cx="2573519" cy="121494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Step 2 :</a:t>
            </a:r>
          </a:p>
          <a:p>
            <a:pPr algn="ctr"/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Market Basket Analysis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94CC0D-0F06-4EA8-9956-86F48ED0E307}"/>
              </a:ext>
            </a:extLst>
          </p:cNvPr>
          <p:cNvSpPr/>
          <p:nvPr/>
        </p:nvSpPr>
        <p:spPr>
          <a:xfrm>
            <a:off x="8739080" y="1817268"/>
            <a:ext cx="2906829" cy="131119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Strategy &amp; Recommendation</a:t>
            </a:r>
          </a:p>
        </p:txBody>
      </p:sp>
      <p:pic>
        <p:nvPicPr>
          <p:cNvPr id="2052" name="Picture 4" descr="Image result for R">
            <a:extLst>
              <a:ext uri="{FF2B5EF4-FFF2-40B4-BE49-F238E27FC236}">
                <a16:creationId xmlns:a16="http://schemas.microsoft.com/office/drawing/2014/main" id="{3784BC3A-7792-4B06-8A4C-E2D5F6FF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180" y="4536848"/>
            <a:ext cx="724828" cy="74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ython">
            <a:extLst>
              <a:ext uri="{FF2B5EF4-FFF2-40B4-BE49-F238E27FC236}">
                <a16:creationId xmlns:a16="http://schemas.microsoft.com/office/drawing/2014/main" id="{8C7E8DB7-FB41-4A9E-AED8-4CA840A5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28" y="4497362"/>
            <a:ext cx="1076226" cy="78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860D6B1-7F85-4756-B2AB-348036BA7A50}"/>
              </a:ext>
            </a:extLst>
          </p:cNvPr>
          <p:cNvGrpSpPr/>
          <p:nvPr/>
        </p:nvGrpSpPr>
        <p:grpSpPr>
          <a:xfrm>
            <a:off x="1247292" y="2940124"/>
            <a:ext cx="1225485" cy="1104673"/>
            <a:chOff x="534480" y="1863596"/>
            <a:chExt cx="1878487" cy="1217604"/>
          </a:xfrm>
        </p:grpSpPr>
        <p:pic>
          <p:nvPicPr>
            <p:cNvPr id="10" name="Picture 2" descr="Image result for csv files logo">
              <a:extLst>
                <a:ext uri="{FF2B5EF4-FFF2-40B4-BE49-F238E27FC236}">
                  <a16:creationId xmlns:a16="http://schemas.microsoft.com/office/drawing/2014/main" id="{C7E90E44-2CB7-497C-A3ED-92667209D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480" y="2528369"/>
              <a:ext cx="888967" cy="55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csv files logo">
              <a:extLst>
                <a:ext uri="{FF2B5EF4-FFF2-40B4-BE49-F238E27FC236}">
                  <a16:creationId xmlns:a16="http://schemas.microsoft.com/office/drawing/2014/main" id="{875AAC45-719C-4FCE-B456-73F4F6F9B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528369"/>
              <a:ext cx="888967" cy="55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csv files logo">
              <a:extLst>
                <a:ext uri="{FF2B5EF4-FFF2-40B4-BE49-F238E27FC236}">
                  <a16:creationId xmlns:a16="http://schemas.microsoft.com/office/drawing/2014/main" id="{102D7648-2B09-4A96-BAE3-6DEC0CCDE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480" y="1863596"/>
              <a:ext cx="888967" cy="55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csv files logo">
              <a:extLst>
                <a:ext uri="{FF2B5EF4-FFF2-40B4-BE49-F238E27FC236}">
                  <a16:creationId xmlns:a16="http://schemas.microsoft.com/office/drawing/2014/main" id="{20BCF150-E90D-4357-AAB9-8877654E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879403"/>
              <a:ext cx="888967" cy="55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Image result for kaggle">
            <a:extLst>
              <a:ext uri="{FF2B5EF4-FFF2-40B4-BE49-F238E27FC236}">
                <a16:creationId xmlns:a16="http://schemas.microsoft.com/office/drawing/2014/main" id="{8E038C0C-2B30-4682-B3B4-0C017FD5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9" y="2098355"/>
            <a:ext cx="1259860" cy="50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C69E59A-3EE9-43FB-987C-2723C5E3C227}"/>
              </a:ext>
            </a:extLst>
          </p:cNvPr>
          <p:cNvSpPr txBox="1">
            <a:spLocks/>
          </p:cNvSpPr>
          <p:nvPr/>
        </p:nvSpPr>
        <p:spPr>
          <a:xfrm>
            <a:off x="481144" y="340308"/>
            <a:ext cx="8985248" cy="7951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SG" sz="3200" b="1" dirty="0">
              <a:solidFill>
                <a:schemeClr val="accent1">
                  <a:lumMod val="75000"/>
                </a:schemeClr>
              </a:solidFill>
              <a:latin typeface="+mn-lt"/>
              <a:ea typeface="STHupo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0159B6-9F16-4D04-97CF-65D52914EE9D}"/>
              </a:ext>
            </a:extLst>
          </p:cNvPr>
          <p:cNvSpPr/>
          <p:nvPr/>
        </p:nvSpPr>
        <p:spPr>
          <a:xfrm>
            <a:off x="8934014" y="5278516"/>
            <a:ext cx="2573519" cy="123969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Step 3 :</a:t>
            </a:r>
          </a:p>
          <a:p>
            <a:pPr algn="ctr"/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Recommendation Engine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7C07E-B69C-4F32-966D-7C4EAA5D0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657" y="1817268"/>
            <a:ext cx="1839216" cy="16235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2F1BB912-5021-4A2C-9F63-A52F20A677AF}"/>
              </a:ext>
            </a:extLst>
          </p:cNvPr>
          <p:cNvSpPr/>
          <p:nvPr/>
        </p:nvSpPr>
        <p:spPr>
          <a:xfrm>
            <a:off x="7734476" y="2323400"/>
            <a:ext cx="796781" cy="2989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CDE06C4-AC38-43DE-B603-368357405C43}"/>
              </a:ext>
            </a:extLst>
          </p:cNvPr>
          <p:cNvSpPr/>
          <p:nvPr/>
        </p:nvSpPr>
        <p:spPr>
          <a:xfrm>
            <a:off x="10351833" y="3357855"/>
            <a:ext cx="312765" cy="14179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3520AA-6DA4-4741-A584-85E479DAE94B}"/>
              </a:ext>
            </a:extLst>
          </p:cNvPr>
          <p:cNvSpPr/>
          <p:nvPr/>
        </p:nvSpPr>
        <p:spPr>
          <a:xfrm>
            <a:off x="7636346" y="5693538"/>
            <a:ext cx="923191" cy="29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05C118B-0361-4E14-A348-379B3B905CA7}"/>
              </a:ext>
            </a:extLst>
          </p:cNvPr>
          <p:cNvSpPr/>
          <p:nvPr/>
        </p:nvSpPr>
        <p:spPr>
          <a:xfrm>
            <a:off x="3315140" y="5729931"/>
            <a:ext cx="923191" cy="29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0AA7124-C6F1-49B0-9561-E2E3B6F6C357}"/>
              </a:ext>
            </a:extLst>
          </p:cNvPr>
          <p:cNvSpPr/>
          <p:nvPr/>
        </p:nvSpPr>
        <p:spPr>
          <a:xfrm>
            <a:off x="1720944" y="4285301"/>
            <a:ext cx="355728" cy="858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B612C70B-ACF4-4860-A99F-95A3F1776978}"/>
              </a:ext>
            </a:extLst>
          </p:cNvPr>
          <p:cNvSpPr/>
          <p:nvPr/>
        </p:nvSpPr>
        <p:spPr>
          <a:xfrm>
            <a:off x="2263242" y="1435783"/>
            <a:ext cx="2581325" cy="16317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"3 million grocery orders from more than 200,000 Instacart users"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D6EA230-208E-4458-BD6B-B05366DCABC9}"/>
              </a:ext>
            </a:extLst>
          </p:cNvPr>
          <p:cNvSpPr txBox="1">
            <a:spLocks/>
          </p:cNvSpPr>
          <p:nvPr/>
        </p:nvSpPr>
        <p:spPr>
          <a:xfrm>
            <a:off x="801736" y="114024"/>
            <a:ext cx="7474172" cy="1235965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Approach </a:t>
            </a:r>
          </a:p>
        </p:txBody>
      </p:sp>
      <p:pic>
        <p:nvPicPr>
          <p:cNvPr id="33" name="Picture 4" descr="Image result for instacart">
            <a:extLst>
              <a:ext uri="{FF2B5EF4-FFF2-40B4-BE49-F238E27FC236}">
                <a16:creationId xmlns:a16="http://schemas.microsoft.com/office/drawing/2014/main" id="{8BFD53A8-A60D-470B-8B22-B124346A9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143DBB-0089-4F8C-B4B9-A9F7F3779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0680" y="80"/>
            <a:ext cx="390525" cy="6857920"/>
          </a:xfrm>
          <a:prstGeom prst="rect">
            <a:avLst/>
          </a:prstGeom>
        </p:spPr>
      </p:pic>
      <p:sp>
        <p:nvSpPr>
          <p:cNvPr id="26" name="Cloud 25">
            <a:extLst>
              <a:ext uri="{FF2B5EF4-FFF2-40B4-BE49-F238E27FC236}">
                <a16:creationId xmlns:a16="http://schemas.microsoft.com/office/drawing/2014/main" id="{BEA7DB59-0331-43E6-8FA6-DFB41EC1EA1F}"/>
              </a:ext>
            </a:extLst>
          </p:cNvPr>
          <p:cNvSpPr/>
          <p:nvPr/>
        </p:nvSpPr>
        <p:spPr>
          <a:xfrm>
            <a:off x="7603549" y="3357855"/>
            <a:ext cx="2581325" cy="16317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“8000 Users and 1500 Products"</a:t>
            </a:r>
          </a:p>
        </p:txBody>
      </p:sp>
    </p:spTree>
    <p:extLst>
      <p:ext uri="{BB962C8B-B14F-4D97-AF65-F5344CB8AC3E}">
        <p14:creationId xmlns:p14="http://schemas.microsoft.com/office/powerpoint/2010/main" val="421969068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39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199467"/>
            <a:ext cx="2140172" cy="1995513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89FF4D-AD4A-4216-96C4-1AE59DA177E7}"/>
              </a:ext>
            </a:extLst>
          </p:cNvPr>
          <p:cNvSpPr/>
          <p:nvPr/>
        </p:nvSpPr>
        <p:spPr>
          <a:xfrm>
            <a:off x="0" y="6391373"/>
            <a:ext cx="12192000" cy="462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Step 1 : Exploratory Data Analysis</a:t>
            </a:r>
            <a:endParaRPr lang="en-SG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25D3-7BF7-4F42-B7B4-D6B87E1F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259" y="1628769"/>
            <a:ext cx="8484124" cy="40612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defTabSz="457200">
              <a:buNone/>
            </a:pPr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Key Observations </a:t>
            </a:r>
          </a:p>
          <a:p>
            <a:r>
              <a:rPr lang="en-US" sz="2000" dirty="0"/>
              <a:t>Most people order between 9:00 AM to 6:00 PM in the evening.</a:t>
            </a:r>
          </a:p>
          <a:p>
            <a:r>
              <a:rPr lang="en-US" sz="2000" dirty="0"/>
              <a:t>Sunday &amp; Monday are the days when people order most</a:t>
            </a:r>
          </a:p>
          <a:p>
            <a:r>
              <a:rPr lang="en-US" sz="2000" dirty="0"/>
              <a:t>Two categories of customers : Order on day 7</a:t>
            </a:r>
            <a:r>
              <a:rPr lang="en-US" sz="2000" baseline="30000" dirty="0"/>
              <a:t>th</a:t>
            </a:r>
            <a:r>
              <a:rPr lang="en-US" sz="2000" dirty="0"/>
              <a:t> &amp; 30</a:t>
            </a:r>
            <a:r>
              <a:rPr lang="en-US" sz="2000" baseline="30000" dirty="0"/>
              <a:t>th.</a:t>
            </a:r>
          </a:p>
          <a:p>
            <a:r>
              <a:rPr lang="en-US" sz="2000" dirty="0"/>
              <a:t>“Produce” ,”Dairy” and “snacks” are top 3 departments.</a:t>
            </a:r>
          </a:p>
          <a:p>
            <a:r>
              <a:rPr lang="en-US" sz="2000" dirty="0"/>
              <a:t>Always at least 3 prior orders.</a:t>
            </a:r>
          </a:p>
          <a:p>
            <a:r>
              <a:rPr lang="en-US" sz="2000" dirty="0"/>
              <a:t>Top ordered products – “Banana” &amp; “ Bag of Organic Banana”</a:t>
            </a:r>
          </a:p>
          <a:p>
            <a:r>
              <a:rPr lang="en-US" sz="2000" dirty="0"/>
              <a:t>Aisle-”Candy Chocolate” &amp; “Ice cream  ice” offered maximum variety of products</a:t>
            </a:r>
          </a:p>
          <a:p>
            <a:r>
              <a:rPr lang="en-US" sz="2000" dirty="0"/>
              <a:t>Department- “Personal care” have  maximum number of product offerings.</a:t>
            </a:r>
          </a:p>
          <a:p>
            <a:r>
              <a:rPr lang="en-US" sz="2000" dirty="0"/>
              <a:t>59% of items are reordered.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838603-B32B-4655-B935-1B1EBCDC275E}"/>
              </a:ext>
            </a:extLst>
          </p:cNvPr>
          <p:cNvSpPr txBox="1">
            <a:spLocks/>
          </p:cNvSpPr>
          <p:nvPr/>
        </p:nvSpPr>
        <p:spPr>
          <a:xfrm>
            <a:off x="801736" y="114024"/>
            <a:ext cx="7474172" cy="1235965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Exploratory Data Analysis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2BBB5-3C4A-42BB-B9BF-C7DDBEB6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98" y="2711555"/>
            <a:ext cx="1550462" cy="966309"/>
          </a:xfrm>
          <a:prstGeom prst="rect">
            <a:avLst/>
          </a:prstGeom>
        </p:spPr>
      </p:pic>
      <p:pic>
        <p:nvPicPr>
          <p:cNvPr id="12" name="Picture 4" descr="Image result for instacart">
            <a:extLst>
              <a:ext uri="{FF2B5EF4-FFF2-40B4-BE49-F238E27FC236}">
                <a16:creationId xmlns:a16="http://schemas.microsoft.com/office/drawing/2014/main" id="{8BF9D948-BA1D-4EB4-8F23-5A5ECF9B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instacart">
            <a:extLst>
              <a:ext uri="{FF2B5EF4-FFF2-40B4-BE49-F238E27FC236}">
                <a16:creationId xmlns:a16="http://schemas.microsoft.com/office/drawing/2014/main" id="{FF2C757D-AE77-4EFF-B526-D000AC580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6" y="1064641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2596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E423A25-C2A8-4944-8D52-2CD6F0107EBD}"/>
              </a:ext>
            </a:extLst>
          </p:cNvPr>
          <p:cNvSpPr txBox="1">
            <a:spLocks/>
          </p:cNvSpPr>
          <p:nvPr/>
        </p:nvSpPr>
        <p:spPr>
          <a:xfrm>
            <a:off x="4404843" y="1348126"/>
            <a:ext cx="6751500" cy="7196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SG" sz="4000" b="1" dirty="0">
              <a:solidFill>
                <a:schemeClr val="accent1">
                  <a:lumMod val="75000"/>
                </a:schemeClr>
              </a:solidFill>
              <a:latin typeface="+mn-lt"/>
              <a:ea typeface="STHupo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EF624-6016-49D3-964C-EB79E0D4ED06}"/>
              </a:ext>
            </a:extLst>
          </p:cNvPr>
          <p:cNvSpPr txBox="1"/>
          <p:nvPr/>
        </p:nvSpPr>
        <p:spPr>
          <a:xfrm>
            <a:off x="1255006" y="1666121"/>
            <a:ext cx="413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Catalogue Arrangement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D8BBA-AD86-4389-9E09-DF6524FD49D9}"/>
              </a:ext>
            </a:extLst>
          </p:cNvPr>
          <p:cNvSpPr txBox="1"/>
          <p:nvPr/>
        </p:nvSpPr>
        <p:spPr>
          <a:xfrm>
            <a:off x="1255007" y="1100461"/>
            <a:ext cx="3149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Product Placement</a:t>
            </a:r>
          </a:p>
        </p:txBody>
      </p:sp>
      <p:pic>
        <p:nvPicPr>
          <p:cNvPr id="12" name="Picture 4" descr="Image result for instacart">
            <a:extLst>
              <a:ext uri="{FF2B5EF4-FFF2-40B4-BE49-F238E27FC236}">
                <a16:creationId xmlns:a16="http://schemas.microsoft.com/office/drawing/2014/main" id="{DA232CA0-7B70-4467-92D1-B0DFEA11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52" y="103055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834246-ED02-4B32-A6F5-F61939455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2" y="2447146"/>
            <a:ext cx="8835529" cy="3935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4" descr="Image result for instacart">
            <a:extLst>
              <a:ext uri="{FF2B5EF4-FFF2-40B4-BE49-F238E27FC236}">
                <a16:creationId xmlns:a16="http://schemas.microsoft.com/office/drawing/2014/main" id="{E7C4378E-464A-4D4B-9A80-1B456C0E2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2" y="1666121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instacart">
            <a:extLst>
              <a:ext uri="{FF2B5EF4-FFF2-40B4-BE49-F238E27FC236}">
                <a16:creationId xmlns:a16="http://schemas.microsoft.com/office/drawing/2014/main" id="{6A6DE975-B107-49FB-906D-B4F9CB27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D1B4513-3D9E-4BC7-811E-864DC84C0232}"/>
              </a:ext>
            </a:extLst>
          </p:cNvPr>
          <p:cNvSpPr txBox="1">
            <a:spLocks/>
          </p:cNvSpPr>
          <p:nvPr/>
        </p:nvSpPr>
        <p:spPr>
          <a:xfrm>
            <a:off x="801736" y="114024"/>
            <a:ext cx="7474172" cy="1235965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Strategy &amp; Recommendation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4E223B-CA96-4F32-91AF-ABFC99DA9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680" y="9507"/>
            <a:ext cx="390525" cy="68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4553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650FB06-65AD-4542-A303-AD23ED84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680" y="80"/>
            <a:ext cx="390525" cy="6857920"/>
          </a:xfrm>
          <a:prstGeom prst="rect">
            <a:avLst/>
          </a:prstGeom>
        </p:spPr>
      </p:pic>
      <p:pic>
        <p:nvPicPr>
          <p:cNvPr id="1030" name="Picture 6" descr="Image result for opportunities image">
            <a:extLst>
              <a:ext uri="{FF2B5EF4-FFF2-40B4-BE49-F238E27FC236}">
                <a16:creationId xmlns:a16="http://schemas.microsoft.com/office/drawing/2014/main" id="{7F1E5FA4-B466-49E0-A85C-F3F7D1D68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87" y="3787543"/>
            <a:ext cx="2157677" cy="12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4B1A-BDEC-4DE9-8A60-514574DC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33" y="1240918"/>
            <a:ext cx="9674433" cy="795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cs typeface="Times New Roman" panose="02020603050405020304" pitchFamily="18" charset="0"/>
              </a:rPr>
              <a:t>To find the association between frequent items and analyse the association rules between them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695D42-831D-4CA1-9831-96CBEAF12B2A}"/>
              </a:ext>
            </a:extLst>
          </p:cNvPr>
          <p:cNvSpPr/>
          <p:nvPr/>
        </p:nvSpPr>
        <p:spPr>
          <a:xfrm>
            <a:off x="380291" y="4701712"/>
            <a:ext cx="4555475" cy="11158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cs typeface="Times New Roman" panose="02020603050405020304" pitchFamily="18" charset="0"/>
              </a:rPr>
              <a:t>Aisles associated with frequent patterns of buying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465DDF-E1B7-4DE6-89D0-BCFA72CD4F50}"/>
              </a:ext>
            </a:extLst>
          </p:cNvPr>
          <p:cNvSpPr/>
          <p:nvPr/>
        </p:nvSpPr>
        <p:spPr>
          <a:xfrm>
            <a:off x="7214824" y="4782176"/>
            <a:ext cx="4480973" cy="111589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cs typeface="Times New Roman" panose="02020603050405020304" pitchFamily="18" charset="0"/>
              </a:rPr>
              <a:t>Revamping website : Accommodate the frequently bought products from different Aisles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929291-4C53-49B5-8008-31660FA9ECAE}"/>
              </a:ext>
            </a:extLst>
          </p:cNvPr>
          <p:cNvSpPr/>
          <p:nvPr/>
        </p:nvSpPr>
        <p:spPr>
          <a:xfrm>
            <a:off x="0" y="6424987"/>
            <a:ext cx="12192000" cy="45186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Step 2 : Market Basket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9C530D-D65A-4244-9AA5-6A94C988A693}"/>
              </a:ext>
            </a:extLst>
          </p:cNvPr>
          <p:cNvSpPr txBox="1">
            <a:spLocks/>
          </p:cNvSpPr>
          <p:nvPr/>
        </p:nvSpPr>
        <p:spPr>
          <a:xfrm>
            <a:off x="1412716" y="1886117"/>
            <a:ext cx="8985248" cy="7951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SG" sz="4000" b="1" dirty="0">
              <a:solidFill>
                <a:schemeClr val="accent1">
                  <a:lumMod val="75000"/>
                </a:schemeClr>
              </a:solidFill>
              <a:latin typeface="+mn-lt"/>
              <a:ea typeface="STHupo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736E50-6B87-4DD9-A529-AE74B95EC212}"/>
              </a:ext>
            </a:extLst>
          </p:cNvPr>
          <p:cNvSpPr/>
          <p:nvPr/>
        </p:nvSpPr>
        <p:spPr>
          <a:xfrm>
            <a:off x="7140322" y="2923953"/>
            <a:ext cx="4555475" cy="10963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cs typeface="Times New Roman" panose="02020603050405020304" pitchFamily="18" charset="0"/>
              </a:rPr>
              <a:t> Placement products &amp; discounts on the bundles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C6C000-E52F-4508-9344-87DE2DC918CD}"/>
              </a:ext>
            </a:extLst>
          </p:cNvPr>
          <p:cNvSpPr/>
          <p:nvPr/>
        </p:nvSpPr>
        <p:spPr>
          <a:xfrm>
            <a:off x="386449" y="2854958"/>
            <a:ext cx="4555475" cy="109633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cs typeface="Times New Roman" panose="02020603050405020304" pitchFamily="18" charset="0"/>
              </a:rPr>
              <a:t>Products bought together frequently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3BCC59-E3E0-4114-AE0F-A185BEEBCB13}"/>
              </a:ext>
            </a:extLst>
          </p:cNvPr>
          <p:cNvSpPr txBox="1">
            <a:spLocks/>
          </p:cNvSpPr>
          <p:nvPr/>
        </p:nvSpPr>
        <p:spPr>
          <a:xfrm>
            <a:off x="5135545" y="2300819"/>
            <a:ext cx="2387444" cy="565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Opportunities</a:t>
            </a:r>
          </a:p>
          <a:p>
            <a:pPr marL="0" indent="0" algn="ctr">
              <a:buFont typeface="Wingdings 3" charset="2"/>
              <a:buNone/>
            </a:pPr>
            <a:endParaRPr lang="en-IN" sz="2600" b="1" i="1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endParaRPr lang="en-IN" sz="2600" b="1" i="1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ctr">
              <a:buFont typeface="Wingdings 3" charset="2"/>
              <a:buNone/>
            </a:pPr>
            <a:endParaRPr lang="en-IN" sz="2600" b="1" i="1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8" name="Picture 4" descr="Image result for instacart">
            <a:extLst>
              <a:ext uri="{FF2B5EF4-FFF2-40B4-BE49-F238E27FC236}">
                <a16:creationId xmlns:a16="http://schemas.microsoft.com/office/drawing/2014/main" id="{513CDA15-CF1C-4EDA-9125-41F1AB59D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instacart">
            <a:extLst>
              <a:ext uri="{FF2B5EF4-FFF2-40B4-BE49-F238E27FC236}">
                <a16:creationId xmlns:a16="http://schemas.microsoft.com/office/drawing/2014/main" id="{1028986B-DE1C-4C02-9ECA-7336B8A4B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1" y="1175437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7C02DB8-8B93-4A3B-A887-08F7B77A7A05}"/>
              </a:ext>
            </a:extLst>
          </p:cNvPr>
          <p:cNvSpPr txBox="1">
            <a:spLocks/>
          </p:cNvSpPr>
          <p:nvPr/>
        </p:nvSpPr>
        <p:spPr>
          <a:xfrm>
            <a:off x="801736" y="114024"/>
            <a:ext cx="7474172" cy="1235965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Market Basket Analysis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8BDD3AF-047E-4C14-9A6A-A1F61B24B638}"/>
              </a:ext>
            </a:extLst>
          </p:cNvPr>
          <p:cNvSpPr/>
          <p:nvPr/>
        </p:nvSpPr>
        <p:spPr>
          <a:xfrm>
            <a:off x="5493922" y="3297925"/>
            <a:ext cx="1203893" cy="320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FA293ED-A1F7-4779-BB7D-D75AE6538C84}"/>
              </a:ext>
            </a:extLst>
          </p:cNvPr>
          <p:cNvSpPr/>
          <p:nvPr/>
        </p:nvSpPr>
        <p:spPr>
          <a:xfrm>
            <a:off x="5568424" y="5220460"/>
            <a:ext cx="1203893" cy="320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886360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EC20695-F8DC-46E9-8084-210219B3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680" y="80"/>
            <a:ext cx="390525" cy="685792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23A25-C2A8-4944-8D52-2CD6F0107EBD}"/>
              </a:ext>
            </a:extLst>
          </p:cNvPr>
          <p:cNvSpPr txBox="1">
            <a:spLocks/>
          </p:cNvSpPr>
          <p:nvPr/>
        </p:nvSpPr>
        <p:spPr>
          <a:xfrm>
            <a:off x="3463998" y="1595540"/>
            <a:ext cx="9017091" cy="7196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SG" sz="4000" b="1" dirty="0">
              <a:solidFill>
                <a:schemeClr val="accent1">
                  <a:lumMod val="75000"/>
                </a:schemeClr>
              </a:solidFill>
              <a:latin typeface="+mn-lt"/>
              <a:ea typeface="STHupo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775E0-C1D0-463F-A614-8298F2E07E8C}"/>
              </a:ext>
            </a:extLst>
          </p:cNvPr>
          <p:cNvSpPr txBox="1"/>
          <p:nvPr/>
        </p:nvSpPr>
        <p:spPr>
          <a:xfrm>
            <a:off x="1396556" y="1164653"/>
            <a:ext cx="943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Recommendation to Customers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A21F2-FC28-46EF-93AE-25E6CE6F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5" y="1905029"/>
            <a:ext cx="4938692" cy="39168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0259A0-DF36-4706-B5FE-7B9EADFA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59" y="2197126"/>
            <a:ext cx="6299638" cy="33326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4" descr="Image result for instacart">
            <a:extLst>
              <a:ext uri="{FF2B5EF4-FFF2-40B4-BE49-F238E27FC236}">
                <a16:creationId xmlns:a16="http://schemas.microsoft.com/office/drawing/2014/main" id="{70380D7C-FE82-4BAC-A1B2-6137632C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14" y="1024845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instacart">
            <a:extLst>
              <a:ext uri="{FF2B5EF4-FFF2-40B4-BE49-F238E27FC236}">
                <a16:creationId xmlns:a16="http://schemas.microsoft.com/office/drawing/2014/main" id="{70D5B7A8-5B12-4BBD-9C94-6CF998CAA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8305C19-E534-4BC8-9390-9FF33AC3320F}"/>
              </a:ext>
            </a:extLst>
          </p:cNvPr>
          <p:cNvSpPr txBox="1">
            <a:spLocks/>
          </p:cNvSpPr>
          <p:nvPr/>
        </p:nvSpPr>
        <p:spPr>
          <a:xfrm>
            <a:off x="801736" y="114024"/>
            <a:ext cx="7474172" cy="1235965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86518743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F04EF4E-8361-4DA1-9169-4258D71A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680" y="80"/>
            <a:ext cx="390525" cy="6857920"/>
          </a:xfrm>
          <a:prstGeom prst="rect">
            <a:avLst/>
          </a:prstGeom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EDFD06B6-D9D9-49B0-8F35-724C48A2D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96" y="432804"/>
            <a:ext cx="2488676" cy="22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5F1CDC-C6AB-4AF3-940D-1941CC264B18}"/>
              </a:ext>
            </a:extLst>
          </p:cNvPr>
          <p:cNvSpPr/>
          <p:nvPr/>
        </p:nvSpPr>
        <p:spPr>
          <a:xfrm>
            <a:off x="1069590" y="1130126"/>
            <a:ext cx="1667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User-User</a:t>
            </a:r>
            <a:endParaRPr lang="en-SG" sz="2800" dirty="0"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2A05C8-6028-4CA1-9AAF-688A8BCB333B}"/>
              </a:ext>
            </a:extLst>
          </p:cNvPr>
          <p:cNvSpPr/>
          <p:nvPr/>
        </p:nvSpPr>
        <p:spPr>
          <a:xfrm>
            <a:off x="720104" y="3468787"/>
            <a:ext cx="4289191" cy="20761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Sparsity </a:t>
            </a:r>
          </a:p>
          <a:p>
            <a:r>
              <a:rPr lang="en-IN" sz="2000" dirty="0">
                <a:cs typeface="Times New Roman" panose="02020603050405020304" pitchFamily="18" charset="0"/>
              </a:rPr>
              <a:t>Large number of distinct items (approx. 50K). Thus, number of items a user has rated reduces to a tiny percentage making the correlation coefficient less reliable.</a:t>
            </a:r>
            <a:endParaRPr lang="en-IN" sz="2000" b="1" dirty="0"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wrong">
            <a:extLst>
              <a:ext uri="{FF2B5EF4-FFF2-40B4-BE49-F238E27FC236}">
                <a16:creationId xmlns:a16="http://schemas.microsoft.com/office/drawing/2014/main" id="{8EC283C8-F21B-4625-BD72-D0449ACA0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23" y="2426786"/>
            <a:ext cx="755193" cy="6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CC2F24-FDE3-4755-A104-29DF31239C61}"/>
              </a:ext>
            </a:extLst>
          </p:cNvPr>
          <p:cNvSpPr/>
          <p:nvPr/>
        </p:nvSpPr>
        <p:spPr>
          <a:xfrm>
            <a:off x="720104" y="2426787"/>
            <a:ext cx="467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The Utility Matrix is 99.87% sparse.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312FCC-9C23-4B36-943D-30C50C67EBEB}"/>
              </a:ext>
            </a:extLst>
          </p:cNvPr>
          <p:cNvSpPr/>
          <p:nvPr/>
        </p:nvSpPr>
        <p:spPr>
          <a:xfrm>
            <a:off x="5477144" y="3468787"/>
            <a:ext cx="4289191" cy="20761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Dynamic User Profile-</a:t>
            </a:r>
          </a:p>
          <a:p>
            <a:pPr algn="ctr"/>
            <a:r>
              <a:rPr lang="en-IN" sz="2000" dirty="0">
                <a:cs typeface="Times New Roman" panose="02020603050405020304" pitchFamily="18" charset="0"/>
              </a:rPr>
              <a:t>User profiles change quickly and the entire system model had to be recomputed which is both time </a:t>
            </a:r>
          </a:p>
          <a:p>
            <a:pPr algn="ctr"/>
            <a:r>
              <a:rPr lang="en-IN" sz="2000" dirty="0">
                <a:cs typeface="Times New Roman" panose="02020603050405020304" pitchFamily="18" charset="0"/>
              </a:rPr>
              <a:t>and computationally expensive</a:t>
            </a:r>
            <a:r>
              <a:rPr lang="en-IN" sz="2000" b="1" dirty="0">
                <a:cs typeface="Times New Roman" panose="02020603050405020304" pitchFamily="18" charset="0"/>
              </a:rPr>
              <a:t> </a:t>
            </a:r>
            <a:endParaRPr lang="en-IN" sz="2000" dirty="0">
              <a:cs typeface="Times New Roman" panose="020206030504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000" b="1" dirty="0"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2C6D81-DBE3-4AE1-A99E-0CC2B76893F0}"/>
              </a:ext>
            </a:extLst>
          </p:cNvPr>
          <p:cNvSpPr/>
          <p:nvPr/>
        </p:nvSpPr>
        <p:spPr>
          <a:xfrm>
            <a:off x="0" y="6330746"/>
            <a:ext cx="12191999" cy="5272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latin typeface="Century" panose="02040604050505020304" pitchFamily="18" charset="0"/>
                <a:cs typeface="Times New Roman" panose="02020603050405020304" pitchFamily="18" charset="0"/>
              </a:rPr>
              <a:t>Step 3 :Recommendation Engine</a:t>
            </a:r>
          </a:p>
        </p:txBody>
      </p:sp>
      <p:pic>
        <p:nvPicPr>
          <p:cNvPr id="16" name="Picture 4" descr="Image result for instacart">
            <a:extLst>
              <a:ext uri="{FF2B5EF4-FFF2-40B4-BE49-F238E27FC236}">
                <a16:creationId xmlns:a16="http://schemas.microsoft.com/office/drawing/2014/main" id="{692E9022-787D-4139-83EA-789A0874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5" y="1082651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instacart">
            <a:extLst>
              <a:ext uri="{FF2B5EF4-FFF2-40B4-BE49-F238E27FC236}">
                <a16:creationId xmlns:a16="http://schemas.microsoft.com/office/drawing/2014/main" id="{E4B498F2-54E7-40D4-B7A8-8BF3FFC9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0" y="356686"/>
            <a:ext cx="546642" cy="5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EC619F7-713D-4C1F-B0F0-A35C8CC52698}"/>
              </a:ext>
            </a:extLst>
          </p:cNvPr>
          <p:cNvSpPr txBox="1">
            <a:spLocks/>
          </p:cNvSpPr>
          <p:nvPr/>
        </p:nvSpPr>
        <p:spPr>
          <a:xfrm>
            <a:off x="801736" y="114024"/>
            <a:ext cx="7474172" cy="1235965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STHupo" panose="02010800040101010101" pitchFamily="2" charset="-122"/>
                <a:cs typeface="Times New Roman" panose="02020603050405020304" pitchFamily="18" charset="0"/>
              </a:rPr>
              <a:t>Recommendation Engine</a:t>
            </a:r>
          </a:p>
        </p:txBody>
      </p:sp>
    </p:spTree>
    <p:extLst>
      <p:ext uri="{BB962C8B-B14F-4D97-AF65-F5344CB8AC3E}">
        <p14:creationId xmlns:p14="http://schemas.microsoft.com/office/powerpoint/2010/main" val="230476714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821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STHupo</vt:lpstr>
      <vt:lpstr>Arial</vt:lpstr>
      <vt:lpstr>Calibri</vt:lpstr>
      <vt:lpstr>Calibri Light</vt:lpstr>
      <vt:lpstr>Century</vt:lpstr>
      <vt:lpstr>Segoe UI Historic</vt:lpstr>
      <vt:lpstr>Times New Roman</vt:lpstr>
      <vt:lpstr>Wingdings 3</vt:lpstr>
      <vt:lpstr>Office Theme</vt:lpstr>
      <vt:lpstr>Customer Analytics on Instacart </vt:lpstr>
      <vt:lpstr>Contents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Vibhuti BHARDWAJ</dc:creator>
  <cp:lastModifiedBy>Aakanksha KUMARI</cp:lastModifiedBy>
  <cp:revision>131</cp:revision>
  <dcterms:created xsi:type="dcterms:W3CDTF">2018-04-08T08:25:50Z</dcterms:created>
  <dcterms:modified xsi:type="dcterms:W3CDTF">2018-04-11T13:11:18Z</dcterms:modified>
</cp:coreProperties>
</file>