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33"/>
  </p:notesMasterIdLst>
  <p:handoutMasterIdLst>
    <p:handoutMasterId r:id="rId34"/>
  </p:handoutMasterIdLst>
  <p:sldIdLst>
    <p:sldId id="470" r:id="rId5"/>
    <p:sldId id="5590" r:id="rId6"/>
    <p:sldId id="5591" r:id="rId7"/>
    <p:sldId id="498" r:id="rId8"/>
    <p:sldId id="5716" r:id="rId9"/>
    <p:sldId id="258" r:id="rId10"/>
    <p:sldId id="473" r:id="rId11"/>
    <p:sldId id="5718" r:id="rId12"/>
    <p:sldId id="5737" r:id="rId13"/>
    <p:sldId id="474" r:id="rId14"/>
    <p:sldId id="5719" r:id="rId15"/>
    <p:sldId id="5720" r:id="rId16"/>
    <p:sldId id="479" r:id="rId17"/>
    <p:sldId id="5722" r:id="rId18"/>
    <p:sldId id="338" r:id="rId19"/>
    <p:sldId id="5724" r:id="rId20"/>
    <p:sldId id="5738" r:id="rId21"/>
    <p:sldId id="5726" r:id="rId22"/>
    <p:sldId id="5736" r:id="rId23"/>
    <p:sldId id="5727" r:id="rId24"/>
    <p:sldId id="5728" r:id="rId25"/>
    <p:sldId id="5729" r:id="rId26"/>
    <p:sldId id="582" r:id="rId27"/>
    <p:sldId id="5730" r:id="rId28"/>
    <p:sldId id="5733" r:id="rId29"/>
    <p:sldId id="5731" r:id="rId30"/>
    <p:sldId id="5732" r:id="rId31"/>
    <p:sldId id="326" r:id="rId32"/>
  </p:sldIdLst>
  <p:sldSz cx="12188825"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200" userDrawn="1">
          <p15:clr>
            <a:srgbClr val="A4A3A4"/>
          </p15:clr>
        </p15:guide>
        <p15:guide id="3" orient="horz" pos="4116"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D5E6FF"/>
    <a:srgbClr val="99CCFF"/>
    <a:srgbClr val="9BD2FF"/>
    <a:srgbClr val="B9DFFF"/>
    <a:srgbClr val="09A7E3"/>
    <a:srgbClr val="A5A5A5"/>
    <a:srgbClr val="C0C0C0"/>
    <a:srgbClr val="008B92"/>
    <a:srgbClr val="66CA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95B78-54EE-4D2B-B41B-B78B6C5D7084}" v="642" dt="2020-05-04T15:55:49.412"/>
    <p1510:client id="{AD6AFED1-EFF9-4AB5-89B2-2E161F899B90}" v="77" dt="2020-05-04T05:40:55.772"/>
    <p1510:client id="{DA235465-E428-457B-A121-A30ED2F55B79}" v="46" dt="2020-05-04T18:26:39.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92" autoAdjust="0"/>
  </p:normalViewPr>
  <p:slideViewPr>
    <p:cSldViewPr snapToGrid="0">
      <p:cViewPr varScale="1">
        <p:scale>
          <a:sx n="66" d="100"/>
          <a:sy n="66" d="100"/>
        </p:scale>
        <p:origin x="2274" y="66"/>
      </p:cViewPr>
      <p:guideLst>
        <p:guide orient="horz" pos="360"/>
        <p:guide orient="horz" pos="1200"/>
        <p:guide orient="horz" pos="4116"/>
        <p:guide orient="horz" pos="3624"/>
        <p:guide pos="361"/>
        <p:guide pos="7319"/>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3AFE2-DED4-43F6-A9D6-10CD314E3929}"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E9CD54BB-318F-4C7B-A8BC-4A9C7429B252}">
      <dgm:prSet phldrT="[Text]"/>
      <dgm:spPr/>
      <dgm:t>
        <a:bodyPr/>
        <a:lstStyle/>
        <a:p>
          <a:r>
            <a:rPr lang="en-US"/>
            <a:t>Randomized (?) Experiment</a:t>
          </a:r>
        </a:p>
      </dgm:t>
    </dgm:pt>
    <dgm:pt modelId="{ACBBA776-8814-49C8-895B-BEFFEF54FC3C}" type="parTrans" cxnId="{AC83CBEA-B1D8-4F1B-9C76-D06726B69D72}">
      <dgm:prSet/>
      <dgm:spPr/>
      <dgm:t>
        <a:bodyPr/>
        <a:lstStyle/>
        <a:p>
          <a:endParaRPr lang="en-US"/>
        </a:p>
      </dgm:t>
    </dgm:pt>
    <dgm:pt modelId="{BD16DB8C-7104-4E5D-82C0-85475B83B7B2}" type="sibTrans" cxnId="{AC83CBEA-B1D8-4F1B-9C76-D06726B69D72}">
      <dgm:prSet/>
      <dgm:spPr/>
      <dgm:t>
        <a:bodyPr/>
        <a:lstStyle/>
        <a:p>
          <a:endParaRPr lang="en-US"/>
        </a:p>
      </dgm:t>
    </dgm:pt>
    <dgm:pt modelId="{2470625C-E2DB-45ED-A057-D56C944CC8FB}">
      <dgm:prSet phldrT="[Text]"/>
      <dgm:spPr/>
      <dgm:t>
        <a:bodyPr/>
        <a:lstStyle/>
        <a:p>
          <a:r>
            <a:rPr lang="en-US"/>
            <a:t>Simple Hypothesis  Testing</a:t>
          </a:r>
        </a:p>
      </dgm:t>
    </dgm:pt>
    <dgm:pt modelId="{49F1382E-8D07-44CE-9439-FAE87A7815B5}" type="parTrans" cxnId="{BA21F005-562A-4AC9-B780-837C7A7B3B48}">
      <dgm:prSet/>
      <dgm:spPr/>
      <dgm:t>
        <a:bodyPr/>
        <a:lstStyle/>
        <a:p>
          <a:endParaRPr lang="en-US"/>
        </a:p>
      </dgm:t>
    </dgm:pt>
    <dgm:pt modelId="{1C811192-C53C-44F1-A5EA-EA195EA8E3A9}" type="sibTrans" cxnId="{BA21F005-562A-4AC9-B780-837C7A7B3B48}">
      <dgm:prSet/>
      <dgm:spPr/>
      <dgm:t>
        <a:bodyPr/>
        <a:lstStyle/>
        <a:p>
          <a:endParaRPr lang="en-US"/>
        </a:p>
      </dgm:t>
    </dgm:pt>
    <dgm:pt modelId="{7F07CCB6-4B2C-48B5-80E0-AEC5AD47DAC3}">
      <dgm:prSet phldrT="[Text]"/>
      <dgm:spPr>
        <a:solidFill>
          <a:schemeClr val="accent5"/>
        </a:solidFill>
      </dgm:spPr>
      <dgm:t>
        <a:bodyPr/>
        <a:lstStyle/>
        <a:p>
          <a:pPr rtl="0"/>
          <a:r>
            <a:rPr lang="en-US"/>
            <a:t>It is significant!</a:t>
          </a:r>
          <a:r>
            <a:rPr lang="en-US">
              <a:latin typeface="Arial"/>
            </a:rPr>
            <a:t> </a:t>
          </a:r>
          <a:r>
            <a:rPr lang="en-US"/>
            <a:t>(or maybe not)</a:t>
          </a:r>
        </a:p>
      </dgm:t>
    </dgm:pt>
    <dgm:pt modelId="{DFC58F94-0046-4461-AF3B-EF98879D7A32}" type="parTrans" cxnId="{E1A43CCC-DB88-4658-A465-B65C87211AC8}">
      <dgm:prSet/>
      <dgm:spPr/>
      <dgm:t>
        <a:bodyPr/>
        <a:lstStyle/>
        <a:p>
          <a:endParaRPr lang="en-US"/>
        </a:p>
      </dgm:t>
    </dgm:pt>
    <dgm:pt modelId="{445FDB8A-6BCE-46A7-9F7A-7AF3A91EB81A}" type="sibTrans" cxnId="{E1A43CCC-DB88-4658-A465-B65C87211AC8}">
      <dgm:prSet/>
      <dgm:spPr/>
      <dgm:t>
        <a:bodyPr/>
        <a:lstStyle/>
        <a:p>
          <a:endParaRPr lang="en-US"/>
        </a:p>
      </dgm:t>
    </dgm:pt>
    <dgm:pt modelId="{D2E70770-86A9-4B7A-9EAF-9D887F6BB197}">
      <dgm:prSet phldrT="[Text]"/>
      <dgm:spPr/>
      <dgm:t>
        <a:bodyPr/>
        <a:lstStyle/>
        <a:p>
          <a:r>
            <a:rPr lang="en-US"/>
            <a:t>New Hypothesis</a:t>
          </a:r>
        </a:p>
      </dgm:t>
    </dgm:pt>
    <dgm:pt modelId="{98F4EB3C-36EF-4711-B774-7C600A3AC16E}" type="parTrans" cxnId="{3E904989-25EB-4581-9011-FA9612427949}">
      <dgm:prSet/>
      <dgm:spPr/>
      <dgm:t>
        <a:bodyPr/>
        <a:lstStyle/>
        <a:p>
          <a:endParaRPr lang="en-US"/>
        </a:p>
      </dgm:t>
    </dgm:pt>
    <dgm:pt modelId="{00C98F96-BA94-4B46-844D-E3CEE81CC75E}" type="sibTrans" cxnId="{3E904989-25EB-4581-9011-FA9612427949}">
      <dgm:prSet/>
      <dgm:spPr/>
      <dgm:t>
        <a:bodyPr/>
        <a:lstStyle/>
        <a:p>
          <a:endParaRPr lang="en-US"/>
        </a:p>
      </dgm:t>
    </dgm:pt>
    <dgm:pt modelId="{8C6AE677-2AAC-440D-B94E-2AB28B9C3983}">
      <dgm:prSet phldrT="[Text]"/>
      <dgm:spPr/>
      <dgm:t>
        <a:bodyPr/>
        <a:lstStyle/>
        <a:p>
          <a:r>
            <a:rPr lang="en-US"/>
            <a:t>Quasi Experiment Design</a:t>
          </a:r>
        </a:p>
      </dgm:t>
    </dgm:pt>
    <dgm:pt modelId="{05337F65-6840-49EA-8C1C-44DD9412061C}" type="parTrans" cxnId="{FD7FEEAD-9311-4C5B-B2DE-7EAA58229BD3}">
      <dgm:prSet/>
      <dgm:spPr/>
      <dgm:t>
        <a:bodyPr/>
        <a:lstStyle/>
        <a:p>
          <a:endParaRPr lang="en-US"/>
        </a:p>
      </dgm:t>
    </dgm:pt>
    <dgm:pt modelId="{D2A4E765-B851-4FD0-97F6-87DCC1EB0563}" type="sibTrans" cxnId="{FD7FEEAD-9311-4C5B-B2DE-7EAA58229BD3}">
      <dgm:prSet/>
      <dgm:spPr/>
      <dgm:t>
        <a:bodyPr/>
        <a:lstStyle/>
        <a:p>
          <a:endParaRPr lang="en-US"/>
        </a:p>
      </dgm:t>
    </dgm:pt>
    <dgm:pt modelId="{2A2C9C11-2646-410E-98D5-101BE3D48C73}">
      <dgm:prSet phldrT="[Text]"/>
      <dgm:spPr/>
      <dgm:t>
        <a:bodyPr/>
        <a:lstStyle/>
        <a:p>
          <a:r>
            <a:rPr lang="en-US"/>
            <a:t>Multiple regression</a:t>
          </a:r>
        </a:p>
      </dgm:t>
    </dgm:pt>
    <dgm:pt modelId="{3B576F11-67EE-4B07-8F21-BA40CBC0A518}" type="parTrans" cxnId="{7ADCB9A1-1C3E-4753-BFA7-9D0F712E2CDA}">
      <dgm:prSet/>
      <dgm:spPr/>
      <dgm:t>
        <a:bodyPr/>
        <a:lstStyle/>
        <a:p>
          <a:endParaRPr lang="en-US"/>
        </a:p>
      </dgm:t>
    </dgm:pt>
    <dgm:pt modelId="{BBED948F-2B02-41CE-A2FD-B628FBA061F6}" type="sibTrans" cxnId="{7ADCB9A1-1C3E-4753-BFA7-9D0F712E2CDA}">
      <dgm:prSet/>
      <dgm:spPr/>
      <dgm:t>
        <a:bodyPr/>
        <a:lstStyle/>
        <a:p>
          <a:endParaRPr lang="en-US"/>
        </a:p>
      </dgm:t>
    </dgm:pt>
    <dgm:pt modelId="{937B4741-5ECE-4B91-AC22-344C2260B4C1}">
      <dgm:prSet phldrT="[Text]"/>
      <dgm:spPr/>
      <dgm:t>
        <a:bodyPr/>
        <a:lstStyle/>
        <a:p>
          <a:r>
            <a:rPr lang="en-US"/>
            <a:t>Loss of Balance</a:t>
          </a:r>
        </a:p>
      </dgm:t>
    </dgm:pt>
    <dgm:pt modelId="{B994CE08-D126-4C8F-9BC1-21CEC48342F1}" type="parTrans" cxnId="{E332F300-EB89-4E4C-B4FF-BA1178559F9E}">
      <dgm:prSet/>
      <dgm:spPr/>
      <dgm:t>
        <a:bodyPr/>
        <a:lstStyle/>
        <a:p>
          <a:endParaRPr lang="en-US"/>
        </a:p>
      </dgm:t>
    </dgm:pt>
    <dgm:pt modelId="{DF6A699B-4D3D-4639-94C5-EAB916E42868}" type="sibTrans" cxnId="{E332F300-EB89-4E4C-B4FF-BA1178559F9E}">
      <dgm:prSet/>
      <dgm:spPr/>
      <dgm:t>
        <a:bodyPr/>
        <a:lstStyle/>
        <a:p>
          <a:endParaRPr lang="en-US"/>
        </a:p>
      </dgm:t>
    </dgm:pt>
    <dgm:pt modelId="{F194BEA5-21CC-4D90-B55B-FEC5DB6CE7CE}">
      <dgm:prSet phldrT="[Text]"/>
      <dgm:spPr/>
      <dgm:t>
        <a:bodyPr/>
        <a:lstStyle/>
        <a:p>
          <a:r>
            <a:rPr lang="en-US"/>
            <a:t>Simpson’s paradox</a:t>
          </a:r>
        </a:p>
      </dgm:t>
    </dgm:pt>
    <dgm:pt modelId="{9485497B-3AC3-4B34-B250-7DA0D780138D}" type="parTrans" cxnId="{6831A676-03EC-4099-A26B-56A88D305C11}">
      <dgm:prSet/>
      <dgm:spPr/>
      <dgm:t>
        <a:bodyPr/>
        <a:lstStyle/>
        <a:p>
          <a:endParaRPr lang="en-US"/>
        </a:p>
      </dgm:t>
    </dgm:pt>
    <dgm:pt modelId="{020A4E70-AB79-46F7-AE4A-821F52FEA19A}" type="sibTrans" cxnId="{6831A676-03EC-4099-A26B-56A88D305C11}">
      <dgm:prSet/>
      <dgm:spPr/>
      <dgm:t>
        <a:bodyPr/>
        <a:lstStyle/>
        <a:p>
          <a:endParaRPr lang="en-US"/>
        </a:p>
      </dgm:t>
    </dgm:pt>
    <dgm:pt modelId="{CC5D2F16-594C-4485-8B2B-4EB301EEDF62}">
      <dgm:prSet phldrT="[Text]"/>
      <dgm:spPr>
        <a:solidFill>
          <a:schemeClr val="accent1">
            <a:lumMod val="60000"/>
            <a:lumOff val="40000"/>
          </a:schemeClr>
        </a:solidFill>
      </dgm:spPr>
      <dgm:t>
        <a:bodyPr/>
        <a:lstStyle/>
        <a:p>
          <a:r>
            <a:rPr lang="en-US"/>
            <a:t>Anything else?</a:t>
          </a:r>
        </a:p>
      </dgm:t>
    </dgm:pt>
    <dgm:pt modelId="{4BD47C58-F8C3-491E-A924-FAE32736E0E0}" type="parTrans" cxnId="{DE57DB92-A972-4276-8359-2039F1C25117}">
      <dgm:prSet/>
      <dgm:spPr/>
      <dgm:t>
        <a:bodyPr/>
        <a:lstStyle/>
        <a:p>
          <a:endParaRPr lang="en-US"/>
        </a:p>
      </dgm:t>
    </dgm:pt>
    <dgm:pt modelId="{2BB90462-71E6-4EA6-B575-C090F234CA41}" type="sibTrans" cxnId="{DE57DB92-A972-4276-8359-2039F1C25117}">
      <dgm:prSet/>
      <dgm:spPr/>
      <dgm:t>
        <a:bodyPr/>
        <a:lstStyle/>
        <a:p>
          <a:endParaRPr lang="en-US"/>
        </a:p>
      </dgm:t>
    </dgm:pt>
    <dgm:pt modelId="{D283C574-67AE-4FDD-9788-36EA0873AED4}">
      <dgm:prSet/>
      <dgm:spPr/>
      <dgm:t>
        <a:bodyPr/>
        <a:lstStyle/>
        <a:p>
          <a:r>
            <a:rPr lang="en-US"/>
            <a:t>Maybe </a:t>
          </a:r>
          <a:r>
            <a:rPr lang="en-US">
              <a:latin typeface="Arial"/>
            </a:rPr>
            <a:t>a</a:t>
          </a:r>
          <a:r>
            <a:rPr lang="en-US"/>
            <a:t> sub population worked</a:t>
          </a:r>
        </a:p>
      </dgm:t>
    </dgm:pt>
    <dgm:pt modelId="{B95698D1-3CD9-49C2-BE63-17A61F8C90FC}" type="parTrans" cxnId="{AC2FDA6E-CBBD-4876-92E1-518BEF5F82B7}">
      <dgm:prSet/>
      <dgm:spPr/>
      <dgm:t>
        <a:bodyPr/>
        <a:lstStyle/>
        <a:p>
          <a:endParaRPr lang="en-US"/>
        </a:p>
      </dgm:t>
    </dgm:pt>
    <dgm:pt modelId="{8C487039-6F98-4AE3-A085-685DA48D36F0}" type="sibTrans" cxnId="{AC2FDA6E-CBBD-4876-92E1-518BEF5F82B7}">
      <dgm:prSet/>
      <dgm:spPr/>
      <dgm:t>
        <a:bodyPr/>
        <a:lstStyle/>
        <a:p>
          <a:endParaRPr lang="en-US"/>
        </a:p>
      </dgm:t>
    </dgm:pt>
    <dgm:pt modelId="{BB8FCE13-CEE6-4680-963C-C55CC3408817}">
      <dgm:prSet phldrT="[Text]"/>
      <dgm:spPr/>
      <dgm:t>
        <a:bodyPr/>
        <a:lstStyle/>
        <a:p>
          <a:r>
            <a:rPr lang="en-US"/>
            <a:t>Matching</a:t>
          </a:r>
        </a:p>
      </dgm:t>
    </dgm:pt>
    <dgm:pt modelId="{6F3406C1-3964-4057-A025-156404DE71E1}" type="parTrans" cxnId="{455DB13F-8336-4D34-A448-13743D5F4860}">
      <dgm:prSet/>
      <dgm:spPr/>
      <dgm:t>
        <a:bodyPr/>
        <a:lstStyle/>
        <a:p>
          <a:endParaRPr lang="en-US"/>
        </a:p>
      </dgm:t>
    </dgm:pt>
    <dgm:pt modelId="{F6DB30EE-5A8F-4116-A752-195A325B124B}" type="sibTrans" cxnId="{455DB13F-8336-4D34-A448-13743D5F4860}">
      <dgm:prSet/>
      <dgm:spPr/>
      <dgm:t>
        <a:bodyPr/>
        <a:lstStyle/>
        <a:p>
          <a:endParaRPr lang="en-US"/>
        </a:p>
      </dgm:t>
    </dgm:pt>
    <dgm:pt modelId="{34EC4827-C330-4C46-8477-C64545650920}">
      <dgm:prSet phldrT="[Text]"/>
      <dgm:spPr/>
      <dgm:t>
        <a:bodyPr/>
        <a:lstStyle/>
        <a:p>
          <a:r>
            <a:rPr lang="en-US"/>
            <a:t>Adjusting</a:t>
          </a:r>
        </a:p>
      </dgm:t>
    </dgm:pt>
    <dgm:pt modelId="{D08BAD3C-EAF7-4822-891C-EA70B98D715B}" type="parTrans" cxnId="{A1888FB5-4F4D-423F-8FDC-27090F2D8838}">
      <dgm:prSet/>
      <dgm:spPr/>
      <dgm:t>
        <a:bodyPr/>
        <a:lstStyle/>
        <a:p>
          <a:endParaRPr lang="en-US"/>
        </a:p>
      </dgm:t>
    </dgm:pt>
    <dgm:pt modelId="{0016C793-DCEA-41AB-9D81-8C31FFBC0D96}" type="sibTrans" cxnId="{A1888FB5-4F4D-423F-8FDC-27090F2D8838}">
      <dgm:prSet/>
      <dgm:spPr/>
      <dgm:t>
        <a:bodyPr/>
        <a:lstStyle/>
        <a:p>
          <a:endParaRPr lang="en-US"/>
        </a:p>
      </dgm:t>
    </dgm:pt>
    <dgm:pt modelId="{B67E20A0-623B-4534-9F72-A9AFD8A94C73}">
      <dgm:prSet/>
      <dgm:spPr/>
      <dgm:t>
        <a:bodyPr/>
        <a:lstStyle/>
        <a:p>
          <a:r>
            <a:rPr lang="en-US"/>
            <a:t>Contamination</a:t>
          </a:r>
        </a:p>
      </dgm:t>
    </dgm:pt>
    <dgm:pt modelId="{E4B1700A-F254-49FF-B65E-518F4C5B8583}" type="parTrans" cxnId="{A7F7E3AF-D06F-4B5B-B709-22F8232F2853}">
      <dgm:prSet/>
      <dgm:spPr/>
      <dgm:t>
        <a:bodyPr/>
        <a:lstStyle/>
        <a:p>
          <a:endParaRPr lang="en-US"/>
        </a:p>
      </dgm:t>
    </dgm:pt>
    <dgm:pt modelId="{52774894-0103-46C1-86FA-A25D53D939DE}" type="sibTrans" cxnId="{A7F7E3AF-D06F-4B5B-B709-22F8232F2853}">
      <dgm:prSet/>
      <dgm:spPr/>
      <dgm:t>
        <a:bodyPr/>
        <a:lstStyle/>
        <a:p>
          <a:endParaRPr lang="en-US"/>
        </a:p>
      </dgm:t>
    </dgm:pt>
    <dgm:pt modelId="{BE23159A-BE16-42F9-AEA6-ACBD9FD4326F}">
      <dgm:prSet phldrT="[Text]"/>
      <dgm:spPr/>
      <dgm:t>
        <a:bodyPr/>
        <a:lstStyle/>
        <a:p>
          <a:r>
            <a:rPr lang="en-US"/>
            <a:t>Econometrics Models</a:t>
          </a:r>
        </a:p>
      </dgm:t>
    </dgm:pt>
    <dgm:pt modelId="{3567F1CA-DC4F-41BE-89F5-16D1942B8E5B}" type="parTrans" cxnId="{D1D93852-D26E-4713-B5E9-39B5A6B024F1}">
      <dgm:prSet/>
      <dgm:spPr/>
      <dgm:t>
        <a:bodyPr/>
        <a:lstStyle/>
        <a:p>
          <a:endParaRPr lang="en-US"/>
        </a:p>
      </dgm:t>
    </dgm:pt>
    <dgm:pt modelId="{32576DD6-6668-444F-B15B-E6B615841BB2}" type="sibTrans" cxnId="{D1D93852-D26E-4713-B5E9-39B5A6B024F1}">
      <dgm:prSet/>
      <dgm:spPr/>
      <dgm:t>
        <a:bodyPr/>
        <a:lstStyle/>
        <a:p>
          <a:endParaRPr lang="en-US"/>
        </a:p>
      </dgm:t>
    </dgm:pt>
    <dgm:pt modelId="{36F6A36A-7EA4-4CDB-8EE3-837FCB6539B2}">
      <dgm:prSet phldrT="[Text]"/>
      <dgm:spPr/>
      <dgm:t>
        <a:bodyPr/>
        <a:lstStyle/>
        <a:p>
          <a:r>
            <a:rPr lang="en-US"/>
            <a:t>Heckman's Two-Stage Model</a:t>
          </a:r>
        </a:p>
      </dgm:t>
    </dgm:pt>
    <dgm:pt modelId="{67055410-6333-400B-A058-97489D7426C8}" type="parTrans" cxnId="{8EAC3223-D1B0-40BA-A549-6ED417F03B4C}">
      <dgm:prSet/>
      <dgm:spPr/>
      <dgm:t>
        <a:bodyPr/>
        <a:lstStyle/>
        <a:p>
          <a:endParaRPr lang="en-US"/>
        </a:p>
      </dgm:t>
    </dgm:pt>
    <dgm:pt modelId="{B8AD921C-7F31-49BC-A5F3-03A5FEDCF4E3}" type="sibTrans" cxnId="{8EAC3223-D1B0-40BA-A549-6ED417F03B4C}">
      <dgm:prSet/>
      <dgm:spPr/>
      <dgm:t>
        <a:bodyPr/>
        <a:lstStyle/>
        <a:p>
          <a:endParaRPr lang="en-US"/>
        </a:p>
      </dgm:t>
    </dgm:pt>
    <dgm:pt modelId="{276D1DD7-FAA7-44DF-85D8-3A38D11A2183}">
      <dgm:prSet phldrT="[Text]"/>
      <dgm:spPr/>
      <dgm:t>
        <a:bodyPr/>
        <a:lstStyle/>
        <a:p>
          <a:r>
            <a:rPr lang="en-US" b="0"/>
            <a:t>Interrupted Time Series</a:t>
          </a:r>
        </a:p>
      </dgm:t>
    </dgm:pt>
    <dgm:pt modelId="{A56D9515-D228-4E86-93E2-BEB0739993AE}" type="parTrans" cxnId="{6DECF47A-0E7B-4A83-A4C5-BBE16F7E59D2}">
      <dgm:prSet/>
      <dgm:spPr/>
      <dgm:t>
        <a:bodyPr/>
        <a:lstStyle/>
        <a:p>
          <a:endParaRPr lang="en-US"/>
        </a:p>
      </dgm:t>
    </dgm:pt>
    <dgm:pt modelId="{7472413A-C72E-4DBE-9068-15CE8791CB43}" type="sibTrans" cxnId="{6DECF47A-0E7B-4A83-A4C5-BBE16F7E59D2}">
      <dgm:prSet/>
      <dgm:spPr/>
      <dgm:t>
        <a:bodyPr/>
        <a:lstStyle/>
        <a:p>
          <a:endParaRPr lang="en-US"/>
        </a:p>
      </dgm:t>
    </dgm:pt>
    <dgm:pt modelId="{2F2ACE5A-0BCF-4EC4-B48E-834AB6203981}">
      <dgm:prSet phldrT="[Text]"/>
      <dgm:spPr/>
      <dgm:t>
        <a:bodyPr/>
        <a:lstStyle/>
        <a:p>
          <a:r>
            <a:rPr lang="en-US" b="0"/>
            <a:t>Regression Discontinuity</a:t>
          </a:r>
        </a:p>
      </dgm:t>
    </dgm:pt>
    <dgm:pt modelId="{337DE019-D2D9-4768-A14B-0863DFAB4F22}" type="parTrans" cxnId="{CA952AB2-F59B-47EB-9724-5A48857F4C7A}">
      <dgm:prSet/>
      <dgm:spPr/>
      <dgm:t>
        <a:bodyPr/>
        <a:lstStyle/>
        <a:p>
          <a:endParaRPr lang="en-US"/>
        </a:p>
      </dgm:t>
    </dgm:pt>
    <dgm:pt modelId="{1587C245-6DF9-4DBE-88D8-5205D37BB287}" type="sibTrans" cxnId="{CA952AB2-F59B-47EB-9724-5A48857F4C7A}">
      <dgm:prSet/>
      <dgm:spPr/>
      <dgm:t>
        <a:bodyPr/>
        <a:lstStyle/>
        <a:p>
          <a:endParaRPr lang="en-US"/>
        </a:p>
      </dgm:t>
    </dgm:pt>
    <dgm:pt modelId="{8BE93BA4-FB47-4CEF-A6A5-11665F0448C9}">
      <dgm:prSet phldrT="[Text]"/>
      <dgm:spPr/>
      <dgm:t>
        <a:bodyPr/>
        <a:lstStyle/>
        <a:p>
          <a:r>
            <a:rPr lang="en-US" b="0"/>
            <a:t>Instrumental Variables</a:t>
          </a:r>
        </a:p>
      </dgm:t>
    </dgm:pt>
    <dgm:pt modelId="{D8E7BB6B-95F8-4EAC-894E-110101857CDD}" type="parTrans" cxnId="{C5A5A997-86C6-4130-805C-E7E9AC8E137A}">
      <dgm:prSet/>
      <dgm:spPr/>
      <dgm:t>
        <a:bodyPr/>
        <a:lstStyle/>
        <a:p>
          <a:endParaRPr lang="en-US"/>
        </a:p>
      </dgm:t>
    </dgm:pt>
    <dgm:pt modelId="{9567E694-B0FF-4025-8311-629910D31F68}" type="sibTrans" cxnId="{C5A5A997-86C6-4130-805C-E7E9AC8E137A}">
      <dgm:prSet/>
      <dgm:spPr/>
      <dgm:t>
        <a:bodyPr/>
        <a:lstStyle/>
        <a:p>
          <a:endParaRPr lang="en-US"/>
        </a:p>
      </dgm:t>
    </dgm:pt>
    <dgm:pt modelId="{E5175759-A48E-4EAC-8F11-7EC5D70A766C}">
      <dgm:prSet phldrT="[Text]"/>
      <dgm:spPr>
        <a:solidFill>
          <a:schemeClr val="tx1">
            <a:lumMod val="50000"/>
            <a:lumOff val="50000"/>
          </a:schemeClr>
        </a:solidFill>
      </dgm:spPr>
      <dgm:t>
        <a:bodyPr/>
        <a:lstStyle/>
        <a:p>
          <a:r>
            <a:rPr lang="en-US" b="0"/>
            <a:t>Insoluble</a:t>
          </a:r>
        </a:p>
      </dgm:t>
    </dgm:pt>
    <dgm:pt modelId="{544367D1-332B-43D8-8931-4D8E73E36E4B}" type="parTrans" cxnId="{45A46EEA-F2B8-4978-B7D9-228ECFB171D7}">
      <dgm:prSet/>
      <dgm:spPr/>
      <dgm:t>
        <a:bodyPr/>
        <a:lstStyle/>
        <a:p>
          <a:endParaRPr lang="en-US"/>
        </a:p>
      </dgm:t>
    </dgm:pt>
    <dgm:pt modelId="{F60947A9-1AC5-4F43-861D-DBFD880ABF16}" type="sibTrans" cxnId="{45A46EEA-F2B8-4978-B7D9-228ECFB171D7}">
      <dgm:prSet/>
      <dgm:spPr/>
      <dgm:t>
        <a:bodyPr/>
        <a:lstStyle/>
        <a:p>
          <a:endParaRPr lang="en-US"/>
        </a:p>
      </dgm:t>
    </dgm:pt>
    <dgm:pt modelId="{366EDAF0-3B08-4CA5-9F72-154A7EB8D825}" type="pres">
      <dgm:prSet presAssocID="{6343AFE2-DED4-43F6-A9D6-10CD314E3929}" presName="hierChild1" presStyleCnt="0">
        <dgm:presLayoutVars>
          <dgm:orgChart val="1"/>
          <dgm:chPref val="1"/>
          <dgm:dir/>
          <dgm:animOne val="branch"/>
          <dgm:animLvl val="lvl"/>
          <dgm:resizeHandles/>
        </dgm:presLayoutVars>
      </dgm:prSet>
      <dgm:spPr/>
    </dgm:pt>
    <dgm:pt modelId="{55800FFD-9510-4CC6-BEB4-27D9B5C5EA31}" type="pres">
      <dgm:prSet presAssocID="{E9CD54BB-318F-4C7B-A8BC-4A9C7429B252}" presName="hierRoot1" presStyleCnt="0">
        <dgm:presLayoutVars>
          <dgm:hierBranch val="init"/>
        </dgm:presLayoutVars>
      </dgm:prSet>
      <dgm:spPr/>
    </dgm:pt>
    <dgm:pt modelId="{25295DCF-EEEA-4191-94FB-EB2AC2D0EF91}" type="pres">
      <dgm:prSet presAssocID="{E9CD54BB-318F-4C7B-A8BC-4A9C7429B252}" presName="rootComposite1" presStyleCnt="0"/>
      <dgm:spPr/>
    </dgm:pt>
    <dgm:pt modelId="{8D733616-1170-457C-90CD-EAF65B02C979}" type="pres">
      <dgm:prSet presAssocID="{E9CD54BB-318F-4C7B-A8BC-4A9C7429B252}" presName="rootText1" presStyleLbl="node0" presStyleIdx="0" presStyleCnt="1" custScaleX="157538">
        <dgm:presLayoutVars>
          <dgm:chPref val="3"/>
        </dgm:presLayoutVars>
      </dgm:prSet>
      <dgm:spPr/>
    </dgm:pt>
    <dgm:pt modelId="{A676B025-AD6B-49C6-BAF5-6429DF5C93B7}" type="pres">
      <dgm:prSet presAssocID="{E9CD54BB-318F-4C7B-A8BC-4A9C7429B252}" presName="rootConnector1" presStyleLbl="node1" presStyleIdx="0" presStyleCnt="0"/>
      <dgm:spPr/>
    </dgm:pt>
    <dgm:pt modelId="{63DB8FDE-705B-4AEE-A78D-938F3F83587D}" type="pres">
      <dgm:prSet presAssocID="{E9CD54BB-318F-4C7B-A8BC-4A9C7429B252}" presName="hierChild2" presStyleCnt="0"/>
      <dgm:spPr/>
    </dgm:pt>
    <dgm:pt modelId="{7EACBC2E-FC6D-4847-A647-ACDF1368D36F}" type="pres">
      <dgm:prSet presAssocID="{49F1382E-8D07-44CE-9439-FAE87A7815B5}" presName="Name64" presStyleLbl="parChTrans1D2" presStyleIdx="0" presStyleCnt="4"/>
      <dgm:spPr/>
    </dgm:pt>
    <dgm:pt modelId="{AF956DA0-8181-4561-9AF9-B5148792E645}" type="pres">
      <dgm:prSet presAssocID="{2470625C-E2DB-45ED-A057-D56C944CC8FB}" presName="hierRoot2" presStyleCnt="0">
        <dgm:presLayoutVars>
          <dgm:hierBranch val="init"/>
        </dgm:presLayoutVars>
      </dgm:prSet>
      <dgm:spPr/>
    </dgm:pt>
    <dgm:pt modelId="{40B81984-99C6-4C5B-9817-314D401D9E96}" type="pres">
      <dgm:prSet presAssocID="{2470625C-E2DB-45ED-A057-D56C944CC8FB}" presName="rootComposite" presStyleCnt="0"/>
      <dgm:spPr/>
    </dgm:pt>
    <dgm:pt modelId="{D58BBB64-0885-4F1E-9FEF-6D1AECC54C30}" type="pres">
      <dgm:prSet presAssocID="{2470625C-E2DB-45ED-A057-D56C944CC8FB}" presName="rootText" presStyleLbl="node2" presStyleIdx="0" presStyleCnt="4" custScaleX="143914">
        <dgm:presLayoutVars>
          <dgm:chPref val="3"/>
        </dgm:presLayoutVars>
      </dgm:prSet>
      <dgm:spPr/>
    </dgm:pt>
    <dgm:pt modelId="{6C22AE10-A0EB-4FF4-800C-271514669A6D}" type="pres">
      <dgm:prSet presAssocID="{2470625C-E2DB-45ED-A057-D56C944CC8FB}" presName="rootConnector" presStyleLbl="node2" presStyleIdx="0" presStyleCnt="4"/>
      <dgm:spPr/>
    </dgm:pt>
    <dgm:pt modelId="{073EAB26-9D8E-4848-8E14-DDDD72707C84}" type="pres">
      <dgm:prSet presAssocID="{2470625C-E2DB-45ED-A057-D56C944CC8FB}" presName="hierChild4" presStyleCnt="0"/>
      <dgm:spPr/>
    </dgm:pt>
    <dgm:pt modelId="{7D645122-4540-41BA-BBB2-DF0D8EED24EC}" type="pres">
      <dgm:prSet presAssocID="{DFC58F94-0046-4461-AF3B-EF98879D7A32}" presName="Name64" presStyleLbl="parChTrans1D3" presStyleIdx="0" presStyleCnt="9"/>
      <dgm:spPr/>
    </dgm:pt>
    <dgm:pt modelId="{14D4B315-9DE0-4B5F-A294-56BB4BB8B86C}" type="pres">
      <dgm:prSet presAssocID="{7F07CCB6-4B2C-48B5-80E0-AEC5AD47DAC3}" presName="hierRoot2" presStyleCnt="0">
        <dgm:presLayoutVars>
          <dgm:hierBranch val="init"/>
        </dgm:presLayoutVars>
      </dgm:prSet>
      <dgm:spPr/>
    </dgm:pt>
    <dgm:pt modelId="{B5DCE8D6-0CFB-4518-A621-CE800815D1AF}" type="pres">
      <dgm:prSet presAssocID="{7F07CCB6-4B2C-48B5-80E0-AEC5AD47DAC3}" presName="rootComposite" presStyleCnt="0"/>
      <dgm:spPr/>
    </dgm:pt>
    <dgm:pt modelId="{DC565F3B-F62D-44D6-99EB-F798DBC011CC}" type="pres">
      <dgm:prSet presAssocID="{7F07CCB6-4B2C-48B5-80E0-AEC5AD47DAC3}" presName="rootText" presStyleLbl="node3" presStyleIdx="0" presStyleCnt="9" custScaleX="178608">
        <dgm:presLayoutVars>
          <dgm:chPref val="3"/>
        </dgm:presLayoutVars>
      </dgm:prSet>
      <dgm:spPr/>
    </dgm:pt>
    <dgm:pt modelId="{C449E6ED-743E-4C0D-8E11-00E4FA547DF0}" type="pres">
      <dgm:prSet presAssocID="{7F07CCB6-4B2C-48B5-80E0-AEC5AD47DAC3}" presName="rootConnector" presStyleLbl="node3" presStyleIdx="0" presStyleCnt="9"/>
      <dgm:spPr/>
    </dgm:pt>
    <dgm:pt modelId="{2B7E3EFA-1A6B-43A2-8D64-759E67DAEB1B}" type="pres">
      <dgm:prSet presAssocID="{7F07CCB6-4B2C-48B5-80E0-AEC5AD47DAC3}" presName="hierChild4" presStyleCnt="0"/>
      <dgm:spPr/>
    </dgm:pt>
    <dgm:pt modelId="{F4353B67-006A-4E36-A81E-8A580EDE09D4}" type="pres">
      <dgm:prSet presAssocID="{7F07CCB6-4B2C-48B5-80E0-AEC5AD47DAC3}" presName="hierChild5" presStyleCnt="0"/>
      <dgm:spPr/>
    </dgm:pt>
    <dgm:pt modelId="{42D283DA-FCCC-4B47-9C62-20869270CEF6}" type="pres">
      <dgm:prSet presAssocID="{98F4EB3C-36EF-4711-B774-7C600A3AC16E}" presName="Name64" presStyleLbl="parChTrans1D3" presStyleIdx="1" presStyleCnt="9"/>
      <dgm:spPr/>
    </dgm:pt>
    <dgm:pt modelId="{607CFCC5-69AF-43DE-A154-F120306C20AA}" type="pres">
      <dgm:prSet presAssocID="{D2E70770-86A9-4B7A-9EAF-9D887F6BB197}" presName="hierRoot2" presStyleCnt="0">
        <dgm:presLayoutVars>
          <dgm:hierBranch val="init"/>
        </dgm:presLayoutVars>
      </dgm:prSet>
      <dgm:spPr/>
    </dgm:pt>
    <dgm:pt modelId="{D7C1EED3-C7CD-4060-AB33-65A4ED1CBE5A}" type="pres">
      <dgm:prSet presAssocID="{D2E70770-86A9-4B7A-9EAF-9D887F6BB197}" presName="rootComposite" presStyleCnt="0"/>
      <dgm:spPr/>
    </dgm:pt>
    <dgm:pt modelId="{5F75196E-0A9E-4BD8-88A3-27622416601B}" type="pres">
      <dgm:prSet presAssocID="{D2E70770-86A9-4B7A-9EAF-9D887F6BB197}" presName="rootText" presStyleLbl="node3" presStyleIdx="1" presStyleCnt="9" custScaleX="178608">
        <dgm:presLayoutVars>
          <dgm:chPref val="3"/>
        </dgm:presLayoutVars>
      </dgm:prSet>
      <dgm:spPr/>
    </dgm:pt>
    <dgm:pt modelId="{7B0182F1-D800-4BED-A881-AEF7E39D315E}" type="pres">
      <dgm:prSet presAssocID="{D2E70770-86A9-4B7A-9EAF-9D887F6BB197}" presName="rootConnector" presStyleLbl="node3" presStyleIdx="1" presStyleCnt="9"/>
      <dgm:spPr/>
    </dgm:pt>
    <dgm:pt modelId="{879C9A6C-80C5-4D63-8540-7DB4ED2C434E}" type="pres">
      <dgm:prSet presAssocID="{D2E70770-86A9-4B7A-9EAF-9D887F6BB197}" presName="hierChild4" presStyleCnt="0"/>
      <dgm:spPr/>
    </dgm:pt>
    <dgm:pt modelId="{F9FA4489-31FC-4147-A3F7-3C10FED23176}" type="pres">
      <dgm:prSet presAssocID="{B994CE08-D126-4C8F-9BC1-21CEC48342F1}" presName="Name64" presStyleLbl="parChTrans1D4" presStyleIdx="0" presStyleCnt="5"/>
      <dgm:spPr/>
    </dgm:pt>
    <dgm:pt modelId="{66ACA8B9-12CA-425F-AEE6-FCF515DCDC96}" type="pres">
      <dgm:prSet presAssocID="{937B4741-5ECE-4B91-AC22-344C2260B4C1}" presName="hierRoot2" presStyleCnt="0">
        <dgm:presLayoutVars>
          <dgm:hierBranch val="init"/>
        </dgm:presLayoutVars>
      </dgm:prSet>
      <dgm:spPr/>
    </dgm:pt>
    <dgm:pt modelId="{D15A9F18-3034-40A1-927C-CA14CCCF3FA8}" type="pres">
      <dgm:prSet presAssocID="{937B4741-5ECE-4B91-AC22-344C2260B4C1}" presName="rootComposite" presStyleCnt="0"/>
      <dgm:spPr/>
    </dgm:pt>
    <dgm:pt modelId="{265AC70F-B255-4982-B3D2-BE37FE612CE8}" type="pres">
      <dgm:prSet presAssocID="{937B4741-5ECE-4B91-AC22-344C2260B4C1}" presName="rootText" presStyleLbl="node4" presStyleIdx="0" presStyleCnt="5" custScaleX="178608">
        <dgm:presLayoutVars>
          <dgm:chPref val="3"/>
        </dgm:presLayoutVars>
      </dgm:prSet>
      <dgm:spPr/>
    </dgm:pt>
    <dgm:pt modelId="{08877D21-92A2-4F60-A0CA-A863805F4889}" type="pres">
      <dgm:prSet presAssocID="{937B4741-5ECE-4B91-AC22-344C2260B4C1}" presName="rootConnector" presStyleLbl="node4" presStyleIdx="0" presStyleCnt="5"/>
      <dgm:spPr/>
    </dgm:pt>
    <dgm:pt modelId="{F5015A08-7A94-400A-970C-A5ADA3778AEF}" type="pres">
      <dgm:prSet presAssocID="{937B4741-5ECE-4B91-AC22-344C2260B4C1}" presName="hierChild4" presStyleCnt="0"/>
      <dgm:spPr/>
    </dgm:pt>
    <dgm:pt modelId="{1C5511A8-FE33-49C2-B20C-11A29BD171C7}" type="pres">
      <dgm:prSet presAssocID="{937B4741-5ECE-4B91-AC22-344C2260B4C1}" presName="hierChild5" presStyleCnt="0"/>
      <dgm:spPr/>
    </dgm:pt>
    <dgm:pt modelId="{07B571E4-1F6F-47D8-A5EF-DF64411B8CB2}" type="pres">
      <dgm:prSet presAssocID="{E4B1700A-F254-49FF-B65E-518F4C5B8583}" presName="Name64" presStyleLbl="parChTrans1D4" presStyleIdx="1" presStyleCnt="5"/>
      <dgm:spPr/>
    </dgm:pt>
    <dgm:pt modelId="{669C7D14-3A04-4AAF-8429-BBBDF560A6D1}" type="pres">
      <dgm:prSet presAssocID="{B67E20A0-623B-4534-9F72-A9AFD8A94C73}" presName="hierRoot2" presStyleCnt="0">
        <dgm:presLayoutVars>
          <dgm:hierBranch val="init"/>
        </dgm:presLayoutVars>
      </dgm:prSet>
      <dgm:spPr/>
    </dgm:pt>
    <dgm:pt modelId="{EA8B63C8-6158-41E2-B845-F658FA006E00}" type="pres">
      <dgm:prSet presAssocID="{B67E20A0-623B-4534-9F72-A9AFD8A94C73}" presName="rootComposite" presStyleCnt="0"/>
      <dgm:spPr/>
    </dgm:pt>
    <dgm:pt modelId="{76076848-3E33-47B4-975C-DFCD88AE3AE6}" type="pres">
      <dgm:prSet presAssocID="{B67E20A0-623B-4534-9F72-A9AFD8A94C73}" presName="rootText" presStyleLbl="node4" presStyleIdx="1" presStyleCnt="5" custScaleX="178608">
        <dgm:presLayoutVars>
          <dgm:chPref val="3"/>
        </dgm:presLayoutVars>
      </dgm:prSet>
      <dgm:spPr/>
    </dgm:pt>
    <dgm:pt modelId="{975E2349-5CC9-4CC6-8915-90A03DFB0299}" type="pres">
      <dgm:prSet presAssocID="{B67E20A0-623B-4534-9F72-A9AFD8A94C73}" presName="rootConnector" presStyleLbl="node4" presStyleIdx="1" presStyleCnt="5"/>
      <dgm:spPr/>
    </dgm:pt>
    <dgm:pt modelId="{9B344A20-4B29-4E3A-A171-E4210F948346}" type="pres">
      <dgm:prSet presAssocID="{B67E20A0-623B-4534-9F72-A9AFD8A94C73}" presName="hierChild4" presStyleCnt="0"/>
      <dgm:spPr/>
    </dgm:pt>
    <dgm:pt modelId="{0C858446-58FE-4047-B164-80F41C48044A}" type="pres">
      <dgm:prSet presAssocID="{B67E20A0-623B-4534-9F72-A9AFD8A94C73}" presName="hierChild5" presStyleCnt="0"/>
      <dgm:spPr/>
    </dgm:pt>
    <dgm:pt modelId="{10D552A6-9ABE-4D62-9235-A86407360C82}" type="pres">
      <dgm:prSet presAssocID="{B95698D1-3CD9-49C2-BE63-17A61F8C90FC}" presName="Name64" presStyleLbl="parChTrans1D4" presStyleIdx="2" presStyleCnt="5"/>
      <dgm:spPr/>
    </dgm:pt>
    <dgm:pt modelId="{42BE6B4A-8132-42D9-A317-FFCFD4099465}" type="pres">
      <dgm:prSet presAssocID="{D283C574-67AE-4FDD-9788-36EA0873AED4}" presName="hierRoot2" presStyleCnt="0">
        <dgm:presLayoutVars>
          <dgm:hierBranch val="init"/>
        </dgm:presLayoutVars>
      </dgm:prSet>
      <dgm:spPr/>
    </dgm:pt>
    <dgm:pt modelId="{986BC129-A42B-4BC2-8BA0-B0D8CA6EEAD2}" type="pres">
      <dgm:prSet presAssocID="{D283C574-67AE-4FDD-9788-36EA0873AED4}" presName="rootComposite" presStyleCnt="0"/>
      <dgm:spPr/>
    </dgm:pt>
    <dgm:pt modelId="{B5E5CB3A-4201-4C8F-9E92-C2C28D796300}" type="pres">
      <dgm:prSet presAssocID="{D283C574-67AE-4FDD-9788-36EA0873AED4}" presName="rootText" presStyleLbl="node4" presStyleIdx="2" presStyleCnt="5" custScaleX="178608">
        <dgm:presLayoutVars>
          <dgm:chPref val="3"/>
        </dgm:presLayoutVars>
      </dgm:prSet>
      <dgm:spPr/>
    </dgm:pt>
    <dgm:pt modelId="{62266B14-F118-4713-A22F-200A2D4FB714}" type="pres">
      <dgm:prSet presAssocID="{D283C574-67AE-4FDD-9788-36EA0873AED4}" presName="rootConnector" presStyleLbl="node4" presStyleIdx="2" presStyleCnt="5"/>
      <dgm:spPr/>
    </dgm:pt>
    <dgm:pt modelId="{516A9D18-9798-4A7F-B851-1D997188695B}" type="pres">
      <dgm:prSet presAssocID="{D283C574-67AE-4FDD-9788-36EA0873AED4}" presName="hierChild4" presStyleCnt="0"/>
      <dgm:spPr/>
    </dgm:pt>
    <dgm:pt modelId="{AF1639F2-C744-48EB-A720-8ACFF237107D}" type="pres">
      <dgm:prSet presAssocID="{D283C574-67AE-4FDD-9788-36EA0873AED4}" presName="hierChild5" presStyleCnt="0"/>
      <dgm:spPr/>
    </dgm:pt>
    <dgm:pt modelId="{27ED846B-01A1-4BB4-A6D2-36C7B445D22C}" type="pres">
      <dgm:prSet presAssocID="{9485497B-3AC3-4B34-B250-7DA0D780138D}" presName="Name64" presStyleLbl="parChTrans1D4" presStyleIdx="3" presStyleCnt="5"/>
      <dgm:spPr/>
    </dgm:pt>
    <dgm:pt modelId="{3E50A598-7C3C-41D5-AE14-98EFDE1DAE41}" type="pres">
      <dgm:prSet presAssocID="{F194BEA5-21CC-4D90-B55B-FEC5DB6CE7CE}" presName="hierRoot2" presStyleCnt="0">
        <dgm:presLayoutVars>
          <dgm:hierBranch val="init"/>
        </dgm:presLayoutVars>
      </dgm:prSet>
      <dgm:spPr/>
    </dgm:pt>
    <dgm:pt modelId="{963CFCAD-DC42-40FE-9D50-C13866ECE448}" type="pres">
      <dgm:prSet presAssocID="{F194BEA5-21CC-4D90-B55B-FEC5DB6CE7CE}" presName="rootComposite" presStyleCnt="0"/>
      <dgm:spPr/>
    </dgm:pt>
    <dgm:pt modelId="{75F92A1F-F032-4A51-A545-7556DE389D7E}" type="pres">
      <dgm:prSet presAssocID="{F194BEA5-21CC-4D90-B55B-FEC5DB6CE7CE}" presName="rootText" presStyleLbl="node4" presStyleIdx="3" presStyleCnt="5" custScaleX="178608">
        <dgm:presLayoutVars>
          <dgm:chPref val="3"/>
        </dgm:presLayoutVars>
      </dgm:prSet>
      <dgm:spPr/>
    </dgm:pt>
    <dgm:pt modelId="{301AAD55-AEE5-41F0-8B25-8165026F3795}" type="pres">
      <dgm:prSet presAssocID="{F194BEA5-21CC-4D90-B55B-FEC5DB6CE7CE}" presName="rootConnector" presStyleLbl="node4" presStyleIdx="3" presStyleCnt="5"/>
      <dgm:spPr/>
    </dgm:pt>
    <dgm:pt modelId="{8F1C3DF5-8046-4919-AF6C-FDFAE44C7C3F}" type="pres">
      <dgm:prSet presAssocID="{F194BEA5-21CC-4D90-B55B-FEC5DB6CE7CE}" presName="hierChild4" presStyleCnt="0"/>
      <dgm:spPr/>
    </dgm:pt>
    <dgm:pt modelId="{9B1E36EF-D57A-452A-86E1-615638484975}" type="pres">
      <dgm:prSet presAssocID="{F194BEA5-21CC-4D90-B55B-FEC5DB6CE7CE}" presName="hierChild5" presStyleCnt="0"/>
      <dgm:spPr/>
    </dgm:pt>
    <dgm:pt modelId="{D08CA764-59FC-4543-AF9B-626BD79B1669}" type="pres">
      <dgm:prSet presAssocID="{4BD47C58-F8C3-491E-A924-FAE32736E0E0}" presName="Name64" presStyleLbl="parChTrans1D4" presStyleIdx="4" presStyleCnt="5"/>
      <dgm:spPr/>
    </dgm:pt>
    <dgm:pt modelId="{B6344DB3-5C4B-4BD5-B4AE-A7DBF37AEDE7}" type="pres">
      <dgm:prSet presAssocID="{CC5D2F16-594C-4485-8B2B-4EB301EEDF62}" presName="hierRoot2" presStyleCnt="0">
        <dgm:presLayoutVars>
          <dgm:hierBranch val="init"/>
        </dgm:presLayoutVars>
      </dgm:prSet>
      <dgm:spPr/>
    </dgm:pt>
    <dgm:pt modelId="{55AE450E-9AB7-4CAC-9ACF-96613383B3C4}" type="pres">
      <dgm:prSet presAssocID="{CC5D2F16-594C-4485-8B2B-4EB301EEDF62}" presName="rootComposite" presStyleCnt="0"/>
      <dgm:spPr/>
    </dgm:pt>
    <dgm:pt modelId="{5F5EABB1-4237-4AE7-878F-5F71DB530198}" type="pres">
      <dgm:prSet presAssocID="{CC5D2F16-594C-4485-8B2B-4EB301EEDF62}" presName="rootText" presStyleLbl="node4" presStyleIdx="4" presStyleCnt="5" custScaleX="178608">
        <dgm:presLayoutVars>
          <dgm:chPref val="3"/>
        </dgm:presLayoutVars>
      </dgm:prSet>
      <dgm:spPr/>
    </dgm:pt>
    <dgm:pt modelId="{4DCE8872-2DCD-4963-984A-A36F207BD4E4}" type="pres">
      <dgm:prSet presAssocID="{CC5D2F16-594C-4485-8B2B-4EB301EEDF62}" presName="rootConnector" presStyleLbl="node4" presStyleIdx="4" presStyleCnt="5"/>
      <dgm:spPr/>
    </dgm:pt>
    <dgm:pt modelId="{7D867D42-E7C8-4515-A203-7CCE772A70ED}" type="pres">
      <dgm:prSet presAssocID="{CC5D2F16-594C-4485-8B2B-4EB301EEDF62}" presName="hierChild4" presStyleCnt="0"/>
      <dgm:spPr/>
    </dgm:pt>
    <dgm:pt modelId="{95A360BB-9DBA-402B-9AC1-9F08AE0E7B8D}" type="pres">
      <dgm:prSet presAssocID="{CC5D2F16-594C-4485-8B2B-4EB301EEDF62}" presName="hierChild5" presStyleCnt="0"/>
      <dgm:spPr/>
    </dgm:pt>
    <dgm:pt modelId="{4AD5493C-D037-48DE-9A49-10E92EBCB544}" type="pres">
      <dgm:prSet presAssocID="{D2E70770-86A9-4B7A-9EAF-9D887F6BB197}" presName="hierChild5" presStyleCnt="0"/>
      <dgm:spPr/>
    </dgm:pt>
    <dgm:pt modelId="{15FE75FE-D714-4402-BB8E-422458175338}" type="pres">
      <dgm:prSet presAssocID="{2470625C-E2DB-45ED-A057-D56C944CC8FB}" presName="hierChild5" presStyleCnt="0"/>
      <dgm:spPr/>
    </dgm:pt>
    <dgm:pt modelId="{AF420FA9-BA54-4C03-BC5E-DAC89A3A8470}" type="pres">
      <dgm:prSet presAssocID="{05337F65-6840-49EA-8C1C-44DD9412061C}" presName="Name64" presStyleLbl="parChTrans1D2" presStyleIdx="1" presStyleCnt="4"/>
      <dgm:spPr/>
    </dgm:pt>
    <dgm:pt modelId="{38723C29-604A-4C03-8281-CF0F35DE96F2}" type="pres">
      <dgm:prSet presAssocID="{8C6AE677-2AAC-440D-B94E-2AB28B9C3983}" presName="hierRoot2" presStyleCnt="0">
        <dgm:presLayoutVars>
          <dgm:hierBranch val="init"/>
        </dgm:presLayoutVars>
      </dgm:prSet>
      <dgm:spPr/>
    </dgm:pt>
    <dgm:pt modelId="{2E623F0F-64C4-44B0-86E0-8D1CE1C187B1}" type="pres">
      <dgm:prSet presAssocID="{8C6AE677-2AAC-440D-B94E-2AB28B9C3983}" presName="rootComposite" presStyleCnt="0"/>
      <dgm:spPr/>
    </dgm:pt>
    <dgm:pt modelId="{9BC6D75B-993D-4DD2-88F5-FBCB5B261728}" type="pres">
      <dgm:prSet presAssocID="{8C6AE677-2AAC-440D-B94E-2AB28B9C3983}" presName="rootText" presStyleLbl="node2" presStyleIdx="1" presStyleCnt="4" custScaleX="143914">
        <dgm:presLayoutVars>
          <dgm:chPref val="3"/>
        </dgm:presLayoutVars>
      </dgm:prSet>
      <dgm:spPr/>
    </dgm:pt>
    <dgm:pt modelId="{AFD086D8-29C7-4248-874C-72368DF9AE62}" type="pres">
      <dgm:prSet presAssocID="{8C6AE677-2AAC-440D-B94E-2AB28B9C3983}" presName="rootConnector" presStyleLbl="node2" presStyleIdx="1" presStyleCnt="4"/>
      <dgm:spPr/>
    </dgm:pt>
    <dgm:pt modelId="{F8FF23F5-7BFB-428F-95E1-068E64C9E6F3}" type="pres">
      <dgm:prSet presAssocID="{8C6AE677-2AAC-440D-B94E-2AB28B9C3983}" presName="hierChild4" presStyleCnt="0"/>
      <dgm:spPr/>
    </dgm:pt>
    <dgm:pt modelId="{82CE369A-34D7-4BF1-AD3B-0120E281AC73}" type="pres">
      <dgm:prSet presAssocID="{3B576F11-67EE-4B07-8F21-BA40CBC0A518}" presName="Name64" presStyleLbl="parChTrans1D3" presStyleIdx="2" presStyleCnt="9"/>
      <dgm:spPr/>
    </dgm:pt>
    <dgm:pt modelId="{4B2BAB6A-4B43-4127-8658-37D71DB9926F}" type="pres">
      <dgm:prSet presAssocID="{2A2C9C11-2646-410E-98D5-101BE3D48C73}" presName="hierRoot2" presStyleCnt="0">
        <dgm:presLayoutVars>
          <dgm:hierBranch val="init"/>
        </dgm:presLayoutVars>
      </dgm:prSet>
      <dgm:spPr/>
    </dgm:pt>
    <dgm:pt modelId="{7A33CA77-F7C0-4681-B794-E98F5B2047DC}" type="pres">
      <dgm:prSet presAssocID="{2A2C9C11-2646-410E-98D5-101BE3D48C73}" presName="rootComposite" presStyleCnt="0"/>
      <dgm:spPr/>
    </dgm:pt>
    <dgm:pt modelId="{FB583ED5-122D-4434-A75A-8CE5D136936C}" type="pres">
      <dgm:prSet presAssocID="{2A2C9C11-2646-410E-98D5-101BE3D48C73}" presName="rootText" presStyleLbl="node3" presStyleIdx="2" presStyleCnt="9" custScaleX="178608">
        <dgm:presLayoutVars>
          <dgm:chPref val="3"/>
        </dgm:presLayoutVars>
      </dgm:prSet>
      <dgm:spPr/>
    </dgm:pt>
    <dgm:pt modelId="{6135C671-438F-4F03-A7EB-764BC00FAECE}" type="pres">
      <dgm:prSet presAssocID="{2A2C9C11-2646-410E-98D5-101BE3D48C73}" presName="rootConnector" presStyleLbl="node3" presStyleIdx="2" presStyleCnt="9"/>
      <dgm:spPr/>
    </dgm:pt>
    <dgm:pt modelId="{F4B4C6FD-12FE-4C6D-8EFC-CD56841DE2E8}" type="pres">
      <dgm:prSet presAssocID="{2A2C9C11-2646-410E-98D5-101BE3D48C73}" presName="hierChild4" presStyleCnt="0"/>
      <dgm:spPr/>
    </dgm:pt>
    <dgm:pt modelId="{0F4ED143-CC51-49FD-861A-53CEA7BD8162}" type="pres">
      <dgm:prSet presAssocID="{2A2C9C11-2646-410E-98D5-101BE3D48C73}" presName="hierChild5" presStyleCnt="0"/>
      <dgm:spPr/>
    </dgm:pt>
    <dgm:pt modelId="{746171A5-4846-4AFB-8D1A-65CF38533B72}" type="pres">
      <dgm:prSet presAssocID="{6F3406C1-3964-4057-A025-156404DE71E1}" presName="Name64" presStyleLbl="parChTrans1D3" presStyleIdx="3" presStyleCnt="9"/>
      <dgm:spPr/>
    </dgm:pt>
    <dgm:pt modelId="{C36E5C05-4AD4-45FC-B25D-3F6676E05720}" type="pres">
      <dgm:prSet presAssocID="{BB8FCE13-CEE6-4680-963C-C55CC3408817}" presName="hierRoot2" presStyleCnt="0">
        <dgm:presLayoutVars>
          <dgm:hierBranch val="init"/>
        </dgm:presLayoutVars>
      </dgm:prSet>
      <dgm:spPr/>
    </dgm:pt>
    <dgm:pt modelId="{1E21DE0E-9EAD-47C3-93AD-434DE3F5984D}" type="pres">
      <dgm:prSet presAssocID="{BB8FCE13-CEE6-4680-963C-C55CC3408817}" presName="rootComposite" presStyleCnt="0"/>
      <dgm:spPr/>
    </dgm:pt>
    <dgm:pt modelId="{459D364F-F1E6-455B-8DE0-0B3B9D2B26C3}" type="pres">
      <dgm:prSet presAssocID="{BB8FCE13-CEE6-4680-963C-C55CC3408817}" presName="rootText" presStyleLbl="node3" presStyleIdx="3" presStyleCnt="9" custScaleX="178608">
        <dgm:presLayoutVars>
          <dgm:chPref val="3"/>
        </dgm:presLayoutVars>
      </dgm:prSet>
      <dgm:spPr/>
    </dgm:pt>
    <dgm:pt modelId="{9D061CB4-07E8-4D78-A194-D8F7E6DA42D7}" type="pres">
      <dgm:prSet presAssocID="{BB8FCE13-CEE6-4680-963C-C55CC3408817}" presName="rootConnector" presStyleLbl="node3" presStyleIdx="3" presStyleCnt="9"/>
      <dgm:spPr/>
    </dgm:pt>
    <dgm:pt modelId="{5EFADF2B-0820-406A-A3AF-823CC4E0F513}" type="pres">
      <dgm:prSet presAssocID="{BB8FCE13-CEE6-4680-963C-C55CC3408817}" presName="hierChild4" presStyleCnt="0"/>
      <dgm:spPr/>
    </dgm:pt>
    <dgm:pt modelId="{4C84A37F-FFE0-403F-BC4B-D269638F4C00}" type="pres">
      <dgm:prSet presAssocID="{BB8FCE13-CEE6-4680-963C-C55CC3408817}" presName="hierChild5" presStyleCnt="0"/>
      <dgm:spPr/>
    </dgm:pt>
    <dgm:pt modelId="{CA9767E2-BF16-4BB8-BAE3-A36C14EAB9B8}" type="pres">
      <dgm:prSet presAssocID="{D08BAD3C-EAF7-4822-891C-EA70B98D715B}" presName="Name64" presStyleLbl="parChTrans1D3" presStyleIdx="4" presStyleCnt="9"/>
      <dgm:spPr/>
    </dgm:pt>
    <dgm:pt modelId="{9B46E855-95EE-4A2D-9B76-B1DC1AC81702}" type="pres">
      <dgm:prSet presAssocID="{34EC4827-C330-4C46-8477-C64545650920}" presName="hierRoot2" presStyleCnt="0">
        <dgm:presLayoutVars>
          <dgm:hierBranch val="init"/>
        </dgm:presLayoutVars>
      </dgm:prSet>
      <dgm:spPr/>
    </dgm:pt>
    <dgm:pt modelId="{A588F59E-0B45-40A6-888A-05AE4CF8C5E8}" type="pres">
      <dgm:prSet presAssocID="{34EC4827-C330-4C46-8477-C64545650920}" presName="rootComposite" presStyleCnt="0"/>
      <dgm:spPr/>
    </dgm:pt>
    <dgm:pt modelId="{CA753B85-23CE-4A50-AFBE-1F7B04C5FB4C}" type="pres">
      <dgm:prSet presAssocID="{34EC4827-C330-4C46-8477-C64545650920}" presName="rootText" presStyleLbl="node3" presStyleIdx="4" presStyleCnt="9" custScaleX="178608">
        <dgm:presLayoutVars>
          <dgm:chPref val="3"/>
        </dgm:presLayoutVars>
      </dgm:prSet>
      <dgm:spPr/>
    </dgm:pt>
    <dgm:pt modelId="{02B59F7B-3009-44F3-9D37-0E27905740A1}" type="pres">
      <dgm:prSet presAssocID="{34EC4827-C330-4C46-8477-C64545650920}" presName="rootConnector" presStyleLbl="node3" presStyleIdx="4" presStyleCnt="9"/>
      <dgm:spPr/>
    </dgm:pt>
    <dgm:pt modelId="{6765E23E-D90E-4381-935E-5385BB8F48EF}" type="pres">
      <dgm:prSet presAssocID="{34EC4827-C330-4C46-8477-C64545650920}" presName="hierChild4" presStyleCnt="0"/>
      <dgm:spPr/>
    </dgm:pt>
    <dgm:pt modelId="{BA45CFCE-10CF-4885-A6A7-6A9F753542A4}" type="pres">
      <dgm:prSet presAssocID="{34EC4827-C330-4C46-8477-C64545650920}" presName="hierChild5" presStyleCnt="0"/>
      <dgm:spPr/>
    </dgm:pt>
    <dgm:pt modelId="{6E49865C-64F4-4126-9301-56820A998EED}" type="pres">
      <dgm:prSet presAssocID="{8C6AE677-2AAC-440D-B94E-2AB28B9C3983}" presName="hierChild5" presStyleCnt="0"/>
      <dgm:spPr/>
    </dgm:pt>
    <dgm:pt modelId="{FB37AB9A-93DD-4015-B89A-19CEF32DA399}" type="pres">
      <dgm:prSet presAssocID="{3567F1CA-DC4F-41BE-89F5-16D1942B8E5B}" presName="Name64" presStyleLbl="parChTrans1D2" presStyleIdx="2" presStyleCnt="4"/>
      <dgm:spPr/>
    </dgm:pt>
    <dgm:pt modelId="{AC61ACCF-2346-4076-9E16-AA4213F84905}" type="pres">
      <dgm:prSet presAssocID="{BE23159A-BE16-42F9-AEA6-ACBD9FD4326F}" presName="hierRoot2" presStyleCnt="0">
        <dgm:presLayoutVars>
          <dgm:hierBranch val="init"/>
        </dgm:presLayoutVars>
      </dgm:prSet>
      <dgm:spPr/>
    </dgm:pt>
    <dgm:pt modelId="{66A558E2-1128-4E70-8377-A0957C34D1B4}" type="pres">
      <dgm:prSet presAssocID="{BE23159A-BE16-42F9-AEA6-ACBD9FD4326F}" presName="rootComposite" presStyleCnt="0"/>
      <dgm:spPr/>
    </dgm:pt>
    <dgm:pt modelId="{2CE05835-FFCD-4046-B56B-46CA74C6ABB5}" type="pres">
      <dgm:prSet presAssocID="{BE23159A-BE16-42F9-AEA6-ACBD9FD4326F}" presName="rootText" presStyleLbl="node2" presStyleIdx="2" presStyleCnt="4" custScaleX="143914">
        <dgm:presLayoutVars>
          <dgm:chPref val="3"/>
        </dgm:presLayoutVars>
      </dgm:prSet>
      <dgm:spPr/>
    </dgm:pt>
    <dgm:pt modelId="{E702A930-1725-4495-A113-BABF45D7FB27}" type="pres">
      <dgm:prSet presAssocID="{BE23159A-BE16-42F9-AEA6-ACBD9FD4326F}" presName="rootConnector" presStyleLbl="node2" presStyleIdx="2" presStyleCnt="4"/>
      <dgm:spPr/>
    </dgm:pt>
    <dgm:pt modelId="{D4618369-8DFB-41B8-A050-CD9E54C4BCB7}" type="pres">
      <dgm:prSet presAssocID="{BE23159A-BE16-42F9-AEA6-ACBD9FD4326F}" presName="hierChild4" presStyleCnt="0"/>
      <dgm:spPr/>
    </dgm:pt>
    <dgm:pt modelId="{73550118-744D-4BA9-A50D-F7A28361E3DF}" type="pres">
      <dgm:prSet presAssocID="{67055410-6333-400B-A058-97489D7426C8}" presName="Name64" presStyleLbl="parChTrans1D3" presStyleIdx="5" presStyleCnt="9"/>
      <dgm:spPr/>
    </dgm:pt>
    <dgm:pt modelId="{42F1D578-0B92-40C9-9F74-733EBDBDC06A}" type="pres">
      <dgm:prSet presAssocID="{36F6A36A-7EA4-4CDB-8EE3-837FCB6539B2}" presName="hierRoot2" presStyleCnt="0">
        <dgm:presLayoutVars>
          <dgm:hierBranch val="init"/>
        </dgm:presLayoutVars>
      </dgm:prSet>
      <dgm:spPr/>
    </dgm:pt>
    <dgm:pt modelId="{2529EE5E-0F95-4D89-9ED7-2C7FB0EC7338}" type="pres">
      <dgm:prSet presAssocID="{36F6A36A-7EA4-4CDB-8EE3-837FCB6539B2}" presName="rootComposite" presStyleCnt="0"/>
      <dgm:spPr/>
    </dgm:pt>
    <dgm:pt modelId="{5D490BE6-9E68-49C6-8318-5A0AA93FFCBF}" type="pres">
      <dgm:prSet presAssocID="{36F6A36A-7EA4-4CDB-8EE3-837FCB6539B2}" presName="rootText" presStyleLbl="node3" presStyleIdx="5" presStyleCnt="9" custScaleX="178608">
        <dgm:presLayoutVars>
          <dgm:chPref val="3"/>
        </dgm:presLayoutVars>
      </dgm:prSet>
      <dgm:spPr/>
    </dgm:pt>
    <dgm:pt modelId="{36E7A70E-E84E-49AC-B9D3-7791E47D7A87}" type="pres">
      <dgm:prSet presAssocID="{36F6A36A-7EA4-4CDB-8EE3-837FCB6539B2}" presName="rootConnector" presStyleLbl="node3" presStyleIdx="5" presStyleCnt="9"/>
      <dgm:spPr/>
    </dgm:pt>
    <dgm:pt modelId="{647F13EE-6156-4CBD-A9E0-56D94E49A2EC}" type="pres">
      <dgm:prSet presAssocID="{36F6A36A-7EA4-4CDB-8EE3-837FCB6539B2}" presName="hierChild4" presStyleCnt="0"/>
      <dgm:spPr/>
    </dgm:pt>
    <dgm:pt modelId="{B7D6787D-3B10-49C9-B822-717F3B275BFB}" type="pres">
      <dgm:prSet presAssocID="{36F6A36A-7EA4-4CDB-8EE3-837FCB6539B2}" presName="hierChild5" presStyleCnt="0"/>
      <dgm:spPr/>
    </dgm:pt>
    <dgm:pt modelId="{A0C4DD8A-0075-431F-8D4E-E372E69E382D}" type="pres">
      <dgm:prSet presAssocID="{A56D9515-D228-4E86-93E2-BEB0739993AE}" presName="Name64" presStyleLbl="parChTrans1D3" presStyleIdx="6" presStyleCnt="9"/>
      <dgm:spPr/>
    </dgm:pt>
    <dgm:pt modelId="{085C0755-C31A-47EF-A40F-0F7AD03D7F1D}" type="pres">
      <dgm:prSet presAssocID="{276D1DD7-FAA7-44DF-85D8-3A38D11A2183}" presName="hierRoot2" presStyleCnt="0">
        <dgm:presLayoutVars>
          <dgm:hierBranch val="init"/>
        </dgm:presLayoutVars>
      </dgm:prSet>
      <dgm:spPr/>
    </dgm:pt>
    <dgm:pt modelId="{68362B21-22AE-4E36-B1AC-58B108C903E9}" type="pres">
      <dgm:prSet presAssocID="{276D1DD7-FAA7-44DF-85D8-3A38D11A2183}" presName="rootComposite" presStyleCnt="0"/>
      <dgm:spPr/>
    </dgm:pt>
    <dgm:pt modelId="{2AB088FB-B050-43B8-A037-F7F3BBB16170}" type="pres">
      <dgm:prSet presAssocID="{276D1DD7-FAA7-44DF-85D8-3A38D11A2183}" presName="rootText" presStyleLbl="node3" presStyleIdx="6" presStyleCnt="9" custScaleX="178608">
        <dgm:presLayoutVars>
          <dgm:chPref val="3"/>
        </dgm:presLayoutVars>
      </dgm:prSet>
      <dgm:spPr/>
    </dgm:pt>
    <dgm:pt modelId="{BEFAA11C-85F4-4004-A0D0-CC44DC30C1B5}" type="pres">
      <dgm:prSet presAssocID="{276D1DD7-FAA7-44DF-85D8-3A38D11A2183}" presName="rootConnector" presStyleLbl="node3" presStyleIdx="6" presStyleCnt="9"/>
      <dgm:spPr/>
    </dgm:pt>
    <dgm:pt modelId="{F77016E7-EE54-4DA0-9EAE-2E6D831B9A91}" type="pres">
      <dgm:prSet presAssocID="{276D1DD7-FAA7-44DF-85D8-3A38D11A2183}" presName="hierChild4" presStyleCnt="0"/>
      <dgm:spPr/>
    </dgm:pt>
    <dgm:pt modelId="{1742EA14-F0A1-4326-87BA-A9859A4574BE}" type="pres">
      <dgm:prSet presAssocID="{276D1DD7-FAA7-44DF-85D8-3A38D11A2183}" presName="hierChild5" presStyleCnt="0"/>
      <dgm:spPr/>
    </dgm:pt>
    <dgm:pt modelId="{50350126-C35A-44FE-8A07-92B3810A219F}" type="pres">
      <dgm:prSet presAssocID="{337DE019-D2D9-4768-A14B-0863DFAB4F22}" presName="Name64" presStyleLbl="parChTrans1D3" presStyleIdx="7" presStyleCnt="9"/>
      <dgm:spPr/>
    </dgm:pt>
    <dgm:pt modelId="{4D4B68B1-BB3F-47F8-BB9E-93F91A4003B9}" type="pres">
      <dgm:prSet presAssocID="{2F2ACE5A-0BCF-4EC4-B48E-834AB6203981}" presName="hierRoot2" presStyleCnt="0">
        <dgm:presLayoutVars>
          <dgm:hierBranch val="init"/>
        </dgm:presLayoutVars>
      </dgm:prSet>
      <dgm:spPr/>
    </dgm:pt>
    <dgm:pt modelId="{A225EDFD-9C33-4E6F-A713-B217F0131456}" type="pres">
      <dgm:prSet presAssocID="{2F2ACE5A-0BCF-4EC4-B48E-834AB6203981}" presName="rootComposite" presStyleCnt="0"/>
      <dgm:spPr/>
    </dgm:pt>
    <dgm:pt modelId="{142BF412-C437-47CD-B1B8-49651A372082}" type="pres">
      <dgm:prSet presAssocID="{2F2ACE5A-0BCF-4EC4-B48E-834AB6203981}" presName="rootText" presStyleLbl="node3" presStyleIdx="7" presStyleCnt="9" custScaleX="178608">
        <dgm:presLayoutVars>
          <dgm:chPref val="3"/>
        </dgm:presLayoutVars>
      </dgm:prSet>
      <dgm:spPr/>
    </dgm:pt>
    <dgm:pt modelId="{1079163A-95C0-4CBF-AAB0-A3D743B6DB48}" type="pres">
      <dgm:prSet presAssocID="{2F2ACE5A-0BCF-4EC4-B48E-834AB6203981}" presName="rootConnector" presStyleLbl="node3" presStyleIdx="7" presStyleCnt="9"/>
      <dgm:spPr/>
    </dgm:pt>
    <dgm:pt modelId="{2A77E619-511D-4D84-9440-6074A4C292AC}" type="pres">
      <dgm:prSet presAssocID="{2F2ACE5A-0BCF-4EC4-B48E-834AB6203981}" presName="hierChild4" presStyleCnt="0"/>
      <dgm:spPr/>
    </dgm:pt>
    <dgm:pt modelId="{67BA7B95-F57F-46D1-8184-B5182035B44A}" type="pres">
      <dgm:prSet presAssocID="{2F2ACE5A-0BCF-4EC4-B48E-834AB6203981}" presName="hierChild5" presStyleCnt="0"/>
      <dgm:spPr/>
    </dgm:pt>
    <dgm:pt modelId="{C07F7E71-6A47-41E2-974D-C0833059FB98}" type="pres">
      <dgm:prSet presAssocID="{D8E7BB6B-95F8-4EAC-894E-110101857CDD}" presName="Name64" presStyleLbl="parChTrans1D3" presStyleIdx="8" presStyleCnt="9"/>
      <dgm:spPr/>
    </dgm:pt>
    <dgm:pt modelId="{1A7AD7DC-61E6-4C38-8157-36EA2908C892}" type="pres">
      <dgm:prSet presAssocID="{8BE93BA4-FB47-4CEF-A6A5-11665F0448C9}" presName="hierRoot2" presStyleCnt="0">
        <dgm:presLayoutVars>
          <dgm:hierBranch val="init"/>
        </dgm:presLayoutVars>
      </dgm:prSet>
      <dgm:spPr/>
    </dgm:pt>
    <dgm:pt modelId="{E562F71C-48C3-49EB-9776-A28E5551E396}" type="pres">
      <dgm:prSet presAssocID="{8BE93BA4-FB47-4CEF-A6A5-11665F0448C9}" presName="rootComposite" presStyleCnt="0"/>
      <dgm:spPr/>
    </dgm:pt>
    <dgm:pt modelId="{9F1FCCCE-F4D0-45DD-8F38-75D46C54F15B}" type="pres">
      <dgm:prSet presAssocID="{8BE93BA4-FB47-4CEF-A6A5-11665F0448C9}" presName="rootText" presStyleLbl="node3" presStyleIdx="8" presStyleCnt="9" custScaleX="178608">
        <dgm:presLayoutVars>
          <dgm:chPref val="3"/>
        </dgm:presLayoutVars>
      </dgm:prSet>
      <dgm:spPr/>
    </dgm:pt>
    <dgm:pt modelId="{36752929-FC42-4254-A549-79E52E86EF88}" type="pres">
      <dgm:prSet presAssocID="{8BE93BA4-FB47-4CEF-A6A5-11665F0448C9}" presName="rootConnector" presStyleLbl="node3" presStyleIdx="8" presStyleCnt="9"/>
      <dgm:spPr/>
    </dgm:pt>
    <dgm:pt modelId="{06A52FDB-6898-4E92-B22A-CA9DCF223B15}" type="pres">
      <dgm:prSet presAssocID="{8BE93BA4-FB47-4CEF-A6A5-11665F0448C9}" presName="hierChild4" presStyleCnt="0"/>
      <dgm:spPr/>
    </dgm:pt>
    <dgm:pt modelId="{2B22C341-90F0-4AA1-9AA1-3DCE7D672C58}" type="pres">
      <dgm:prSet presAssocID="{8BE93BA4-FB47-4CEF-A6A5-11665F0448C9}" presName="hierChild5" presStyleCnt="0"/>
      <dgm:spPr/>
    </dgm:pt>
    <dgm:pt modelId="{0605C874-F991-4DB4-BA1F-696C9D042C91}" type="pres">
      <dgm:prSet presAssocID="{BE23159A-BE16-42F9-AEA6-ACBD9FD4326F}" presName="hierChild5" presStyleCnt="0"/>
      <dgm:spPr/>
    </dgm:pt>
    <dgm:pt modelId="{431BFA8F-D4E4-4068-8D59-765659686832}" type="pres">
      <dgm:prSet presAssocID="{544367D1-332B-43D8-8931-4D8E73E36E4B}" presName="Name64" presStyleLbl="parChTrans1D2" presStyleIdx="3" presStyleCnt="4"/>
      <dgm:spPr/>
    </dgm:pt>
    <dgm:pt modelId="{98AD0368-C4EF-445D-A8C9-6C2BC96DD8AB}" type="pres">
      <dgm:prSet presAssocID="{E5175759-A48E-4EAC-8F11-7EC5D70A766C}" presName="hierRoot2" presStyleCnt="0">
        <dgm:presLayoutVars>
          <dgm:hierBranch val="init"/>
        </dgm:presLayoutVars>
      </dgm:prSet>
      <dgm:spPr/>
    </dgm:pt>
    <dgm:pt modelId="{7932F177-9C09-4B77-9120-9E1644A878E1}" type="pres">
      <dgm:prSet presAssocID="{E5175759-A48E-4EAC-8F11-7EC5D70A766C}" presName="rootComposite" presStyleCnt="0"/>
      <dgm:spPr/>
    </dgm:pt>
    <dgm:pt modelId="{48E0ED07-D842-4E1F-9CC5-1B8CD8E8631B}" type="pres">
      <dgm:prSet presAssocID="{E5175759-A48E-4EAC-8F11-7EC5D70A766C}" presName="rootText" presStyleLbl="node2" presStyleIdx="3" presStyleCnt="4" custScaleX="144030" custScaleY="93900">
        <dgm:presLayoutVars>
          <dgm:chPref val="3"/>
        </dgm:presLayoutVars>
      </dgm:prSet>
      <dgm:spPr/>
    </dgm:pt>
    <dgm:pt modelId="{41CBA1DF-40DF-4DB8-9A01-DB83895B8FCB}" type="pres">
      <dgm:prSet presAssocID="{E5175759-A48E-4EAC-8F11-7EC5D70A766C}" presName="rootConnector" presStyleLbl="node2" presStyleIdx="3" presStyleCnt="4"/>
      <dgm:spPr/>
    </dgm:pt>
    <dgm:pt modelId="{56CF0F64-3583-40E4-ABF8-E3E2428C7B4A}" type="pres">
      <dgm:prSet presAssocID="{E5175759-A48E-4EAC-8F11-7EC5D70A766C}" presName="hierChild4" presStyleCnt="0"/>
      <dgm:spPr/>
    </dgm:pt>
    <dgm:pt modelId="{8F3AD46D-465A-46A3-83D4-3B6E067780D7}" type="pres">
      <dgm:prSet presAssocID="{E5175759-A48E-4EAC-8F11-7EC5D70A766C}" presName="hierChild5" presStyleCnt="0"/>
      <dgm:spPr/>
    </dgm:pt>
    <dgm:pt modelId="{8F3EB315-FCFC-4E05-8B3A-7F024DFB018F}" type="pres">
      <dgm:prSet presAssocID="{E9CD54BB-318F-4C7B-A8BC-4A9C7429B252}" presName="hierChild3" presStyleCnt="0"/>
      <dgm:spPr/>
    </dgm:pt>
  </dgm:ptLst>
  <dgm:cxnLst>
    <dgm:cxn modelId="{E332F300-EB89-4E4C-B4FF-BA1178559F9E}" srcId="{D2E70770-86A9-4B7A-9EAF-9D887F6BB197}" destId="{937B4741-5ECE-4B91-AC22-344C2260B4C1}" srcOrd="0" destOrd="0" parTransId="{B994CE08-D126-4C8F-9BC1-21CEC48342F1}" sibTransId="{DF6A699B-4D3D-4639-94C5-EAB916E42868}"/>
    <dgm:cxn modelId="{BA21F005-562A-4AC9-B780-837C7A7B3B48}" srcId="{E9CD54BB-318F-4C7B-A8BC-4A9C7429B252}" destId="{2470625C-E2DB-45ED-A057-D56C944CC8FB}" srcOrd="0" destOrd="0" parTransId="{49F1382E-8D07-44CE-9439-FAE87A7815B5}" sibTransId="{1C811192-C53C-44F1-A5EA-EA195EA8E3A9}"/>
    <dgm:cxn modelId="{E5B8370B-6AE3-4805-9FFD-C89634D1013B}" type="presOf" srcId="{D283C574-67AE-4FDD-9788-36EA0873AED4}" destId="{62266B14-F118-4713-A22F-200A2D4FB714}" srcOrd="1" destOrd="0" presId="urn:microsoft.com/office/officeart/2009/3/layout/HorizontalOrganizationChart"/>
    <dgm:cxn modelId="{F1433B0E-FB54-4A7C-AADF-41D8407D540B}" type="presOf" srcId="{8C6AE677-2AAC-440D-B94E-2AB28B9C3983}" destId="{9BC6D75B-993D-4DD2-88F5-FBCB5B261728}" srcOrd="0" destOrd="0" presId="urn:microsoft.com/office/officeart/2009/3/layout/HorizontalOrganizationChart"/>
    <dgm:cxn modelId="{44EB1110-F526-445D-8336-C69A607407F5}" type="presOf" srcId="{3B576F11-67EE-4B07-8F21-BA40CBC0A518}" destId="{82CE369A-34D7-4BF1-AD3B-0120E281AC73}" srcOrd="0" destOrd="0" presId="urn:microsoft.com/office/officeart/2009/3/layout/HorizontalOrganizationChart"/>
    <dgm:cxn modelId="{5B770911-54BE-492B-9E0F-7B8B0FD055EB}" type="presOf" srcId="{B67E20A0-623B-4534-9F72-A9AFD8A94C73}" destId="{975E2349-5CC9-4CC6-8915-90A03DFB0299}" srcOrd="1" destOrd="0" presId="urn:microsoft.com/office/officeart/2009/3/layout/HorizontalOrganizationChart"/>
    <dgm:cxn modelId="{A952FB11-08AF-476B-A742-B4A316BF6EF2}" type="presOf" srcId="{D08BAD3C-EAF7-4822-891C-EA70B98D715B}" destId="{CA9767E2-BF16-4BB8-BAE3-A36C14EAB9B8}" srcOrd="0" destOrd="0" presId="urn:microsoft.com/office/officeart/2009/3/layout/HorizontalOrganizationChart"/>
    <dgm:cxn modelId="{7680CC14-8387-4806-86F9-B0B58E42EF27}" type="presOf" srcId="{D8E7BB6B-95F8-4EAC-894E-110101857CDD}" destId="{C07F7E71-6A47-41E2-974D-C0833059FB98}" srcOrd="0" destOrd="0" presId="urn:microsoft.com/office/officeart/2009/3/layout/HorizontalOrganizationChart"/>
    <dgm:cxn modelId="{A8BAE217-0A23-4CA8-829B-CCDB9AFD05F3}" type="presOf" srcId="{BB8FCE13-CEE6-4680-963C-C55CC3408817}" destId="{9D061CB4-07E8-4D78-A194-D8F7E6DA42D7}" srcOrd="1" destOrd="0" presId="urn:microsoft.com/office/officeart/2009/3/layout/HorizontalOrganizationChart"/>
    <dgm:cxn modelId="{6DC7D01F-8BDF-4A08-9D78-B9045B97C4E1}" type="presOf" srcId="{34EC4827-C330-4C46-8477-C64545650920}" destId="{CA753B85-23CE-4A50-AFBE-1F7B04C5FB4C}" srcOrd="0" destOrd="0" presId="urn:microsoft.com/office/officeart/2009/3/layout/HorizontalOrganizationChart"/>
    <dgm:cxn modelId="{C1D64120-A3C9-478B-8627-440664056ADF}" type="presOf" srcId="{E5175759-A48E-4EAC-8F11-7EC5D70A766C}" destId="{48E0ED07-D842-4E1F-9CC5-1B8CD8E8631B}" srcOrd="0" destOrd="0" presId="urn:microsoft.com/office/officeart/2009/3/layout/HorizontalOrganizationChart"/>
    <dgm:cxn modelId="{8EAC3223-D1B0-40BA-A549-6ED417F03B4C}" srcId="{BE23159A-BE16-42F9-AEA6-ACBD9FD4326F}" destId="{36F6A36A-7EA4-4CDB-8EE3-837FCB6539B2}" srcOrd="0" destOrd="0" parTransId="{67055410-6333-400B-A058-97489D7426C8}" sibTransId="{B8AD921C-7F31-49BC-A5F3-03A5FEDCF4E3}"/>
    <dgm:cxn modelId="{FAD4AA2B-CE90-49DF-8FB5-07301690F74C}" type="presOf" srcId="{937B4741-5ECE-4B91-AC22-344C2260B4C1}" destId="{08877D21-92A2-4F60-A0CA-A863805F4889}" srcOrd="1" destOrd="0" presId="urn:microsoft.com/office/officeart/2009/3/layout/HorizontalOrganizationChart"/>
    <dgm:cxn modelId="{A314B22F-DEC2-4ECE-A1E0-6379AEAEB06B}" type="presOf" srcId="{E5175759-A48E-4EAC-8F11-7EC5D70A766C}" destId="{41CBA1DF-40DF-4DB8-9A01-DB83895B8FCB}" srcOrd="1" destOrd="0" presId="urn:microsoft.com/office/officeart/2009/3/layout/HorizontalOrganizationChart"/>
    <dgm:cxn modelId="{5F612F30-E6F0-4B3C-93FF-C84CB4EAF67C}" type="presOf" srcId="{67055410-6333-400B-A058-97489D7426C8}" destId="{73550118-744D-4BA9-A50D-F7A28361E3DF}" srcOrd="0" destOrd="0" presId="urn:microsoft.com/office/officeart/2009/3/layout/HorizontalOrganizationChart"/>
    <dgm:cxn modelId="{BF703231-2C23-446A-940C-BDC52AC46E7B}" type="presOf" srcId="{E9CD54BB-318F-4C7B-A8BC-4A9C7429B252}" destId="{A676B025-AD6B-49C6-BAF5-6429DF5C93B7}" srcOrd="1" destOrd="0" presId="urn:microsoft.com/office/officeart/2009/3/layout/HorizontalOrganizationChart"/>
    <dgm:cxn modelId="{A1D04033-58C8-42F1-B126-68DE38BDFAF7}" type="presOf" srcId="{A56D9515-D228-4E86-93E2-BEB0739993AE}" destId="{A0C4DD8A-0075-431F-8D4E-E372E69E382D}" srcOrd="0" destOrd="0" presId="urn:microsoft.com/office/officeart/2009/3/layout/HorizontalOrganizationChart"/>
    <dgm:cxn modelId="{6CBB1D34-AB49-4BBD-B8F7-115103C68F1B}" type="presOf" srcId="{F194BEA5-21CC-4D90-B55B-FEC5DB6CE7CE}" destId="{301AAD55-AEE5-41F0-8B25-8165026F3795}" srcOrd="1" destOrd="0" presId="urn:microsoft.com/office/officeart/2009/3/layout/HorizontalOrganizationChart"/>
    <dgm:cxn modelId="{45FD1838-26D4-4C45-B16E-B37592DF8FC2}" type="presOf" srcId="{6343AFE2-DED4-43F6-A9D6-10CD314E3929}" destId="{366EDAF0-3B08-4CA5-9F72-154A7EB8D825}" srcOrd="0" destOrd="0" presId="urn:microsoft.com/office/officeart/2009/3/layout/HorizontalOrganizationChart"/>
    <dgm:cxn modelId="{269D533E-4A61-4AD7-8096-2B0A94D6152E}" type="presOf" srcId="{2470625C-E2DB-45ED-A057-D56C944CC8FB}" destId="{D58BBB64-0885-4F1E-9FEF-6D1AECC54C30}" srcOrd="0" destOrd="0" presId="urn:microsoft.com/office/officeart/2009/3/layout/HorizontalOrganizationChart"/>
    <dgm:cxn modelId="{455DB13F-8336-4D34-A448-13743D5F4860}" srcId="{8C6AE677-2AAC-440D-B94E-2AB28B9C3983}" destId="{BB8FCE13-CEE6-4680-963C-C55CC3408817}" srcOrd="1" destOrd="0" parTransId="{6F3406C1-3964-4057-A025-156404DE71E1}" sibTransId="{F6DB30EE-5A8F-4116-A752-195A325B124B}"/>
    <dgm:cxn modelId="{79068140-C70C-49FF-BFA7-AAFC7E4DE95C}" type="presOf" srcId="{6F3406C1-3964-4057-A025-156404DE71E1}" destId="{746171A5-4846-4AFB-8D1A-65CF38533B72}" srcOrd="0" destOrd="0" presId="urn:microsoft.com/office/officeart/2009/3/layout/HorizontalOrganizationChart"/>
    <dgm:cxn modelId="{18239940-3770-420F-9B11-820747D8D2E3}" type="presOf" srcId="{49F1382E-8D07-44CE-9439-FAE87A7815B5}" destId="{7EACBC2E-FC6D-4847-A647-ACDF1368D36F}" srcOrd="0" destOrd="0" presId="urn:microsoft.com/office/officeart/2009/3/layout/HorizontalOrganizationChart"/>
    <dgm:cxn modelId="{3131375B-4C69-4A45-BCAC-20B535A96967}" type="presOf" srcId="{98F4EB3C-36EF-4711-B774-7C600A3AC16E}" destId="{42D283DA-FCCC-4B47-9C62-20869270CEF6}" srcOrd="0" destOrd="0" presId="urn:microsoft.com/office/officeart/2009/3/layout/HorizontalOrganizationChart"/>
    <dgm:cxn modelId="{0C899F5B-FB01-4B7A-995D-DE5556F43246}" type="presOf" srcId="{2A2C9C11-2646-410E-98D5-101BE3D48C73}" destId="{6135C671-438F-4F03-A7EB-764BC00FAECE}" srcOrd="1" destOrd="0" presId="urn:microsoft.com/office/officeart/2009/3/layout/HorizontalOrganizationChart"/>
    <dgm:cxn modelId="{92EBD25C-E942-4C85-A215-3068CC8B84EE}" type="presOf" srcId="{CC5D2F16-594C-4485-8B2B-4EB301EEDF62}" destId="{5F5EABB1-4237-4AE7-878F-5F71DB530198}" srcOrd="0" destOrd="0" presId="urn:microsoft.com/office/officeart/2009/3/layout/HorizontalOrganizationChart"/>
    <dgm:cxn modelId="{F20E855F-F291-429A-B724-BF1409ECBF02}" type="presOf" srcId="{F194BEA5-21CC-4D90-B55B-FEC5DB6CE7CE}" destId="{75F92A1F-F032-4A51-A545-7556DE389D7E}" srcOrd="0" destOrd="0" presId="urn:microsoft.com/office/officeart/2009/3/layout/HorizontalOrganizationChart"/>
    <dgm:cxn modelId="{169A5261-0730-4842-9125-737FA62E34F6}" type="presOf" srcId="{BB8FCE13-CEE6-4680-963C-C55CC3408817}" destId="{459D364F-F1E6-455B-8DE0-0B3B9D2B26C3}" srcOrd="0" destOrd="0" presId="urn:microsoft.com/office/officeart/2009/3/layout/HorizontalOrganizationChart"/>
    <dgm:cxn modelId="{F0252F42-E008-47B0-A7AA-5CC92618B9DA}" type="presOf" srcId="{E9CD54BB-318F-4C7B-A8BC-4A9C7429B252}" destId="{8D733616-1170-457C-90CD-EAF65B02C979}" srcOrd="0" destOrd="0" presId="urn:microsoft.com/office/officeart/2009/3/layout/HorizontalOrganizationChart"/>
    <dgm:cxn modelId="{F7733948-8803-44CE-B330-2A1C324241B3}" type="presOf" srcId="{B994CE08-D126-4C8F-9BC1-21CEC48342F1}" destId="{F9FA4489-31FC-4147-A3F7-3C10FED23176}" srcOrd="0" destOrd="0" presId="urn:microsoft.com/office/officeart/2009/3/layout/HorizontalOrganizationChart"/>
    <dgm:cxn modelId="{750CF84A-E94D-4E1C-A320-E497797DB832}" type="presOf" srcId="{2F2ACE5A-0BCF-4EC4-B48E-834AB6203981}" destId="{142BF412-C437-47CD-B1B8-49651A372082}" srcOrd="0" destOrd="0" presId="urn:microsoft.com/office/officeart/2009/3/layout/HorizontalOrganizationChart"/>
    <dgm:cxn modelId="{AC2FDA6E-CBBD-4876-92E1-518BEF5F82B7}" srcId="{D2E70770-86A9-4B7A-9EAF-9D887F6BB197}" destId="{D283C574-67AE-4FDD-9788-36EA0873AED4}" srcOrd="2" destOrd="0" parTransId="{B95698D1-3CD9-49C2-BE63-17A61F8C90FC}" sibTransId="{8C487039-6F98-4AE3-A085-685DA48D36F0}"/>
    <dgm:cxn modelId="{D2ECFB51-9470-4A95-B4D7-126A24471F52}" type="presOf" srcId="{B67E20A0-623B-4534-9F72-A9AFD8A94C73}" destId="{76076848-3E33-47B4-975C-DFCD88AE3AE6}" srcOrd="0" destOrd="0" presId="urn:microsoft.com/office/officeart/2009/3/layout/HorizontalOrganizationChart"/>
    <dgm:cxn modelId="{D1D93852-D26E-4713-B5E9-39B5A6B024F1}" srcId="{E9CD54BB-318F-4C7B-A8BC-4A9C7429B252}" destId="{BE23159A-BE16-42F9-AEA6-ACBD9FD4326F}" srcOrd="2" destOrd="0" parTransId="{3567F1CA-DC4F-41BE-89F5-16D1942B8E5B}" sibTransId="{32576DD6-6668-444F-B15B-E6B615841BB2}"/>
    <dgm:cxn modelId="{C7EC0253-66CC-4D0D-A104-F3E71DA36929}" type="presOf" srcId="{36F6A36A-7EA4-4CDB-8EE3-837FCB6539B2}" destId="{5D490BE6-9E68-49C6-8318-5A0AA93FFCBF}" srcOrd="0" destOrd="0" presId="urn:microsoft.com/office/officeart/2009/3/layout/HorizontalOrganizationChart"/>
    <dgm:cxn modelId="{5C349C76-FE5E-46B7-9F61-B24E29949A44}" type="presOf" srcId="{D2E70770-86A9-4B7A-9EAF-9D887F6BB197}" destId="{7B0182F1-D800-4BED-A881-AEF7E39D315E}" srcOrd="1" destOrd="0" presId="urn:microsoft.com/office/officeart/2009/3/layout/HorizontalOrganizationChart"/>
    <dgm:cxn modelId="{6831A676-03EC-4099-A26B-56A88D305C11}" srcId="{D2E70770-86A9-4B7A-9EAF-9D887F6BB197}" destId="{F194BEA5-21CC-4D90-B55B-FEC5DB6CE7CE}" srcOrd="3" destOrd="0" parTransId="{9485497B-3AC3-4B34-B250-7DA0D780138D}" sibTransId="{020A4E70-AB79-46F7-AE4A-821F52FEA19A}"/>
    <dgm:cxn modelId="{93C78B57-C74A-4E87-B15B-9A0B4C6236EA}" type="presOf" srcId="{E4B1700A-F254-49FF-B65E-518F4C5B8583}" destId="{07B571E4-1F6F-47D8-A5EF-DF64411B8CB2}" srcOrd="0" destOrd="0" presId="urn:microsoft.com/office/officeart/2009/3/layout/HorizontalOrganizationChart"/>
    <dgm:cxn modelId="{3C150558-2CC4-4ABB-B7BD-F61D5A981E1E}" type="presOf" srcId="{BE23159A-BE16-42F9-AEA6-ACBD9FD4326F}" destId="{2CE05835-FFCD-4046-B56B-46CA74C6ABB5}" srcOrd="0" destOrd="0" presId="urn:microsoft.com/office/officeart/2009/3/layout/HorizontalOrganizationChart"/>
    <dgm:cxn modelId="{E7F1C678-7D01-472D-9553-2F3EFEF951F6}" type="presOf" srcId="{337DE019-D2D9-4768-A14B-0863DFAB4F22}" destId="{50350126-C35A-44FE-8A07-92B3810A219F}" srcOrd="0" destOrd="0" presId="urn:microsoft.com/office/officeart/2009/3/layout/HorizontalOrganizationChart"/>
    <dgm:cxn modelId="{E8CB5C59-75E7-420B-9BFC-E8DFFC28405D}" type="presOf" srcId="{544367D1-332B-43D8-8931-4D8E73E36E4B}" destId="{431BFA8F-D4E4-4068-8D59-765659686832}" srcOrd="0" destOrd="0" presId="urn:microsoft.com/office/officeart/2009/3/layout/HorizontalOrganizationChart"/>
    <dgm:cxn modelId="{86AE5959-A31C-45E2-B53B-6E97CA3CC1EE}" type="presOf" srcId="{937B4741-5ECE-4B91-AC22-344C2260B4C1}" destId="{265AC70F-B255-4982-B3D2-BE37FE612CE8}" srcOrd="0" destOrd="0" presId="urn:microsoft.com/office/officeart/2009/3/layout/HorizontalOrganizationChart"/>
    <dgm:cxn modelId="{3A1B6B5A-101C-4587-84D0-F55651D1945A}" type="presOf" srcId="{DFC58F94-0046-4461-AF3B-EF98879D7A32}" destId="{7D645122-4540-41BA-BBB2-DF0D8EED24EC}" srcOrd="0" destOrd="0" presId="urn:microsoft.com/office/officeart/2009/3/layout/HorizontalOrganizationChart"/>
    <dgm:cxn modelId="{6DECF47A-0E7B-4A83-A4C5-BBE16F7E59D2}" srcId="{BE23159A-BE16-42F9-AEA6-ACBD9FD4326F}" destId="{276D1DD7-FAA7-44DF-85D8-3A38D11A2183}" srcOrd="1" destOrd="0" parTransId="{A56D9515-D228-4E86-93E2-BEB0739993AE}" sibTransId="{7472413A-C72E-4DBE-9068-15CE8791CB43}"/>
    <dgm:cxn modelId="{64884D7C-9224-4E32-9B16-012A718277A8}" type="presOf" srcId="{36F6A36A-7EA4-4CDB-8EE3-837FCB6539B2}" destId="{36E7A70E-E84E-49AC-B9D3-7791E47D7A87}" srcOrd="1" destOrd="0" presId="urn:microsoft.com/office/officeart/2009/3/layout/HorizontalOrganizationChart"/>
    <dgm:cxn modelId="{2B50AE82-9E5B-43A0-AB34-0F6FDF0D7250}" type="presOf" srcId="{05337F65-6840-49EA-8C1C-44DD9412061C}" destId="{AF420FA9-BA54-4C03-BC5E-DAC89A3A8470}" srcOrd="0" destOrd="0" presId="urn:microsoft.com/office/officeart/2009/3/layout/HorizontalOrganizationChart"/>
    <dgm:cxn modelId="{56538683-3364-4FC8-B0A0-0E8CDEDBBBB9}" type="presOf" srcId="{34EC4827-C330-4C46-8477-C64545650920}" destId="{02B59F7B-3009-44F3-9D37-0E27905740A1}" srcOrd="1" destOrd="0" presId="urn:microsoft.com/office/officeart/2009/3/layout/HorizontalOrganizationChart"/>
    <dgm:cxn modelId="{3E904989-25EB-4581-9011-FA9612427949}" srcId="{2470625C-E2DB-45ED-A057-D56C944CC8FB}" destId="{D2E70770-86A9-4B7A-9EAF-9D887F6BB197}" srcOrd="1" destOrd="0" parTransId="{98F4EB3C-36EF-4711-B774-7C600A3AC16E}" sibTransId="{00C98F96-BA94-4B46-844D-E3CEE81CC75E}"/>
    <dgm:cxn modelId="{01756990-7965-433E-9757-792B293755F3}" type="presOf" srcId="{D283C574-67AE-4FDD-9788-36EA0873AED4}" destId="{B5E5CB3A-4201-4C8F-9E92-C2C28D796300}" srcOrd="0" destOrd="0" presId="urn:microsoft.com/office/officeart/2009/3/layout/HorizontalOrganizationChart"/>
    <dgm:cxn modelId="{DE57DB92-A972-4276-8359-2039F1C25117}" srcId="{D2E70770-86A9-4B7A-9EAF-9D887F6BB197}" destId="{CC5D2F16-594C-4485-8B2B-4EB301EEDF62}" srcOrd="4" destOrd="0" parTransId="{4BD47C58-F8C3-491E-A924-FAE32736E0E0}" sibTransId="{2BB90462-71E6-4EA6-B575-C090F234CA41}"/>
    <dgm:cxn modelId="{C5A5A997-86C6-4130-805C-E7E9AC8E137A}" srcId="{BE23159A-BE16-42F9-AEA6-ACBD9FD4326F}" destId="{8BE93BA4-FB47-4CEF-A6A5-11665F0448C9}" srcOrd="3" destOrd="0" parTransId="{D8E7BB6B-95F8-4EAC-894E-110101857CDD}" sibTransId="{9567E694-B0FF-4025-8311-629910D31F68}"/>
    <dgm:cxn modelId="{4654F59E-1085-4D8F-A2CF-BE998E38B566}" type="presOf" srcId="{3567F1CA-DC4F-41BE-89F5-16D1942B8E5B}" destId="{FB37AB9A-93DD-4015-B89A-19CEF32DA399}" srcOrd="0" destOrd="0" presId="urn:microsoft.com/office/officeart/2009/3/layout/HorizontalOrganizationChart"/>
    <dgm:cxn modelId="{7ADCB9A1-1C3E-4753-BFA7-9D0F712E2CDA}" srcId="{8C6AE677-2AAC-440D-B94E-2AB28B9C3983}" destId="{2A2C9C11-2646-410E-98D5-101BE3D48C73}" srcOrd="0" destOrd="0" parTransId="{3B576F11-67EE-4B07-8F21-BA40CBC0A518}" sibTransId="{BBED948F-2B02-41CE-A2FD-B628FBA061F6}"/>
    <dgm:cxn modelId="{8ED986A5-BEEF-40DD-B148-3D44DB1AF7AD}" type="presOf" srcId="{2470625C-E2DB-45ED-A057-D56C944CC8FB}" destId="{6C22AE10-A0EB-4FF4-800C-271514669A6D}" srcOrd="1" destOrd="0" presId="urn:microsoft.com/office/officeart/2009/3/layout/HorizontalOrganizationChart"/>
    <dgm:cxn modelId="{C3C256A7-3E02-45A8-B0EA-209918C3C4C9}" type="presOf" srcId="{4BD47C58-F8C3-491E-A924-FAE32736E0E0}" destId="{D08CA764-59FC-4543-AF9B-626BD79B1669}" srcOrd="0" destOrd="0" presId="urn:microsoft.com/office/officeart/2009/3/layout/HorizontalOrganizationChart"/>
    <dgm:cxn modelId="{FD7FEEAD-9311-4C5B-B2DE-7EAA58229BD3}" srcId="{E9CD54BB-318F-4C7B-A8BC-4A9C7429B252}" destId="{8C6AE677-2AAC-440D-B94E-2AB28B9C3983}" srcOrd="1" destOrd="0" parTransId="{05337F65-6840-49EA-8C1C-44DD9412061C}" sibTransId="{D2A4E765-B851-4FD0-97F6-87DCC1EB0563}"/>
    <dgm:cxn modelId="{A7F7E3AF-D06F-4B5B-B709-22F8232F2853}" srcId="{D2E70770-86A9-4B7A-9EAF-9D887F6BB197}" destId="{B67E20A0-623B-4534-9F72-A9AFD8A94C73}" srcOrd="1" destOrd="0" parTransId="{E4B1700A-F254-49FF-B65E-518F4C5B8583}" sibTransId="{52774894-0103-46C1-86FA-A25D53D939DE}"/>
    <dgm:cxn modelId="{CA952AB2-F59B-47EB-9724-5A48857F4C7A}" srcId="{BE23159A-BE16-42F9-AEA6-ACBD9FD4326F}" destId="{2F2ACE5A-0BCF-4EC4-B48E-834AB6203981}" srcOrd="2" destOrd="0" parTransId="{337DE019-D2D9-4768-A14B-0863DFAB4F22}" sibTransId="{1587C245-6DF9-4DBE-88D8-5205D37BB287}"/>
    <dgm:cxn modelId="{A1888FB5-4F4D-423F-8FDC-27090F2D8838}" srcId="{8C6AE677-2AAC-440D-B94E-2AB28B9C3983}" destId="{34EC4827-C330-4C46-8477-C64545650920}" srcOrd="2" destOrd="0" parTransId="{D08BAD3C-EAF7-4822-891C-EA70B98D715B}" sibTransId="{0016C793-DCEA-41AB-9D81-8C31FFBC0D96}"/>
    <dgm:cxn modelId="{B2AD96B7-4E3C-4D60-B28E-D997C26D6804}" type="presOf" srcId="{8BE93BA4-FB47-4CEF-A6A5-11665F0448C9}" destId="{36752929-FC42-4254-A549-79E52E86EF88}" srcOrd="1" destOrd="0" presId="urn:microsoft.com/office/officeart/2009/3/layout/HorizontalOrganizationChart"/>
    <dgm:cxn modelId="{223738C3-4BFB-4930-84E7-4DB9B96DDEEB}" type="presOf" srcId="{7F07CCB6-4B2C-48B5-80E0-AEC5AD47DAC3}" destId="{C449E6ED-743E-4C0D-8E11-00E4FA547DF0}" srcOrd="1" destOrd="0" presId="urn:microsoft.com/office/officeart/2009/3/layout/HorizontalOrganizationChart"/>
    <dgm:cxn modelId="{E1A43CCC-DB88-4658-A465-B65C87211AC8}" srcId="{2470625C-E2DB-45ED-A057-D56C944CC8FB}" destId="{7F07CCB6-4B2C-48B5-80E0-AEC5AD47DAC3}" srcOrd="0" destOrd="0" parTransId="{DFC58F94-0046-4461-AF3B-EF98879D7A32}" sibTransId="{445FDB8A-6BCE-46A7-9F7A-7AF3A91EB81A}"/>
    <dgm:cxn modelId="{A46899CD-1911-4D92-88C7-C45121B59DEF}" type="presOf" srcId="{2A2C9C11-2646-410E-98D5-101BE3D48C73}" destId="{FB583ED5-122D-4434-A75A-8CE5D136936C}" srcOrd="0" destOrd="0" presId="urn:microsoft.com/office/officeart/2009/3/layout/HorizontalOrganizationChart"/>
    <dgm:cxn modelId="{86B97FD0-0423-467A-95DC-60E2B8353FE2}" type="presOf" srcId="{B95698D1-3CD9-49C2-BE63-17A61F8C90FC}" destId="{10D552A6-9ABE-4D62-9235-A86407360C82}" srcOrd="0" destOrd="0" presId="urn:microsoft.com/office/officeart/2009/3/layout/HorizontalOrganizationChart"/>
    <dgm:cxn modelId="{1FCF32D1-6800-4C9D-A15C-923FAC8866F1}" type="presOf" srcId="{D2E70770-86A9-4B7A-9EAF-9D887F6BB197}" destId="{5F75196E-0A9E-4BD8-88A3-27622416601B}" srcOrd="0" destOrd="0" presId="urn:microsoft.com/office/officeart/2009/3/layout/HorizontalOrganizationChart"/>
    <dgm:cxn modelId="{B0B0D6D7-F3DA-4ECE-BED6-3E23635E069E}" type="presOf" srcId="{2F2ACE5A-0BCF-4EC4-B48E-834AB6203981}" destId="{1079163A-95C0-4CBF-AAB0-A3D743B6DB48}" srcOrd="1" destOrd="0" presId="urn:microsoft.com/office/officeart/2009/3/layout/HorizontalOrganizationChart"/>
    <dgm:cxn modelId="{B22B7CDC-F3C2-4F6B-844C-277DCD0D45BE}" type="presOf" srcId="{BE23159A-BE16-42F9-AEA6-ACBD9FD4326F}" destId="{E702A930-1725-4495-A113-BABF45D7FB27}" srcOrd="1" destOrd="0" presId="urn:microsoft.com/office/officeart/2009/3/layout/HorizontalOrganizationChart"/>
    <dgm:cxn modelId="{F889C8DC-446D-41F2-B6FE-FF1214A6FA09}" type="presOf" srcId="{276D1DD7-FAA7-44DF-85D8-3A38D11A2183}" destId="{2AB088FB-B050-43B8-A037-F7F3BBB16170}" srcOrd="0" destOrd="0" presId="urn:microsoft.com/office/officeart/2009/3/layout/HorizontalOrganizationChart"/>
    <dgm:cxn modelId="{E3936BDD-2810-48B2-A765-8798D0D02C6B}" type="presOf" srcId="{CC5D2F16-594C-4485-8B2B-4EB301EEDF62}" destId="{4DCE8872-2DCD-4963-984A-A36F207BD4E4}" srcOrd="1" destOrd="0" presId="urn:microsoft.com/office/officeart/2009/3/layout/HorizontalOrganizationChart"/>
    <dgm:cxn modelId="{DE5292E6-C4CB-4DDB-884A-523F3CBC95AA}" type="presOf" srcId="{7F07CCB6-4B2C-48B5-80E0-AEC5AD47DAC3}" destId="{DC565F3B-F62D-44D6-99EB-F798DBC011CC}" srcOrd="0" destOrd="0" presId="urn:microsoft.com/office/officeart/2009/3/layout/HorizontalOrganizationChart"/>
    <dgm:cxn modelId="{41462AE8-C236-4DF4-AAEF-8D6335636376}" type="presOf" srcId="{8BE93BA4-FB47-4CEF-A6A5-11665F0448C9}" destId="{9F1FCCCE-F4D0-45DD-8F38-75D46C54F15B}" srcOrd="0" destOrd="0" presId="urn:microsoft.com/office/officeart/2009/3/layout/HorizontalOrganizationChart"/>
    <dgm:cxn modelId="{45A46EEA-F2B8-4978-B7D9-228ECFB171D7}" srcId="{E9CD54BB-318F-4C7B-A8BC-4A9C7429B252}" destId="{E5175759-A48E-4EAC-8F11-7EC5D70A766C}" srcOrd="3" destOrd="0" parTransId="{544367D1-332B-43D8-8931-4D8E73E36E4B}" sibTransId="{F60947A9-1AC5-4F43-861D-DBFD880ABF16}"/>
    <dgm:cxn modelId="{AC83CBEA-B1D8-4F1B-9C76-D06726B69D72}" srcId="{6343AFE2-DED4-43F6-A9D6-10CD314E3929}" destId="{E9CD54BB-318F-4C7B-A8BC-4A9C7429B252}" srcOrd="0" destOrd="0" parTransId="{ACBBA776-8814-49C8-895B-BEFFEF54FC3C}" sibTransId="{BD16DB8C-7104-4E5D-82C0-85475B83B7B2}"/>
    <dgm:cxn modelId="{1301CDF2-35D7-4098-BDA4-87DF9B490235}" type="presOf" srcId="{8C6AE677-2AAC-440D-B94E-2AB28B9C3983}" destId="{AFD086D8-29C7-4248-874C-72368DF9AE62}" srcOrd="1" destOrd="0" presId="urn:microsoft.com/office/officeart/2009/3/layout/HorizontalOrganizationChart"/>
    <dgm:cxn modelId="{C60FC4F3-8372-409E-8A0D-6C14B5EFB438}" type="presOf" srcId="{9485497B-3AC3-4B34-B250-7DA0D780138D}" destId="{27ED846B-01A1-4BB4-A6D2-36C7B445D22C}" srcOrd="0" destOrd="0" presId="urn:microsoft.com/office/officeart/2009/3/layout/HorizontalOrganizationChart"/>
    <dgm:cxn modelId="{D2BBFEF5-AA67-4141-B3E7-CB6B6D4EA32D}" type="presOf" srcId="{276D1DD7-FAA7-44DF-85D8-3A38D11A2183}" destId="{BEFAA11C-85F4-4004-A0D0-CC44DC30C1B5}" srcOrd="1" destOrd="0" presId="urn:microsoft.com/office/officeart/2009/3/layout/HorizontalOrganizationChart"/>
    <dgm:cxn modelId="{C7426C81-E2D6-46B4-A754-E4CA92E1386E}" type="presParOf" srcId="{366EDAF0-3B08-4CA5-9F72-154A7EB8D825}" destId="{55800FFD-9510-4CC6-BEB4-27D9B5C5EA31}" srcOrd="0" destOrd="0" presId="urn:microsoft.com/office/officeart/2009/3/layout/HorizontalOrganizationChart"/>
    <dgm:cxn modelId="{AD7E173B-6CB8-4B54-BB99-D15F78C64CA4}" type="presParOf" srcId="{55800FFD-9510-4CC6-BEB4-27D9B5C5EA31}" destId="{25295DCF-EEEA-4191-94FB-EB2AC2D0EF91}" srcOrd="0" destOrd="0" presId="urn:microsoft.com/office/officeart/2009/3/layout/HorizontalOrganizationChart"/>
    <dgm:cxn modelId="{7D07A05A-25DC-4B59-B394-BEC1D78C605C}" type="presParOf" srcId="{25295DCF-EEEA-4191-94FB-EB2AC2D0EF91}" destId="{8D733616-1170-457C-90CD-EAF65B02C979}" srcOrd="0" destOrd="0" presId="urn:microsoft.com/office/officeart/2009/3/layout/HorizontalOrganizationChart"/>
    <dgm:cxn modelId="{00E5C065-D53F-47D2-916F-4ECB1FF2C863}" type="presParOf" srcId="{25295DCF-EEEA-4191-94FB-EB2AC2D0EF91}" destId="{A676B025-AD6B-49C6-BAF5-6429DF5C93B7}" srcOrd="1" destOrd="0" presId="urn:microsoft.com/office/officeart/2009/3/layout/HorizontalOrganizationChart"/>
    <dgm:cxn modelId="{57EDBADA-B9B1-41DC-8DFB-56CFCBE4EFC0}" type="presParOf" srcId="{55800FFD-9510-4CC6-BEB4-27D9B5C5EA31}" destId="{63DB8FDE-705B-4AEE-A78D-938F3F83587D}" srcOrd="1" destOrd="0" presId="urn:microsoft.com/office/officeart/2009/3/layout/HorizontalOrganizationChart"/>
    <dgm:cxn modelId="{67A0A813-F51C-40EC-8F2B-4296DDDEFFA3}" type="presParOf" srcId="{63DB8FDE-705B-4AEE-A78D-938F3F83587D}" destId="{7EACBC2E-FC6D-4847-A647-ACDF1368D36F}" srcOrd="0" destOrd="0" presId="urn:microsoft.com/office/officeart/2009/3/layout/HorizontalOrganizationChart"/>
    <dgm:cxn modelId="{DB3E46EE-3FC5-4609-9D23-DA81744B06DB}" type="presParOf" srcId="{63DB8FDE-705B-4AEE-A78D-938F3F83587D}" destId="{AF956DA0-8181-4561-9AF9-B5148792E645}" srcOrd="1" destOrd="0" presId="urn:microsoft.com/office/officeart/2009/3/layout/HorizontalOrganizationChart"/>
    <dgm:cxn modelId="{705237DC-D239-424D-BAE5-F0051197CD03}" type="presParOf" srcId="{AF956DA0-8181-4561-9AF9-B5148792E645}" destId="{40B81984-99C6-4C5B-9817-314D401D9E96}" srcOrd="0" destOrd="0" presId="urn:microsoft.com/office/officeart/2009/3/layout/HorizontalOrganizationChart"/>
    <dgm:cxn modelId="{4EAC409D-B946-4C0F-8220-B984773E9A3C}" type="presParOf" srcId="{40B81984-99C6-4C5B-9817-314D401D9E96}" destId="{D58BBB64-0885-4F1E-9FEF-6D1AECC54C30}" srcOrd="0" destOrd="0" presId="urn:microsoft.com/office/officeart/2009/3/layout/HorizontalOrganizationChart"/>
    <dgm:cxn modelId="{7F50B640-FF84-4CA0-BB85-717CA15C5C29}" type="presParOf" srcId="{40B81984-99C6-4C5B-9817-314D401D9E96}" destId="{6C22AE10-A0EB-4FF4-800C-271514669A6D}" srcOrd="1" destOrd="0" presId="urn:microsoft.com/office/officeart/2009/3/layout/HorizontalOrganizationChart"/>
    <dgm:cxn modelId="{ECDB421D-ACA0-4DE7-B8E3-F68EFDFA46DF}" type="presParOf" srcId="{AF956DA0-8181-4561-9AF9-B5148792E645}" destId="{073EAB26-9D8E-4848-8E14-DDDD72707C84}" srcOrd="1" destOrd="0" presId="urn:microsoft.com/office/officeart/2009/3/layout/HorizontalOrganizationChart"/>
    <dgm:cxn modelId="{0B505062-6D02-4930-ABE7-423CC29C6922}" type="presParOf" srcId="{073EAB26-9D8E-4848-8E14-DDDD72707C84}" destId="{7D645122-4540-41BA-BBB2-DF0D8EED24EC}" srcOrd="0" destOrd="0" presId="urn:microsoft.com/office/officeart/2009/3/layout/HorizontalOrganizationChart"/>
    <dgm:cxn modelId="{01FA6A1D-F14D-4BF8-AAD2-4176658BF1FD}" type="presParOf" srcId="{073EAB26-9D8E-4848-8E14-DDDD72707C84}" destId="{14D4B315-9DE0-4B5F-A294-56BB4BB8B86C}" srcOrd="1" destOrd="0" presId="urn:microsoft.com/office/officeart/2009/3/layout/HorizontalOrganizationChart"/>
    <dgm:cxn modelId="{A5826B7E-BCB7-4B34-9609-DEBD45730337}" type="presParOf" srcId="{14D4B315-9DE0-4B5F-A294-56BB4BB8B86C}" destId="{B5DCE8D6-0CFB-4518-A621-CE800815D1AF}" srcOrd="0" destOrd="0" presId="urn:microsoft.com/office/officeart/2009/3/layout/HorizontalOrganizationChart"/>
    <dgm:cxn modelId="{CB851142-A203-4730-BDF6-16624176D36E}" type="presParOf" srcId="{B5DCE8D6-0CFB-4518-A621-CE800815D1AF}" destId="{DC565F3B-F62D-44D6-99EB-F798DBC011CC}" srcOrd="0" destOrd="0" presId="urn:microsoft.com/office/officeart/2009/3/layout/HorizontalOrganizationChart"/>
    <dgm:cxn modelId="{63804CBD-A4CE-4E69-93DD-C43B4C9CAD8A}" type="presParOf" srcId="{B5DCE8D6-0CFB-4518-A621-CE800815D1AF}" destId="{C449E6ED-743E-4C0D-8E11-00E4FA547DF0}" srcOrd="1" destOrd="0" presId="urn:microsoft.com/office/officeart/2009/3/layout/HorizontalOrganizationChart"/>
    <dgm:cxn modelId="{6D7B2D77-7D4F-42FA-B846-C159921D2E78}" type="presParOf" srcId="{14D4B315-9DE0-4B5F-A294-56BB4BB8B86C}" destId="{2B7E3EFA-1A6B-43A2-8D64-759E67DAEB1B}" srcOrd="1" destOrd="0" presId="urn:microsoft.com/office/officeart/2009/3/layout/HorizontalOrganizationChart"/>
    <dgm:cxn modelId="{3482269D-A0E2-4956-9303-D2C4A4FC1A0E}" type="presParOf" srcId="{14D4B315-9DE0-4B5F-A294-56BB4BB8B86C}" destId="{F4353B67-006A-4E36-A81E-8A580EDE09D4}" srcOrd="2" destOrd="0" presId="urn:microsoft.com/office/officeart/2009/3/layout/HorizontalOrganizationChart"/>
    <dgm:cxn modelId="{530608F2-77B3-40E1-B458-5A5C1242027E}" type="presParOf" srcId="{073EAB26-9D8E-4848-8E14-DDDD72707C84}" destId="{42D283DA-FCCC-4B47-9C62-20869270CEF6}" srcOrd="2" destOrd="0" presId="urn:microsoft.com/office/officeart/2009/3/layout/HorizontalOrganizationChart"/>
    <dgm:cxn modelId="{6510BE01-1407-4081-AF6F-6331244D6371}" type="presParOf" srcId="{073EAB26-9D8E-4848-8E14-DDDD72707C84}" destId="{607CFCC5-69AF-43DE-A154-F120306C20AA}" srcOrd="3" destOrd="0" presId="urn:microsoft.com/office/officeart/2009/3/layout/HorizontalOrganizationChart"/>
    <dgm:cxn modelId="{0BB745A3-01B5-43B7-9354-58145EC809EE}" type="presParOf" srcId="{607CFCC5-69AF-43DE-A154-F120306C20AA}" destId="{D7C1EED3-C7CD-4060-AB33-65A4ED1CBE5A}" srcOrd="0" destOrd="0" presId="urn:microsoft.com/office/officeart/2009/3/layout/HorizontalOrganizationChart"/>
    <dgm:cxn modelId="{9F36C0C2-94AC-43A0-B8BF-276BD2A5D605}" type="presParOf" srcId="{D7C1EED3-C7CD-4060-AB33-65A4ED1CBE5A}" destId="{5F75196E-0A9E-4BD8-88A3-27622416601B}" srcOrd="0" destOrd="0" presId="urn:microsoft.com/office/officeart/2009/3/layout/HorizontalOrganizationChart"/>
    <dgm:cxn modelId="{EA3F38DF-0724-42ED-92C5-287DA5A3A42C}" type="presParOf" srcId="{D7C1EED3-C7CD-4060-AB33-65A4ED1CBE5A}" destId="{7B0182F1-D800-4BED-A881-AEF7E39D315E}" srcOrd="1" destOrd="0" presId="urn:microsoft.com/office/officeart/2009/3/layout/HorizontalOrganizationChart"/>
    <dgm:cxn modelId="{BF853B14-F14D-4E12-814E-B436390E428C}" type="presParOf" srcId="{607CFCC5-69AF-43DE-A154-F120306C20AA}" destId="{879C9A6C-80C5-4D63-8540-7DB4ED2C434E}" srcOrd="1" destOrd="0" presId="urn:microsoft.com/office/officeart/2009/3/layout/HorizontalOrganizationChart"/>
    <dgm:cxn modelId="{D1F40037-FFDE-41FF-B16B-D41B5C7FB717}" type="presParOf" srcId="{879C9A6C-80C5-4D63-8540-7DB4ED2C434E}" destId="{F9FA4489-31FC-4147-A3F7-3C10FED23176}" srcOrd="0" destOrd="0" presId="urn:microsoft.com/office/officeart/2009/3/layout/HorizontalOrganizationChart"/>
    <dgm:cxn modelId="{3A62A695-0A69-4C27-AAC1-24D811C58A6A}" type="presParOf" srcId="{879C9A6C-80C5-4D63-8540-7DB4ED2C434E}" destId="{66ACA8B9-12CA-425F-AEE6-FCF515DCDC96}" srcOrd="1" destOrd="0" presId="urn:microsoft.com/office/officeart/2009/3/layout/HorizontalOrganizationChart"/>
    <dgm:cxn modelId="{FBBB0136-E97F-4213-9C12-7783C94C0AB3}" type="presParOf" srcId="{66ACA8B9-12CA-425F-AEE6-FCF515DCDC96}" destId="{D15A9F18-3034-40A1-927C-CA14CCCF3FA8}" srcOrd="0" destOrd="0" presId="urn:microsoft.com/office/officeart/2009/3/layout/HorizontalOrganizationChart"/>
    <dgm:cxn modelId="{1FA1BD89-CF6C-4B93-811B-AE38556ADAC3}" type="presParOf" srcId="{D15A9F18-3034-40A1-927C-CA14CCCF3FA8}" destId="{265AC70F-B255-4982-B3D2-BE37FE612CE8}" srcOrd="0" destOrd="0" presId="urn:microsoft.com/office/officeart/2009/3/layout/HorizontalOrganizationChart"/>
    <dgm:cxn modelId="{92A802C4-8429-4AC5-8429-DB45C603BE17}" type="presParOf" srcId="{D15A9F18-3034-40A1-927C-CA14CCCF3FA8}" destId="{08877D21-92A2-4F60-A0CA-A863805F4889}" srcOrd="1" destOrd="0" presId="urn:microsoft.com/office/officeart/2009/3/layout/HorizontalOrganizationChart"/>
    <dgm:cxn modelId="{2D1FC46D-0A06-420C-AE66-B1FD08C5542D}" type="presParOf" srcId="{66ACA8B9-12CA-425F-AEE6-FCF515DCDC96}" destId="{F5015A08-7A94-400A-970C-A5ADA3778AEF}" srcOrd="1" destOrd="0" presId="urn:microsoft.com/office/officeart/2009/3/layout/HorizontalOrganizationChart"/>
    <dgm:cxn modelId="{BAC7A342-9237-4EA5-B807-EF8998343BCB}" type="presParOf" srcId="{66ACA8B9-12CA-425F-AEE6-FCF515DCDC96}" destId="{1C5511A8-FE33-49C2-B20C-11A29BD171C7}" srcOrd="2" destOrd="0" presId="urn:microsoft.com/office/officeart/2009/3/layout/HorizontalOrganizationChart"/>
    <dgm:cxn modelId="{13D87D4E-7102-4028-801E-F310215D8448}" type="presParOf" srcId="{879C9A6C-80C5-4D63-8540-7DB4ED2C434E}" destId="{07B571E4-1F6F-47D8-A5EF-DF64411B8CB2}" srcOrd="2" destOrd="0" presId="urn:microsoft.com/office/officeart/2009/3/layout/HorizontalOrganizationChart"/>
    <dgm:cxn modelId="{A19C34F6-499D-4AA4-BD16-DA3D0FA17ACA}" type="presParOf" srcId="{879C9A6C-80C5-4D63-8540-7DB4ED2C434E}" destId="{669C7D14-3A04-4AAF-8429-BBBDF560A6D1}" srcOrd="3" destOrd="0" presId="urn:microsoft.com/office/officeart/2009/3/layout/HorizontalOrganizationChart"/>
    <dgm:cxn modelId="{2834B90D-48F2-4BD1-8BE4-BBC316725DC3}" type="presParOf" srcId="{669C7D14-3A04-4AAF-8429-BBBDF560A6D1}" destId="{EA8B63C8-6158-41E2-B845-F658FA006E00}" srcOrd="0" destOrd="0" presId="urn:microsoft.com/office/officeart/2009/3/layout/HorizontalOrganizationChart"/>
    <dgm:cxn modelId="{9B4AA606-5DCB-454E-B4EE-84B9E90BAB11}" type="presParOf" srcId="{EA8B63C8-6158-41E2-B845-F658FA006E00}" destId="{76076848-3E33-47B4-975C-DFCD88AE3AE6}" srcOrd="0" destOrd="0" presId="urn:microsoft.com/office/officeart/2009/3/layout/HorizontalOrganizationChart"/>
    <dgm:cxn modelId="{81CEDD12-3F7D-4AB1-A80B-AB90C003679E}" type="presParOf" srcId="{EA8B63C8-6158-41E2-B845-F658FA006E00}" destId="{975E2349-5CC9-4CC6-8915-90A03DFB0299}" srcOrd="1" destOrd="0" presId="urn:microsoft.com/office/officeart/2009/3/layout/HorizontalOrganizationChart"/>
    <dgm:cxn modelId="{6573C562-B46D-443F-998F-9C82B47F455E}" type="presParOf" srcId="{669C7D14-3A04-4AAF-8429-BBBDF560A6D1}" destId="{9B344A20-4B29-4E3A-A171-E4210F948346}" srcOrd="1" destOrd="0" presId="urn:microsoft.com/office/officeart/2009/3/layout/HorizontalOrganizationChart"/>
    <dgm:cxn modelId="{8E17DB6B-6F32-429A-B23D-DC406EAD78B5}" type="presParOf" srcId="{669C7D14-3A04-4AAF-8429-BBBDF560A6D1}" destId="{0C858446-58FE-4047-B164-80F41C48044A}" srcOrd="2" destOrd="0" presId="urn:microsoft.com/office/officeart/2009/3/layout/HorizontalOrganizationChart"/>
    <dgm:cxn modelId="{E547A15A-0191-4695-9366-A3C8FA3548D0}" type="presParOf" srcId="{879C9A6C-80C5-4D63-8540-7DB4ED2C434E}" destId="{10D552A6-9ABE-4D62-9235-A86407360C82}" srcOrd="4" destOrd="0" presId="urn:microsoft.com/office/officeart/2009/3/layout/HorizontalOrganizationChart"/>
    <dgm:cxn modelId="{DCB5EB7E-1BEB-4592-9DE7-CE89A5A08FB6}" type="presParOf" srcId="{879C9A6C-80C5-4D63-8540-7DB4ED2C434E}" destId="{42BE6B4A-8132-42D9-A317-FFCFD4099465}" srcOrd="5" destOrd="0" presId="urn:microsoft.com/office/officeart/2009/3/layout/HorizontalOrganizationChart"/>
    <dgm:cxn modelId="{7062DF05-EB3F-40DB-A4AC-03EA2DB1834F}" type="presParOf" srcId="{42BE6B4A-8132-42D9-A317-FFCFD4099465}" destId="{986BC129-A42B-4BC2-8BA0-B0D8CA6EEAD2}" srcOrd="0" destOrd="0" presId="urn:microsoft.com/office/officeart/2009/3/layout/HorizontalOrganizationChart"/>
    <dgm:cxn modelId="{61FB068B-C31A-422C-9B8A-6FF7DDF5E84A}" type="presParOf" srcId="{986BC129-A42B-4BC2-8BA0-B0D8CA6EEAD2}" destId="{B5E5CB3A-4201-4C8F-9E92-C2C28D796300}" srcOrd="0" destOrd="0" presId="urn:microsoft.com/office/officeart/2009/3/layout/HorizontalOrganizationChart"/>
    <dgm:cxn modelId="{2DB013AF-9C4D-4844-9610-81D09AD7B3D8}" type="presParOf" srcId="{986BC129-A42B-4BC2-8BA0-B0D8CA6EEAD2}" destId="{62266B14-F118-4713-A22F-200A2D4FB714}" srcOrd="1" destOrd="0" presId="urn:microsoft.com/office/officeart/2009/3/layout/HorizontalOrganizationChart"/>
    <dgm:cxn modelId="{344EAC4A-0D7D-4C85-B7B3-069D09D8F3CB}" type="presParOf" srcId="{42BE6B4A-8132-42D9-A317-FFCFD4099465}" destId="{516A9D18-9798-4A7F-B851-1D997188695B}" srcOrd="1" destOrd="0" presId="urn:microsoft.com/office/officeart/2009/3/layout/HorizontalOrganizationChart"/>
    <dgm:cxn modelId="{668CE642-C7EE-456D-BD77-8D68D173877A}" type="presParOf" srcId="{42BE6B4A-8132-42D9-A317-FFCFD4099465}" destId="{AF1639F2-C744-48EB-A720-8ACFF237107D}" srcOrd="2" destOrd="0" presId="urn:microsoft.com/office/officeart/2009/3/layout/HorizontalOrganizationChart"/>
    <dgm:cxn modelId="{FD45377A-FDBA-4397-ABC0-7F5CD911171A}" type="presParOf" srcId="{879C9A6C-80C5-4D63-8540-7DB4ED2C434E}" destId="{27ED846B-01A1-4BB4-A6D2-36C7B445D22C}" srcOrd="6" destOrd="0" presId="urn:microsoft.com/office/officeart/2009/3/layout/HorizontalOrganizationChart"/>
    <dgm:cxn modelId="{A2A33FAD-813C-4402-B8D9-CD7BCE82A374}" type="presParOf" srcId="{879C9A6C-80C5-4D63-8540-7DB4ED2C434E}" destId="{3E50A598-7C3C-41D5-AE14-98EFDE1DAE41}" srcOrd="7" destOrd="0" presId="urn:microsoft.com/office/officeart/2009/3/layout/HorizontalOrganizationChart"/>
    <dgm:cxn modelId="{D788F639-46DD-41DC-A8CA-75F7DFD79E7F}" type="presParOf" srcId="{3E50A598-7C3C-41D5-AE14-98EFDE1DAE41}" destId="{963CFCAD-DC42-40FE-9D50-C13866ECE448}" srcOrd="0" destOrd="0" presId="urn:microsoft.com/office/officeart/2009/3/layout/HorizontalOrganizationChart"/>
    <dgm:cxn modelId="{BC4E5090-B746-4D6D-8099-B870FD3F6DFC}" type="presParOf" srcId="{963CFCAD-DC42-40FE-9D50-C13866ECE448}" destId="{75F92A1F-F032-4A51-A545-7556DE389D7E}" srcOrd="0" destOrd="0" presId="urn:microsoft.com/office/officeart/2009/3/layout/HorizontalOrganizationChart"/>
    <dgm:cxn modelId="{98BEF851-131F-4C99-81F0-8061DF6E739E}" type="presParOf" srcId="{963CFCAD-DC42-40FE-9D50-C13866ECE448}" destId="{301AAD55-AEE5-41F0-8B25-8165026F3795}" srcOrd="1" destOrd="0" presId="urn:microsoft.com/office/officeart/2009/3/layout/HorizontalOrganizationChart"/>
    <dgm:cxn modelId="{1686CCDC-9F69-4AA2-AD6B-8881A9CBD3F6}" type="presParOf" srcId="{3E50A598-7C3C-41D5-AE14-98EFDE1DAE41}" destId="{8F1C3DF5-8046-4919-AF6C-FDFAE44C7C3F}" srcOrd="1" destOrd="0" presId="urn:microsoft.com/office/officeart/2009/3/layout/HorizontalOrganizationChart"/>
    <dgm:cxn modelId="{08154334-B6B3-4FF0-8A86-144069D894C4}" type="presParOf" srcId="{3E50A598-7C3C-41D5-AE14-98EFDE1DAE41}" destId="{9B1E36EF-D57A-452A-86E1-615638484975}" srcOrd="2" destOrd="0" presId="urn:microsoft.com/office/officeart/2009/3/layout/HorizontalOrganizationChart"/>
    <dgm:cxn modelId="{C2EA88CA-FB47-456A-AE31-BBC9621A44ED}" type="presParOf" srcId="{879C9A6C-80C5-4D63-8540-7DB4ED2C434E}" destId="{D08CA764-59FC-4543-AF9B-626BD79B1669}" srcOrd="8" destOrd="0" presId="urn:microsoft.com/office/officeart/2009/3/layout/HorizontalOrganizationChart"/>
    <dgm:cxn modelId="{154DA621-2173-4D98-901D-427BE2B3996D}" type="presParOf" srcId="{879C9A6C-80C5-4D63-8540-7DB4ED2C434E}" destId="{B6344DB3-5C4B-4BD5-B4AE-A7DBF37AEDE7}" srcOrd="9" destOrd="0" presId="urn:microsoft.com/office/officeart/2009/3/layout/HorizontalOrganizationChart"/>
    <dgm:cxn modelId="{080AB492-8EBD-4868-8768-D93248A3E6C7}" type="presParOf" srcId="{B6344DB3-5C4B-4BD5-B4AE-A7DBF37AEDE7}" destId="{55AE450E-9AB7-4CAC-9ACF-96613383B3C4}" srcOrd="0" destOrd="0" presId="urn:microsoft.com/office/officeart/2009/3/layout/HorizontalOrganizationChart"/>
    <dgm:cxn modelId="{896C7487-DFE7-43BD-A5C9-B1EA055C771E}" type="presParOf" srcId="{55AE450E-9AB7-4CAC-9ACF-96613383B3C4}" destId="{5F5EABB1-4237-4AE7-878F-5F71DB530198}" srcOrd="0" destOrd="0" presId="urn:microsoft.com/office/officeart/2009/3/layout/HorizontalOrganizationChart"/>
    <dgm:cxn modelId="{EDC49750-40E0-41CA-ACC4-2B9FF2EA174C}" type="presParOf" srcId="{55AE450E-9AB7-4CAC-9ACF-96613383B3C4}" destId="{4DCE8872-2DCD-4963-984A-A36F207BD4E4}" srcOrd="1" destOrd="0" presId="urn:microsoft.com/office/officeart/2009/3/layout/HorizontalOrganizationChart"/>
    <dgm:cxn modelId="{10074569-263F-4FF4-9E6C-F36E01D677D1}" type="presParOf" srcId="{B6344DB3-5C4B-4BD5-B4AE-A7DBF37AEDE7}" destId="{7D867D42-E7C8-4515-A203-7CCE772A70ED}" srcOrd="1" destOrd="0" presId="urn:microsoft.com/office/officeart/2009/3/layout/HorizontalOrganizationChart"/>
    <dgm:cxn modelId="{D89A2A09-BEA7-4E25-A250-B89DE4FACDBF}" type="presParOf" srcId="{B6344DB3-5C4B-4BD5-B4AE-A7DBF37AEDE7}" destId="{95A360BB-9DBA-402B-9AC1-9F08AE0E7B8D}" srcOrd="2" destOrd="0" presId="urn:microsoft.com/office/officeart/2009/3/layout/HorizontalOrganizationChart"/>
    <dgm:cxn modelId="{BCE54F01-F687-46E8-BDEA-D2AF18472D87}" type="presParOf" srcId="{607CFCC5-69AF-43DE-A154-F120306C20AA}" destId="{4AD5493C-D037-48DE-9A49-10E92EBCB544}" srcOrd="2" destOrd="0" presId="urn:microsoft.com/office/officeart/2009/3/layout/HorizontalOrganizationChart"/>
    <dgm:cxn modelId="{1028C4E2-EE39-4CA0-80E1-F4A453912F46}" type="presParOf" srcId="{AF956DA0-8181-4561-9AF9-B5148792E645}" destId="{15FE75FE-D714-4402-BB8E-422458175338}" srcOrd="2" destOrd="0" presId="urn:microsoft.com/office/officeart/2009/3/layout/HorizontalOrganizationChart"/>
    <dgm:cxn modelId="{5A14E07D-9A08-4945-ABD1-297C97A21523}" type="presParOf" srcId="{63DB8FDE-705B-4AEE-A78D-938F3F83587D}" destId="{AF420FA9-BA54-4C03-BC5E-DAC89A3A8470}" srcOrd="2" destOrd="0" presId="urn:microsoft.com/office/officeart/2009/3/layout/HorizontalOrganizationChart"/>
    <dgm:cxn modelId="{D2A90530-E866-451C-A2C4-9FDCFC18F7AA}" type="presParOf" srcId="{63DB8FDE-705B-4AEE-A78D-938F3F83587D}" destId="{38723C29-604A-4C03-8281-CF0F35DE96F2}" srcOrd="3" destOrd="0" presId="urn:microsoft.com/office/officeart/2009/3/layout/HorizontalOrganizationChart"/>
    <dgm:cxn modelId="{E134313C-9EB7-43B8-9661-11BE9EA9E8E6}" type="presParOf" srcId="{38723C29-604A-4C03-8281-CF0F35DE96F2}" destId="{2E623F0F-64C4-44B0-86E0-8D1CE1C187B1}" srcOrd="0" destOrd="0" presId="urn:microsoft.com/office/officeart/2009/3/layout/HorizontalOrganizationChart"/>
    <dgm:cxn modelId="{BC1EF4E2-7785-4409-A531-C9CBBCAFEE1D}" type="presParOf" srcId="{2E623F0F-64C4-44B0-86E0-8D1CE1C187B1}" destId="{9BC6D75B-993D-4DD2-88F5-FBCB5B261728}" srcOrd="0" destOrd="0" presId="urn:microsoft.com/office/officeart/2009/3/layout/HorizontalOrganizationChart"/>
    <dgm:cxn modelId="{ED93AE2E-A81D-4CA7-B4A2-B77107B67A11}" type="presParOf" srcId="{2E623F0F-64C4-44B0-86E0-8D1CE1C187B1}" destId="{AFD086D8-29C7-4248-874C-72368DF9AE62}" srcOrd="1" destOrd="0" presId="urn:microsoft.com/office/officeart/2009/3/layout/HorizontalOrganizationChart"/>
    <dgm:cxn modelId="{F0426164-DBF0-478C-85F4-0C147D0430B6}" type="presParOf" srcId="{38723C29-604A-4C03-8281-CF0F35DE96F2}" destId="{F8FF23F5-7BFB-428F-95E1-068E64C9E6F3}" srcOrd="1" destOrd="0" presId="urn:microsoft.com/office/officeart/2009/3/layout/HorizontalOrganizationChart"/>
    <dgm:cxn modelId="{45D36F5B-E7E1-4CFC-89AE-DE53C700964E}" type="presParOf" srcId="{F8FF23F5-7BFB-428F-95E1-068E64C9E6F3}" destId="{82CE369A-34D7-4BF1-AD3B-0120E281AC73}" srcOrd="0" destOrd="0" presId="urn:microsoft.com/office/officeart/2009/3/layout/HorizontalOrganizationChart"/>
    <dgm:cxn modelId="{27481754-BF93-4B3F-986A-D8C6CA27C96D}" type="presParOf" srcId="{F8FF23F5-7BFB-428F-95E1-068E64C9E6F3}" destId="{4B2BAB6A-4B43-4127-8658-37D71DB9926F}" srcOrd="1" destOrd="0" presId="urn:microsoft.com/office/officeart/2009/3/layout/HorizontalOrganizationChart"/>
    <dgm:cxn modelId="{53C98A1B-90AB-4A8D-BD8B-0F0CA06058A7}" type="presParOf" srcId="{4B2BAB6A-4B43-4127-8658-37D71DB9926F}" destId="{7A33CA77-F7C0-4681-B794-E98F5B2047DC}" srcOrd="0" destOrd="0" presId="urn:microsoft.com/office/officeart/2009/3/layout/HorizontalOrganizationChart"/>
    <dgm:cxn modelId="{8693D435-78BF-472E-813F-DD171382C858}" type="presParOf" srcId="{7A33CA77-F7C0-4681-B794-E98F5B2047DC}" destId="{FB583ED5-122D-4434-A75A-8CE5D136936C}" srcOrd="0" destOrd="0" presId="urn:microsoft.com/office/officeart/2009/3/layout/HorizontalOrganizationChart"/>
    <dgm:cxn modelId="{FB74AFEF-13D6-4346-979A-C739D9164F12}" type="presParOf" srcId="{7A33CA77-F7C0-4681-B794-E98F5B2047DC}" destId="{6135C671-438F-4F03-A7EB-764BC00FAECE}" srcOrd="1" destOrd="0" presId="urn:microsoft.com/office/officeart/2009/3/layout/HorizontalOrganizationChart"/>
    <dgm:cxn modelId="{2D950B48-C7ED-483F-BC6B-FBB4EC37660B}" type="presParOf" srcId="{4B2BAB6A-4B43-4127-8658-37D71DB9926F}" destId="{F4B4C6FD-12FE-4C6D-8EFC-CD56841DE2E8}" srcOrd="1" destOrd="0" presId="urn:microsoft.com/office/officeart/2009/3/layout/HorizontalOrganizationChart"/>
    <dgm:cxn modelId="{4EE976BC-32FD-498E-8A75-31CEF068D515}" type="presParOf" srcId="{4B2BAB6A-4B43-4127-8658-37D71DB9926F}" destId="{0F4ED143-CC51-49FD-861A-53CEA7BD8162}" srcOrd="2" destOrd="0" presId="urn:microsoft.com/office/officeart/2009/3/layout/HorizontalOrganizationChart"/>
    <dgm:cxn modelId="{5E01F110-EA14-48A1-9D88-784C8289A1BC}" type="presParOf" srcId="{F8FF23F5-7BFB-428F-95E1-068E64C9E6F3}" destId="{746171A5-4846-4AFB-8D1A-65CF38533B72}" srcOrd="2" destOrd="0" presId="urn:microsoft.com/office/officeart/2009/3/layout/HorizontalOrganizationChart"/>
    <dgm:cxn modelId="{D1D10DBC-DB35-4125-B28B-4059BE12DFA5}" type="presParOf" srcId="{F8FF23F5-7BFB-428F-95E1-068E64C9E6F3}" destId="{C36E5C05-4AD4-45FC-B25D-3F6676E05720}" srcOrd="3" destOrd="0" presId="urn:microsoft.com/office/officeart/2009/3/layout/HorizontalOrganizationChart"/>
    <dgm:cxn modelId="{F993FA62-EF8D-4807-87E1-A293092F55DE}" type="presParOf" srcId="{C36E5C05-4AD4-45FC-B25D-3F6676E05720}" destId="{1E21DE0E-9EAD-47C3-93AD-434DE3F5984D}" srcOrd="0" destOrd="0" presId="urn:microsoft.com/office/officeart/2009/3/layout/HorizontalOrganizationChart"/>
    <dgm:cxn modelId="{63BC35E8-5022-47C2-B908-1B84AEA93F1C}" type="presParOf" srcId="{1E21DE0E-9EAD-47C3-93AD-434DE3F5984D}" destId="{459D364F-F1E6-455B-8DE0-0B3B9D2B26C3}" srcOrd="0" destOrd="0" presId="urn:microsoft.com/office/officeart/2009/3/layout/HorizontalOrganizationChart"/>
    <dgm:cxn modelId="{DDE73D04-500C-42B4-9250-976F5C0AA478}" type="presParOf" srcId="{1E21DE0E-9EAD-47C3-93AD-434DE3F5984D}" destId="{9D061CB4-07E8-4D78-A194-D8F7E6DA42D7}" srcOrd="1" destOrd="0" presId="urn:microsoft.com/office/officeart/2009/3/layout/HorizontalOrganizationChart"/>
    <dgm:cxn modelId="{893D45D9-A04B-4A47-9998-E7E3170012E9}" type="presParOf" srcId="{C36E5C05-4AD4-45FC-B25D-3F6676E05720}" destId="{5EFADF2B-0820-406A-A3AF-823CC4E0F513}" srcOrd="1" destOrd="0" presId="urn:microsoft.com/office/officeart/2009/3/layout/HorizontalOrganizationChart"/>
    <dgm:cxn modelId="{EC01A554-71CF-432B-939F-9764442AA1C5}" type="presParOf" srcId="{C36E5C05-4AD4-45FC-B25D-3F6676E05720}" destId="{4C84A37F-FFE0-403F-BC4B-D269638F4C00}" srcOrd="2" destOrd="0" presId="urn:microsoft.com/office/officeart/2009/3/layout/HorizontalOrganizationChart"/>
    <dgm:cxn modelId="{1633F370-E6A8-475B-8A3D-7DD2C0953672}" type="presParOf" srcId="{F8FF23F5-7BFB-428F-95E1-068E64C9E6F3}" destId="{CA9767E2-BF16-4BB8-BAE3-A36C14EAB9B8}" srcOrd="4" destOrd="0" presId="urn:microsoft.com/office/officeart/2009/3/layout/HorizontalOrganizationChart"/>
    <dgm:cxn modelId="{034B9150-01A3-4384-9AFE-265B51E04976}" type="presParOf" srcId="{F8FF23F5-7BFB-428F-95E1-068E64C9E6F3}" destId="{9B46E855-95EE-4A2D-9B76-B1DC1AC81702}" srcOrd="5" destOrd="0" presId="urn:microsoft.com/office/officeart/2009/3/layout/HorizontalOrganizationChart"/>
    <dgm:cxn modelId="{6E2BAAAA-7CFD-490A-86D7-D1872DF62A46}" type="presParOf" srcId="{9B46E855-95EE-4A2D-9B76-B1DC1AC81702}" destId="{A588F59E-0B45-40A6-888A-05AE4CF8C5E8}" srcOrd="0" destOrd="0" presId="urn:microsoft.com/office/officeart/2009/3/layout/HorizontalOrganizationChart"/>
    <dgm:cxn modelId="{C03C87F6-0B15-4798-8E97-9037F98D0B6F}" type="presParOf" srcId="{A588F59E-0B45-40A6-888A-05AE4CF8C5E8}" destId="{CA753B85-23CE-4A50-AFBE-1F7B04C5FB4C}" srcOrd="0" destOrd="0" presId="urn:microsoft.com/office/officeart/2009/3/layout/HorizontalOrganizationChart"/>
    <dgm:cxn modelId="{0B63A075-F58B-4AB8-8759-CE03DF90BF5C}" type="presParOf" srcId="{A588F59E-0B45-40A6-888A-05AE4CF8C5E8}" destId="{02B59F7B-3009-44F3-9D37-0E27905740A1}" srcOrd="1" destOrd="0" presId="urn:microsoft.com/office/officeart/2009/3/layout/HorizontalOrganizationChart"/>
    <dgm:cxn modelId="{AF671D67-1D3F-4CB3-8FF5-822441A50C9F}" type="presParOf" srcId="{9B46E855-95EE-4A2D-9B76-B1DC1AC81702}" destId="{6765E23E-D90E-4381-935E-5385BB8F48EF}" srcOrd="1" destOrd="0" presId="urn:microsoft.com/office/officeart/2009/3/layout/HorizontalOrganizationChart"/>
    <dgm:cxn modelId="{570588BB-A0E7-4800-992F-DF0AE8273FEC}" type="presParOf" srcId="{9B46E855-95EE-4A2D-9B76-B1DC1AC81702}" destId="{BA45CFCE-10CF-4885-A6A7-6A9F753542A4}" srcOrd="2" destOrd="0" presId="urn:microsoft.com/office/officeart/2009/3/layout/HorizontalOrganizationChart"/>
    <dgm:cxn modelId="{A06DACAF-A65C-40AD-86D7-8EAEA6C5201C}" type="presParOf" srcId="{38723C29-604A-4C03-8281-CF0F35DE96F2}" destId="{6E49865C-64F4-4126-9301-56820A998EED}" srcOrd="2" destOrd="0" presId="urn:microsoft.com/office/officeart/2009/3/layout/HorizontalOrganizationChart"/>
    <dgm:cxn modelId="{E944AB38-0BCB-452B-B683-6FBE821783B6}" type="presParOf" srcId="{63DB8FDE-705B-4AEE-A78D-938F3F83587D}" destId="{FB37AB9A-93DD-4015-B89A-19CEF32DA399}" srcOrd="4" destOrd="0" presId="urn:microsoft.com/office/officeart/2009/3/layout/HorizontalOrganizationChart"/>
    <dgm:cxn modelId="{AE928790-5A86-4953-BBF1-7CC72152CE8E}" type="presParOf" srcId="{63DB8FDE-705B-4AEE-A78D-938F3F83587D}" destId="{AC61ACCF-2346-4076-9E16-AA4213F84905}" srcOrd="5" destOrd="0" presId="urn:microsoft.com/office/officeart/2009/3/layout/HorizontalOrganizationChart"/>
    <dgm:cxn modelId="{35533D13-3387-4F92-B4E4-426C0E89D099}" type="presParOf" srcId="{AC61ACCF-2346-4076-9E16-AA4213F84905}" destId="{66A558E2-1128-4E70-8377-A0957C34D1B4}" srcOrd="0" destOrd="0" presId="urn:microsoft.com/office/officeart/2009/3/layout/HorizontalOrganizationChart"/>
    <dgm:cxn modelId="{3CACEFCB-670B-4917-AB33-9FC9D6A20BDC}" type="presParOf" srcId="{66A558E2-1128-4E70-8377-A0957C34D1B4}" destId="{2CE05835-FFCD-4046-B56B-46CA74C6ABB5}" srcOrd="0" destOrd="0" presId="urn:microsoft.com/office/officeart/2009/3/layout/HorizontalOrganizationChart"/>
    <dgm:cxn modelId="{5332A344-2CC6-4555-9D06-E4F48EA8AE3B}" type="presParOf" srcId="{66A558E2-1128-4E70-8377-A0957C34D1B4}" destId="{E702A930-1725-4495-A113-BABF45D7FB27}" srcOrd="1" destOrd="0" presId="urn:microsoft.com/office/officeart/2009/3/layout/HorizontalOrganizationChart"/>
    <dgm:cxn modelId="{E950E68B-2FA1-45B5-B41F-D1D844BEEDAD}" type="presParOf" srcId="{AC61ACCF-2346-4076-9E16-AA4213F84905}" destId="{D4618369-8DFB-41B8-A050-CD9E54C4BCB7}" srcOrd="1" destOrd="0" presId="urn:microsoft.com/office/officeart/2009/3/layout/HorizontalOrganizationChart"/>
    <dgm:cxn modelId="{4F6DEAC8-8F29-42CA-A4B6-9D53ED29725D}" type="presParOf" srcId="{D4618369-8DFB-41B8-A050-CD9E54C4BCB7}" destId="{73550118-744D-4BA9-A50D-F7A28361E3DF}" srcOrd="0" destOrd="0" presId="urn:microsoft.com/office/officeart/2009/3/layout/HorizontalOrganizationChart"/>
    <dgm:cxn modelId="{06A949EC-A523-406D-A67B-298D04975E3D}" type="presParOf" srcId="{D4618369-8DFB-41B8-A050-CD9E54C4BCB7}" destId="{42F1D578-0B92-40C9-9F74-733EBDBDC06A}" srcOrd="1" destOrd="0" presId="urn:microsoft.com/office/officeart/2009/3/layout/HorizontalOrganizationChart"/>
    <dgm:cxn modelId="{9A2FFE0A-73F5-45D7-A44B-935F2005FDE7}" type="presParOf" srcId="{42F1D578-0B92-40C9-9F74-733EBDBDC06A}" destId="{2529EE5E-0F95-4D89-9ED7-2C7FB0EC7338}" srcOrd="0" destOrd="0" presId="urn:microsoft.com/office/officeart/2009/3/layout/HorizontalOrganizationChart"/>
    <dgm:cxn modelId="{47911291-2652-494E-9C34-B99853EB1027}" type="presParOf" srcId="{2529EE5E-0F95-4D89-9ED7-2C7FB0EC7338}" destId="{5D490BE6-9E68-49C6-8318-5A0AA93FFCBF}" srcOrd="0" destOrd="0" presId="urn:microsoft.com/office/officeart/2009/3/layout/HorizontalOrganizationChart"/>
    <dgm:cxn modelId="{2C58D7F4-C440-4319-9A40-334269AF923F}" type="presParOf" srcId="{2529EE5E-0F95-4D89-9ED7-2C7FB0EC7338}" destId="{36E7A70E-E84E-49AC-B9D3-7791E47D7A87}" srcOrd="1" destOrd="0" presId="urn:microsoft.com/office/officeart/2009/3/layout/HorizontalOrganizationChart"/>
    <dgm:cxn modelId="{82C20CC4-F2E2-42ED-AC10-D5B012662E7F}" type="presParOf" srcId="{42F1D578-0B92-40C9-9F74-733EBDBDC06A}" destId="{647F13EE-6156-4CBD-A9E0-56D94E49A2EC}" srcOrd="1" destOrd="0" presId="urn:microsoft.com/office/officeart/2009/3/layout/HorizontalOrganizationChart"/>
    <dgm:cxn modelId="{4C894FD1-1F28-4D24-9CDD-417E20A84889}" type="presParOf" srcId="{42F1D578-0B92-40C9-9F74-733EBDBDC06A}" destId="{B7D6787D-3B10-49C9-B822-717F3B275BFB}" srcOrd="2" destOrd="0" presId="urn:microsoft.com/office/officeart/2009/3/layout/HorizontalOrganizationChart"/>
    <dgm:cxn modelId="{82C2F2CC-345A-44C9-9BBC-00D6687807BF}" type="presParOf" srcId="{D4618369-8DFB-41B8-A050-CD9E54C4BCB7}" destId="{A0C4DD8A-0075-431F-8D4E-E372E69E382D}" srcOrd="2" destOrd="0" presId="urn:microsoft.com/office/officeart/2009/3/layout/HorizontalOrganizationChart"/>
    <dgm:cxn modelId="{5E205076-4605-4B79-B818-8283F0F404FD}" type="presParOf" srcId="{D4618369-8DFB-41B8-A050-CD9E54C4BCB7}" destId="{085C0755-C31A-47EF-A40F-0F7AD03D7F1D}" srcOrd="3" destOrd="0" presId="urn:microsoft.com/office/officeart/2009/3/layout/HorizontalOrganizationChart"/>
    <dgm:cxn modelId="{01E05E82-385E-4D34-933B-7CBA5C08ED59}" type="presParOf" srcId="{085C0755-C31A-47EF-A40F-0F7AD03D7F1D}" destId="{68362B21-22AE-4E36-B1AC-58B108C903E9}" srcOrd="0" destOrd="0" presId="urn:microsoft.com/office/officeart/2009/3/layout/HorizontalOrganizationChart"/>
    <dgm:cxn modelId="{EB3BEF0A-46F7-40AC-8B7B-A13733432131}" type="presParOf" srcId="{68362B21-22AE-4E36-B1AC-58B108C903E9}" destId="{2AB088FB-B050-43B8-A037-F7F3BBB16170}" srcOrd="0" destOrd="0" presId="urn:microsoft.com/office/officeart/2009/3/layout/HorizontalOrganizationChart"/>
    <dgm:cxn modelId="{14E16189-D6FA-4533-8291-EEADB997D9E2}" type="presParOf" srcId="{68362B21-22AE-4E36-B1AC-58B108C903E9}" destId="{BEFAA11C-85F4-4004-A0D0-CC44DC30C1B5}" srcOrd="1" destOrd="0" presId="urn:microsoft.com/office/officeart/2009/3/layout/HorizontalOrganizationChart"/>
    <dgm:cxn modelId="{FF97D622-E577-403D-9380-D2E66693E958}" type="presParOf" srcId="{085C0755-C31A-47EF-A40F-0F7AD03D7F1D}" destId="{F77016E7-EE54-4DA0-9EAE-2E6D831B9A91}" srcOrd="1" destOrd="0" presId="urn:microsoft.com/office/officeart/2009/3/layout/HorizontalOrganizationChart"/>
    <dgm:cxn modelId="{9270645D-38F2-47F1-9DA9-CC02987DBCC5}" type="presParOf" srcId="{085C0755-C31A-47EF-A40F-0F7AD03D7F1D}" destId="{1742EA14-F0A1-4326-87BA-A9859A4574BE}" srcOrd="2" destOrd="0" presId="urn:microsoft.com/office/officeart/2009/3/layout/HorizontalOrganizationChart"/>
    <dgm:cxn modelId="{823B942E-0F67-486A-A886-44E4F8A0D57D}" type="presParOf" srcId="{D4618369-8DFB-41B8-A050-CD9E54C4BCB7}" destId="{50350126-C35A-44FE-8A07-92B3810A219F}" srcOrd="4" destOrd="0" presId="urn:microsoft.com/office/officeart/2009/3/layout/HorizontalOrganizationChart"/>
    <dgm:cxn modelId="{65F4B1C8-B886-40BB-9DEC-07D3FC7B3782}" type="presParOf" srcId="{D4618369-8DFB-41B8-A050-CD9E54C4BCB7}" destId="{4D4B68B1-BB3F-47F8-BB9E-93F91A4003B9}" srcOrd="5" destOrd="0" presId="urn:microsoft.com/office/officeart/2009/3/layout/HorizontalOrganizationChart"/>
    <dgm:cxn modelId="{7A989F81-2EA8-454A-A888-C866485BF37D}" type="presParOf" srcId="{4D4B68B1-BB3F-47F8-BB9E-93F91A4003B9}" destId="{A225EDFD-9C33-4E6F-A713-B217F0131456}" srcOrd="0" destOrd="0" presId="urn:microsoft.com/office/officeart/2009/3/layout/HorizontalOrganizationChart"/>
    <dgm:cxn modelId="{7D8C9A55-3014-433D-AF4D-8E7DA29649BB}" type="presParOf" srcId="{A225EDFD-9C33-4E6F-A713-B217F0131456}" destId="{142BF412-C437-47CD-B1B8-49651A372082}" srcOrd="0" destOrd="0" presId="urn:microsoft.com/office/officeart/2009/3/layout/HorizontalOrganizationChart"/>
    <dgm:cxn modelId="{ED27F0B6-C11C-4AF8-A7B1-A0348EE9D62F}" type="presParOf" srcId="{A225EDFD-9C33-4E6F-A713-B217F0131456}" destId="{1079163A-95C0-4CBF-AAB0-A3D743B6DB48}" srcOrd="1" destOrd="0" presId="urn:microsoft.com/office/officeart/2009/3/layout/HorizontalOrganizationChart"/>
    <dgm:cxn modelId="{DE43C3ED-2213-4746-8AC2-6513951BC1ED}" type="presParOf" srcId="{4D4B68B1-BB3F-47F8-BB9E-93F91A4003B9}" destId="{2A77E619-511D-4D84-9440-6074A4C292AC}" srcOrd="1" destOrd="0" presId="urn:microsoft.com/office/officeart/2009/3/layout/HorizontalOrganizationChart"/>
    <dgm:cxn modelId="{57B32225-6CD9-40F5-AD69-9BE9D0BC7238}" type="presParOf" srcId="{4D4B68B1-BB3F-47F8-BB9E-93F91A4003B9}" destId="{67BA7B95-F57F-46D1-8184-B5182035B44A}" srcOrd="2" destOrd="0" presId="urn:microsoft.com/office/officeart/2009/3/layout/HorizontalOrganizationChart"/>
    <dgm:cxn modelId="{6DD3B4B8-AC17-473A-B953-5937D7004CBE}" type="presParOf" srcId="{D4618369-8DFB-41B8-A050-CD9E54C4BCB7}" destId="{C07F7E71-6A47-41E2-974D-C0833059FB98}" srcOrd="6" destOrd="0" presId="urn:microsoft.com/office/officeart/2009/3/layout/HorizontalOrganizationChart"/>
    <dgm:cxn modelId="{25A6E576-AA83-4EB2-AA9E-9FB44E57E420}" type="presParOf" srcId="{D4618369-8DFB-41B8-A050-CD9E54C4BCB7}" destId="{1A7AD7DC-61E6-4C38-8157-36EA2908C892}" srcOrd="7" destOrd="0" presId="urn:microsoft.com/office/officeart/2009/3/layout/HorizontalOrganizationChart"/>
    <dgm:cxn modelId="{C3E2EC35-9047-4A23-B75C-1BFEB05D55C0}" type="presParOf" srcId="{1A7AD7DC-61E6-4C38-8157-36EA2908C892}" destId="{E562F71C-48C3-49EB-9776-A28E5551E396}" srcOrd="0" destOrd="0" presId="urn:microsoft.com/office/officeart/2009/3/layout/HorizontalOrganizationChart"/>
    <dgm:cxn modelId="{1A22024B-D21A-4EF5-9D6A-66A6752F369B}" type="presParOf" srcId="{E562F71C-48C3-49EB-9776-A28E5551E396}" destId="{9F1FCCCE-F4D0-45DD-8F38-75D46C54F15B}" srcOrd="0" destOrd="0" presId="urn:microsoft.com/office/officeart/2009/3/layout/HorizontalOrganizationChart"/>
    <dgm:cxn modelId="{25978A1C-17EB-46F8-B376-8BAE10C12FB3}" type="presParOf" srcId="{E562F71C-48C3-49EB-9776-A28E5551E396}" destId="{36752929-FC42-4254-A549-79E52E86EF88}" srcOrd="1" destOrd="0" presId="urn:microsoft.com/office/officeart/2009/3/layout/HorizontalOrganizationChart"/>
    <dgm:cxn modelId="{8D82D061-1FFC-45F2-89E9-3BBEBC07E840}" type="presParOf" srcId="{1A7AD7DC-61E6-4C38-8157-36EA2908C892}" destId="{06A52FDB-6898-4E92-B22A-CA9DCF223B15}" srcOrd="1" destOrd="0" presId="urn:microsoft.com/office/officeart/2009/3/layout/HorizontalOrganizationChart"/>
    <dgm:cxn modelId="{0FEF9A8F-FB8E-438C-ACC5-C77A930191BE}" type="presParOf" srcId="{1A7AD7DC-61E6-4C38-8157-36EA2908C892}" destId="{2B22C341-90F0-4AA1-9AA1-3DCE7D672C58}" srcOrd="2" destOrd="0" presId="urn:microsoft.com/office/officeart/2009/3/layout/HorizontalOrganizationChart"/>
    <dgm:cxn modelId="{AF7FEBCC-1B16-4C9A-905D-2ACDC8FD0994}" type="presParOf" srcId="{AC61ACCF-2346-4076-9E16-AA4213F84905}" destId="{0605C874-F991-4DB4-BA1F-696C9D042C91}" srcOrd="2" destOrd="0" presId="urn:microsoft.com/office/officeart/2009/3/layout/HorizontalOrganizationChart"/>
    <dgm:cxn modelId="{D611338C-1DCE-41BE-B432-24BC22806AAD}" type="presParOf" srcId="{63DB8FDE-705B-4AEE-A78D-938F3F83587D}" destId="{431BFA8F-D4E4-4068-8D59-765659686832}" srcOrd="6" destOrd="0" presId="urn:microsoft.com/office/officeart/2009/3/layout/HorizontalOrganizationChart"/>
    <dgm:cxn modelId="{E9796455-FF9F-46D2-A72D-7C8F9AFDEEE2}" type="presParOf" srcId="{63DB8FDE-705B-4AEE-A78D-938F3F83587D}" destId="{98AD0368-C4EF-445D-A8C9-6C2BC96DD8AB}" srcOrd="7" destOrd="0" presId="urn:microsoft.com/office/officeart/2009/3/layout/HorizontalOrganizationChart"/>
    <dgm:cxn modelId="{75644FDC-00F4-4E46-95DB-69A7471E1BB9}" type="presParOf" srcId="{98AD0368-C4EF-445D-A8C9-6C2BC96DD8AB}" destId="{7932F177-9C09-4B77-9120-9E1644A878E1}" srcOrd="0" destOrd="0" presId="urn:microsoft.com/office/officeart/2009/3/layout/HorizontalOrganizationChart"/>
    <dgm:cxn modelId="{A3EEB3FA-074D-47C2-BA71-9A89B3FE8995}" type="presParOf" srcId="{7932F177-9C09-4B77-9120-9E1644A878E1}" destId="{48E0ED07-D842-4E1F-9CC5-1B8CD8E8631B}" srcOrd="0" destOrd="0" presId="urn:microsoft.com/office/officeart/2009/3/layout/HorizontalOrganizationChart"/>
    <dgm:cxn modelId="{D4BE8763-11DF-4822-8F1E-3FF7ADE7CA59}" type="presParOf" srcId="{7932F177-9C09-4B77-9120-9E1644A878E1}" destId="{41CBA1DF-40DF-4DB8-9A01-DB83895B8FCB}" srcOrd="1" destOrd="0" presId="urn:microsoft.com/office/officeart/2009/3/layout/HorizontalOrganizationChart"/>
    <dgm:cxn modelId="{A155656D-A1F3-4D12-A8D8-3B599A642562}" type="presParOf" srcId="{98AD0368-C4EF-445D-A8C9-6C2BC96DD8AB}" destId="{56CF0F64-3583-40E4-ABF8-E3E2428C7B4A}" srcOrd="1" destOrd="0" presId="urn:microsoft.com/office/officeart/2009/3/layout/HorizontalOrganizationChart"/>
    <dgm:cxn modelId="{F5EDD548-9CC1-4F32-AA11-EC8E38EBABE0}" type="presParOf" srcId="{98AD0368-C4EF-445D-A8C9-6C2BC96DD8AB}" destId="{8F3AD46D-465A-46A3-83D4-3B6E067780D7}" srcOrd="2" destOrd="0" presId="urn:microsoft.com/office/officeart/2009/3/layout/HorizontalOrganizationChart"/>
    <dgm:cxn modelId="{62FAC764-15FE-4D02-B8DA-12883D732AF5}" type="presParOf" srcId="{55800FFD-9510-4CC6-BEB4-27D9B5C5EA31}" destId="{8F3EB315-FCFC-4E05-8B3A-7F024DFB018F}"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EA015B-F805-4D77-99FC-6531D9C0E3B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708A92A0-AB99-4233-9EF3-C9E07378CC59}">
      <dgm:prSet phldrT="[Text]"/>
      <dgm:spPr/>
      <dgm:t>
        <a:bodyPr/>
        <a:lstStyle/>
        <a:p>
          <a:r>
            <a:rPr lang="en-US"/>
            <a:t>Randomize</a:t>
          </a:r>
        </a:p>
      </dgm:t>
    </dgm:pt>
    <dgm:pt modelId="{12305EE2-1204-4941-BE32-2E98A10222B9}" type="parTrans" cxnId="{CE702159-9465-4AF7-97A3-5202377581E0}">
      <dgm:prSet/>
      <dgm:spPr/>
      <dgm:t>
        <a:bodyPr/>
        <a:lstStyle/>
        <a:p>
          <a:endParaRPr lang="en-US"/>
        </a:p>
      </dgm:t>
    </dgm:pt>
    <dgm:pt modelId="{5A543908-7CA7-4593-B6BF-E3D0A9946582}" type="sibTrans" cxnId="{CE702159-9465-4AF7-97A3-5202377581E0}">
      <dgm:prSet/>
      <dgm:spPr/>
      <dgm:t>
        <a:bodyPr/>
        <a:lstStyle/>
        <a:p>
          <a:endParaRPr lang="en-US"/>
        </a:p>
      </dgm:t>
    </dgm:pt>
    <dgm:pt modelId="{3324874F-84D0-4FFE-8B28-06EB96F19F12}">
      <dgm:prSet phldrT="[Text]"/>
      <dgm:spPr/>
      <dgm:t>
        <a:bodyPr/>
        <a:lstStyle/>
        <a:p>
          <a:r>
            <a:rPr lang="en-US"/>
            <a:t>Execute</a:t>
          </a:r>
        </a:p>
      </dgm:t>
    </dgm:pt>
    <dgm:pt modelId="{8869D24B-BDD3-4434-A65C-54CDD4ABDEA6}" type="parTrans" cxnId="{471EA448-1961-4C91-9EEB-2BF4A9D57E31}">
      <dgm:prSet/>
      <dgm:spPr/>
      <dgm:t>
        <a:bodyPr/>
        <a:lstStyle/>
        <a:p>
          <a:endParaRPr lang="en-US"/>
        </a:p>
      </dgm:t>
    </dgm:pt>
    <dgm:pt modelId="{1C1B691C-0E56-4709-991A-94CFB461248D}" type="sibTrans" cxnId="{471EA448-1961-4C91-9EEB-2BF4A9D57E31}">
      <dgm:prSet/>
      <dgm:spPr/>
      <dgm:t>
        <a:bodyPr/>
        <a:lstStyle/>
        <a:p>
          <a:endParaRPr lang="en-US"/>
        </a:p>
      </dgm:t>
    </dgm:pt>
    <dgm:pt modelId="{F633903E-9EFD-4629-8864-3F41F2894BC9}">
      <dgm:prSet phldrT="[Text]"/>
      <dgm:spPr/>
      <dgm:t>
        <a:bodyPr/>
        <a:lstStyle/>
        <a:p>
          <a:r>
            <a:rPr lang="en-US"/>
            <a:t>Check       P-value</a:t>
          </a:r>
        </a:p>
      </dgm:t>
    </dgm:pt>
    <dgm:pt modelId="{68A0ABF6-A515-4C1A-A04E-047D4B5C2380}" type="parTrans" cxnId="{2C3F6963-7702-4982-9F6F-D3A3F62B9D3C}">
      <dgm:prSet/>
      <dgm:spPr/>
      <dgm:t>
        <a:bodyPr/>
        <a:lstStyle/>
        <a:p>
          <a:endParaRPr lang="en-US"/>
        </a:p>
      </dgm:t>
    </dgm:pt>
    <dgm:pt modelId="{F8C2459A-4DC6-4D09-A2F0-02FD4D102978}" type="sibTrans" cxnId="{2C3F6963-7702-4982-9F6F-D3A3F62B9D3C}">
      <dgm:prSet/>
      <dgm:spPr/>
      <dgm:t>
        <a:bodyPr/>
        <a:lstStyle/>
        <a:p>
          <a:endParaRPr lang="en-US"/>
        </a:p>
      </dgm:t>
    </dgm:pt>
    <dgm:pt modelId="{0C9583FB-3B68-47EE-9830-D15F7EA2700D}" type="pres">
      <dgm:prSet presAssocID="{66EA015B-F805-4D77-99FC-6531D9C0E3B3}" presName="rootnode" presStyleCnt="0">
        <dgm:presLayoutVars>
          <dgm:chMax/>
          <dgm:chPref/>
          <dgm:dir/>
          <dgm:animLvl val="lvl"/>
        </dgm:presLayoutVars>
      </dgm:prSet>
      <dgm:spPr/>
    </dgm:pt>
    <dgm:pt modelId="{8AB31354-DFF1-4074-8639-4EA1877710AC}" type="pres">
      <dgm:prSet presAssocID="{708A92A0-AB99-4233-9EF3-C9E07378CC59}" presName="composite" presStyleCnt="0"/>
      <dgm:spPr/>
    </dgm:pt>
    <dgm:pt modelId="{24D1F72B-E794-445A-B1B9-BFBBEC19A2DC}" type="pres">
      <dgm:prSet presAssocID="{708A92A0-AB99-4233-9EF3-C9E07378CC59}" presName="bentUpArrow1" presStyleLbl="alignImgPlace1" presStyleIdx="0" presStyleCnt="2"/>
      <dgm:spPr/>
    </dgm:pt>
    <dgm:pt modelId="{96143962-A969-4B0A-8ACB-70AED80D43C2}" type="pres">
      <dgm:prSet presAssocID="{708A92A0-AB99-4233-9EF3-C9E07378CC59}" presName="ParentText" presStyleLbl="node1" presStyleIdx="0" presStyleCnt="3">
        <dgm:presLayoutVars>
          <dgm:chMax val="1"/>
          <dgm:chPref val="1"/>
          <dgm:bulletEnabled val="1"/>
        </dgm:presLayoutVars>
      </dgm:prSet>
      <dgm:spPr>
        <a:prstGeom prst="rect">
          <a:avLst/>
        </a:prstGeom>
      </dgm:spPr>
    </dgm:pt>
    <dgm:pt modelId="{3F563B9D-FA02-48A3-A586-4B74143F8DDC}" type="pres">
      <dgm:prSet presAssocID="{708A92A0-AB99-4233-9EF3-C9E07378CC59}" presName="ChildText" presStyleLbl="revTx" presStyleIdx="0" presStyleCnt="2" custScaleX="215700" custLinFactNeighborX="60264" custLinFactNeighborY="1119">
        <dgm:presLayoutVars>
          <dgm:chMax val="0"/>
          <dgm:chPref val="0"/>
          <dgm:bulletEnabled val="1"/>
        </dgm:presLayoutVars>
      </dgm:prSet>
      <dgm:spPr/>
    </dgm:pt>
    <dgm:pt modelId="{819003E4-A42B-4D74-83E4-18820F2D394E}" type="pres">
      <dgm:prSet presAssocID="{5A543908-7CA7-4593-B6BF-E3D0A9946582}" presName="sibTrans" presStyleCnt="0"/>
      <dgm:spPr/>
    </dgm:pt>
    <dgm:pt modelId="{1FB36429-8D1A-4210-B488-912DEF0FE213}" type="pres">
      <dgm:prSet presAssocID="{3324874F-84D0-4FFE-8B28-06EB96F19F12}" presName="composite" presStyleCnt="0"/>
      <dgm:spPr/>
    </dgm:pt>
    <dgm:pt modelId="{C1FF6385-06CC-4E94-B1BC-32D14CC0EAD3}" type="pres">
      <dgm:prSet presAssocID="{3324874F-84D0-4FFE-8B28-06EB96F19F12}" presName="bentUpArrow1" presStyleLbl="alignImgPlace1" presStyleIdx="1" presStyleCnt="2"/>
      <dgm:spPr/>
    </dgm:pt>
    <dgm:pt modelId="{28155A40-9AF4-4581-A465-B994E0103F6D}" type="pres">
      <dgm:prSet presAssocID="{3324874F-84D0-4FFE-8B28-06EB96F19F12}" presName="ParentText" presStyleLbl="node1" presStyleIdx="1" presStyleCnt="3">
        <dgm:presLayoutVars>
          <dgm:chMax val="1"/>
          <dgm:chPref val="1"/>
          <dgm:bulletEnabled val="1"/>
        </dgm:presLayoutVars>
      </dgm:prSet>
      <dgm:spPr>
        <a:prstGeom prst="rect">
          <a:avLst/>
        </a:prstGeom>
      </dgm:spPr>
    </dgm:pt>
    <dgm:pt modelId="{99B43EFE-1BF6-4FC5-AD20-42ACB3EC9DF5}" type="pres">
      <dgm:prSet presAssocID="{3324874F-84D0-4FFE-8B28-06EB96F19F12}" presName="ChildText" presStyleLbl="revTx" presStyleIdx="1" presStyleCnt="2" custScaleX="175316" custLinFactNeighborX="46096" custLinFactNeighborY="63">
        <dgm:presLayoutVars>
          <dgm:chMax val="0"/>
          <dgm:chPref val="0"/>
          <dgm:bulletEnabled val="1"/>
        </dgm:presLayoutVars>
      </dgm:prSet>
      <dgm:spPr/>
    </dgm:pt>
    <dgm:pt modelId="{92379C78-00B5-44D3-B434-740867FA5A12}" type="pres">
      <dgm:prSet presAssocID="{1C1B691C-0E56-4709-991A-94CFB461248D}" presName="sibTrans" presStyleCnt="0"/>
      <dgm:spPr/>
    </dgm:pt>
    <dgm:pt modelId="{EAF943E6-612E-4424-B80B-A6BB196C7DEC}" type="pres">
      <dgm:prSet presAssocID="{F633903E-9EFD-4629-8864-3F41F2894BC9}" presName="composite" presStyleCnt="0"/>
      <dgm:spPr/>
    </dgm:pt>
    <dgm:pt modelId="{FFDBD938-7AC8-40C4-9A3F-B7758423A960}" type="pres">
      <dgm:prSet presAssocID="{F633903E-9EFD-4629-8864-3F41F2894BC9}" presName="ParentText" presStyleLbl="node1" presStyleIdx="2" presStyleCnt="3">
        <dgm:presLayoutVars>
          <dgm:chMax val="1"/>
          <dgm:chPref val="1"/>
          <dgm:bulletEnabled val="1"/>
        </dgm:presLayoutVars>
      </dgm:prSet>
      <dgm:spPr>
        <a:prstGeom prst="rect">
          <a:avLst/>
        </a:prstGeom>
      </dgm:spPr>
    </dgm:pt>
  </dgm:ptLst>
  <dgm:cxnLst>
    <dgm:cxn modelId="{2980F623-B6E0-4579-8B7D-62FC223B1BBB}" type="presOf" srcId="{708A92A0-AB99-4233-9EF3-C9E07378CC59}" destId="{96143962-A969-4B0A-8ACB-70AED80D43C2}" srcOrd="0" destOrd="0" presId="urn:microsoft.com/office/officeart/2005/8/layout/StepDownProcess"/>
    <dgm:cxn modelId="{2C3F6963-7702-4982-9F6F-D3A3F62B9D3C}" srcId="{66EA015B-F805-4D77-99FC-6531D9C0E3B3}" destId="{F633903E-9EFD-4629-8864-3F41F2894BC9}" srcOrd="2" destOrd="0" parTransId="{68A0ABF6-A515-4C1A-A04E-047D4B5C2380}" sibTransId="{F8C2459A-4DC6-4D09-A2F0-02FD4D102978}"/>
    <dgm:cxn modelId="{471EA448-1961-4C91-9EEB-2BF4A9D57E31}" srcId="{66EA015B-F805-4D77-99FC-6531D9C0E3B3}" destId="{3324874F-84D0-4FFE-8B28-06EB96F19F12}" srcOrd="1" destOrd="0" parTransId="{8869D24B-BDD3-4434-A65C-54CDD4ABDEA6}" sibTransId="{1C1B691C-0E56-4709-991A-94CFB461248D}"/>
    <dgm:cxn modelId="{CE702159-9465-4AF7-97A3-5202377581E0}" srcId="{66EA015B-F805-4D77-99FC-6531D9C0E3B3}" destId="{708A92A0-AB99-4233-9EF3-C9E07378CC59}" srcOrd="0" destOrd="0" parTransId="{12305EE2-1204-4941-BE32-2E98A10222B9}" sibTransId="{5A543908-7CA7-4593-B6BF-E3D0A9946582}"/>
    <dgm:cxn modelId="{AEA7B8AB-CF1A-43C5-A56B-05EAA0EAC7AF}" type="presOf" srcId="{F633903E-9EFD-4629-8864-3F41F2894BC9}" destId="{FFDBD938-7AC8-40C4-9A3F-B7758423A960}" srcOrd="0" destOrd="0" presId="urn:microsoft.com/office/officeart/2005/8/layout/StepDownProcess"/>
    <dgm:cxn modelId="{874E46C5-EE3F-4DC0-AA8B-5D53C063B416}" type="presOf" srcId="{66EA015B-F805-4D77-99FC-6531D9C0E3B3}" destId="{0C9583FB-3B68-47EE-9830-D15F7EA2700D}" srcOrd="0" destOrd="0" presId="urn:microsoft.com/office/officeart/2005/8/layout/StepDownProcess"/>
    <dgm:cxn modelId="{5C7302CD-3EE2-4E4E-B795-99888C16E09A}" type="presOf" srcId="{3324874F-84D0-4FFE-8B28-06EB96F19F12}" destId="{28155A40-9AF4-4581-A465-B994E0103F6D}" srcOrd="0" destOrd="0" presId="urn:microsoft.com/office/officeart/2005/8/layout/StepDownProcess"/>
    <dgm:cxn modelId="{D753CD69-5CCE-4623-87B7-39EE8382D74B}" type="presParOf" srcId="{0C9583FB-3B68-47EE-9830-D15F7EA2700D}" destId="{8AB31354-DFF1-4074-8639-4EA1877710AC}" srcOrd="0" destOrd="0" presId="urn:microsoft.com/office/officeart/2005/8/layout/StepDownProcess"/>
    <dgm:cxn modelId="{54607D89-B486-4E06-B271-7FDEF81D9D68}" type="presParOf" srcId="{8AB31354-DFF1-4074-8639-4EA1877710AC}" destId="{24D1F72B-E794-445A-B1B9-BFBBEC19A2DC}" srcOrd="0" destOrd="0" presId="urn:microsoft.com/office/officeart/2005/8/layout/StepDownProcess"/>
    <dgm:cxn modelId="{B065EC84-4FB2-474F-9685-2253C8D8CF0B}" type="presParOf" srcId="{8AB31354-DFF1-4074-8639-4EA1877710AC}" destId="{96143962-A969-4B0A-8ACB-70AED80D43C2}" srcOrd="1" destOrd="0" presId="urn:microsoft.com/office/officeart/2005/8/layout/StepDownProcess"/>
    <dgm:cxn modelId="{34CC297A-F40C-418A-8D4A-D53AC3C58D53}" type="presParOf" srcId="{8AB31354-DFF1-4074-8639-4EA1877710AC}" destId="{3F563B9D-FA02-48A3-A586-4B74143F8DDC}" srcOrd="2" destOrd="0" presId="urn:microsoft.com/office/officeart/2005/8/layout/StepDownProcess"/>
    <dgm:cxn modelId="{5C63F083-CDC8-47AE-B4F8-B8BFA5E040A0}" type="presParOf" srcId="{0C9583FB-3B68-47EE-9830-D15F7EA2700D}" destId="{819003E4-A42B-4D74-83E4-18820F2D394E}" srcOrd="1" destOrd="0" presId="urn:microsoft.com/office/officeart/2005/8/layout/StepDownProcess"/>
    <dgm:cxn modelId="{3EA162F6-8157-4C18-B6AD-508F25D649FB}" type="presParOf" srcId="{0C9583FB-3B68-47EE-9830-D15F7EA2700D}" destId="{1FB36429-8D1A-4210-B488-912DEF0FE213}" srcOrd="2" destOrd="0" presId="urn:microsoft.com/office/officeart/2005/8/layout/StepDownProcess"/>
    <dgm:cxn modelId="{9D3E1AF2-5341-4C20-BD30-327F1767EF75}" type="presParOf" srcId="{1FB36429-8D1A-4210-B488-912DEF0FE213}" destId="{C1FF6385-06CC-4E94-B1BC-32D14CC0EAD3}" srcOrd="0" destOrd="0" presId="urn:microsoft.com/office/officeart/2005/8/layout/StepDownProcess"/>
    <dgm:cxn modelId="{C1E5F0B0-0F5F-43AC-818A-9A244049F734}" type="presParOf" srcId="{1FB36429-8D1A-4210-B488-912DEF0FE213}" destId="{28155A40-9AF4-4581-A465-B994E0103F6D}" srcOrd="1" destOrd="0" presId="urn:microsoft.com/office/officeart/2005/8/layout/StepDownProcess"/>
    <dgm:cxn modelId="{40E68835-A788-4CDE-9FE7-A01A840FB38C}" type="presParOf" srcId="{1FB36429-8D1A-4210-B488-912DEF0FE213}" destId="{99B43EFE-1BF6-4FC5-AD20-42ACB3EC9DF5}" srcOrd="2" destOrd="0" presId="urn:microsoft.com/office/officeart/2005/8/layout/StepDownProcess"/>
    <dgm:cxn modelId="{503AB7C0-B02E-4825-8002-74823202C916}" type="presParOf" srcId="{0C9583FB-3B68-47EE-9830-D15F7EA2700D}" destId="{92379C78-00B5-44D3-B434-740867FA5A12}" srcOrd="3" destOrd="0" presId="urn:microsoft.com/office/officeart/2005/8/layout/StepDownProcess"/>
    <dgm:cxn modelId="{3948F304-6A80-483E-B082-CF71D32238A5}" type="presParOf" srcId="{0C9583FB-3B68-47EE-9830-D15F7EA2700D}" destId="{EAF943E6-612E-4424-B80B-A6BB196C7DEC}" srcOrd="4" destOrd="0" presId="urn:microsoft.com/office/officeart/2005/8/layout/StepDownProcess"/>
    <dgm:cxn modelId="{6A9775E9-0615-4B85-978B-55872C4AE4E5}" type="presParOf" srcId="{EAF943E6-612E-4424-B80B-A6BB196C7DEC}" destId="{FFDBD938-7AC8-40C4-9A3F-B7758423A960}" srcOrd="0" destOrd="0" presId="urn:microsoft.com/office/officeart/2005/8/layout/StepDown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A015B-F805-4D77-99FC-6531D9C0E3B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708A92A0-AB99-4233-9EF3-C9E07378CC59}">
      <dgm:prSet phldrT="[Text]"/>
      <dgm:spPr/>
      <dgm:t>
        <a:bodyPr/>
        <a:lstStyle/>
        <a:p>
          <a:r>
            <a:rPr lang="en-US"/>
            <a:t>Design Experiment</a:t>
          </a:r>
        </a:p>
      </dgm:t>
    </dgm:pt>
    <dgm:pt modelId="{12305EE2-1204-4941-BE32-2E98A10222B9}" type="parTrans" cxnId="{CE702159-9465-4AF7-97A3-5202377581E0}">
      <dgm:prSet/>
      <dgm:spPr/>
      <dgm:t>
        <a:bodyPr/>
        <a:lstStyle/>
        <a:p>
          <a:endParaRPr lang="en-US"/>
        </a:p>
      </dgm:t>
    </dgm:pt>
    <dgm:pt modelId="{5A543908-7CA7-4593-B6BF-E3D0A9946582}" type="sibTrans" cxnId="{CE702159-9465-4AF7-97A3-5202377581E0}">
      <dgm:prSet/>
      <dgm:spPr/>
      <dgm:t>
        <a:bodyPr/>
        <a:lstStyle/>
        <a:p>
          <a:endParaRPr lang="en-US"/>
        </a:p>
      </dgm:t>
    </dgm:pt>
    <dgm:pt modelId="{3324874F-84D0-4FFE-8B28-06EB96F19F12}">
      <dgm:prSet phldrT="[Text]"/>
      <dgm:spPr/>
      <dgm:t>
        <a:bodyPr/>
        <a:lstStyle/>
        <a:p>
          <a:r>
            <a:rPr lang="en-US"/>
            <a:t>Execute</a:t>
          </a:r>
        </a:p>
      </dgm:t>
    </dgm:pt>
    <dgm:pt modelId="{8869D24B-BDD3-4434-A65C-54CDD4ABDEA6}" type="parTrans" cxnId="{471EA448-1961-4C91-9EEB-2BF4A9D57E31}">
      <dgm:prSet/>
      <dgm:spPr/>
      <dgm:t>
        <a:bodyPr/>
        <a:lstStyle/>
        <a:p>
          <a:endParaRPr lang="en-US"/>
        </a:p>
      </dgm:t>
    </dgm:pt>
    <dgm:pt modelId="{1C1B691C-0E56-4709-991A-94CFB461248D}" type="sibTrans" cxnId="{471EA448-1961-4C91-9EEB-2BF4A9D57E31}">
      <dgm:prSet/>
      <dgm:spPr/>
      <dgm:t>
        <a:bodyPr/>
        <a:lstStyle/>
        <a:p>
          <a:endParaRPr lang="en-US"/>
        </a:p>
      </dgm:t>
    </dgm:pt>
    <dgm:pt modelId="{F633903E-9EFD-4629-8864-3F41F2894BC9}">
      <dgm:prSet phldrT="[Text]"/>
      <dgm:spPr/>
      <dgm:t>
        <a:bodyPr/>
        <a:lstStyle/>
        <a:p>
          <a:r>
            <a:rPr lang="en-US"/>
            <a:t>Test Hypothesis</a:t>
          </a:r>
        </a:p>
      </dgm:t>
    </dgm:pt>
    <dgm:pt modelId="{68A0ABF6-A515-4C1A-A04E-047D4B5C2380}" type="parTrans" cxnId="{2C3F6963-7702-4982-9F6F-D3A3F62B9D3C}">
      <dgm:prSet/>
      <dgm:spPr/>
      <dgm:t>
        <a:bodyPr/>
        <a:lstStyle/>
        <a:p>
          <a:endParaRPr lang="en-US"/>
        </a:p>
      </dgm:t>
    </dgm:pt>
    <dgm:pt modelId="{F8C2459A-4DC6-4D09-A2F0-02FD4D102978}" type="sibTrans" cxnId="{2C3F6963-7702-4982-9F6F-D3A3F62B9D3C}">
      <dgm:prSet/>
      <dgm:spPr/>
      <dgm:t>
        <a:bodyPr/>
        <a:lstStyle/>
        <a:p>
          <a:endParaRPr lang="en-US"/>
        </a:p>
      </dgm:t>
    </dgm:pt>
    <dgm:pt modelId="{0C9583FB-3B68-47EE-9830-D15F7EA2700D}" type="pres">
      <dgm:prSet presAssocID="{66EA015B-F805-4D77-99FC-6531D9C0E3B3}" presName="rootnode" presStyleCnt="0">
        <dgm:presLayoutVars>
          <dgm:chMax/>
          <dgm:chPref/>
          <dgm:dir/>
          <dgm:animLvl val="lvl"/>
        </dgm:presLayoutVars>
      </dgm:prSet>
      <dgm:spPr/>
    </dgm:pt>
    <dgm:pt modelId="{8AB31354-DFF1-4074-8639-4EA1877710AC}" type="pres">
      <dgm:prSet presAssocID="{708A92A0-AB99-4233-9EF3-C9E07378CC59}" presName="composite" presStyleCnt="0"/>
      <dgm:spPr/>
    </dgm:pt>
    <dgm:pt modelId="{24D1F72B-E794-445A-B1B9-BFBBEC19A2DC}" type="pres">
      <dgm:prSet presAssocID="{708A92A0-AB99-4233-9EF3-C9E07378CC59}" presName="bentUpArrow1" presStyleLbl="alignImgPlace1" presStyleIdx="0" presStyleCnt="2"/>
      <dgm:spPr/>
    </dgm:pt>
    <dgm:pt modelId="{96143962-A969-4B0A-8ACB-70AED80D43C2}" type="pres">
      <dgm:prSet presAssocID="{708A92A0-AB99-4233-9EF3-C9E07378CC59}" presName="ParentText" presStyleLbl="node1" presStyleIdx="0" presStyleCnt="3">
        <dgm:presLayoutVars>
          <dgm:chMax val="1"/>
          <dgm:chPref val="1"/>
          <dgm:bulletEnabled val="1"/>
        </dgm:presLayoutVars>
      </dgm:prSet>
      <dgm:spPr>
        <a:prstGeom prst="rect">
          <a:avLst/>
        </a:prstGeom>
      </dgm:spPr>
    </dgm:pt>
    <dgm:pt modelId="{3F563B9D-FA02-48A3-A586-4B74143F8DDC}" type="pres">
      <dgm:prSet presAssocID="{708A92A0-AB99-4233-9EF3-C9E07378CC59}" presName="ChildText" presStyleLbl="revTx" presStyleIdx="0" presStyleCnt="2" custScaleX="215700" custLinFactNeighborX="60264" custLinFactNeighborY="1119">
        <dgm:presLayoutVars>
          <dgm:chMax val="0"/>
          <dgm:chPref val="0"/>
          <dgm:bulletEnabled val="1"/>
        </dgm:presLayoutVars>
      </dgm:prSet>
      <dgm:spPr/>
    </dgm:pt>
    <dgm:pt modelId="{819003E4-A42B-4D74-83E4-18820F2D394E}" type="pres">
      <dgm:prSet presAssocID="{5A543908-7CA7-4593-B6BF-E3D0A9946582}" presName="sibTrans" presStyleCnt="0"/>
      <dgm:spPr/>
    </dgm:pt>
    <dgm:pt modelId="{1FB36429-8D1A-4210-B488-912DEF0FE213}" type="pres">
      <dgm:prSet presAssocID="{3324874F-84D0-4FFE-8B28-06EB96F19F12}" presName="composite" presStyleCnt="0"/>
      <dgm:spPr/>
    </dgm:pt>
    <dgm:pt modelId="{C1FF6385-06CC-4E94-B1BC-32D14CC0EAD3}" type="pres">
      <dgm:prSet presAssocID="{3324874F-84D0-4FFE-8B28-06EB96F19F12}" presName="bentUpArrow1" presStyleLbl="alignImgPlace1" presStyleIdx="1" presStyleCnt="2"/>
      <dgm:spPr/>
    </dgm:pt>
    <dgm:pt modelId="{28155A40-9AF4-4581-A465-B994E0103F6D}" type="pres">
      <dgm:prSet presAssocID="{3324874F-84D0-4FFE-8B28-06EB96F19F12}" presName="ParentText" presStyleLbl="node1" presStyleIdx="1" presStyleCnt="3">
        <dgm:presLayoutVars>
          <dgm:chMax val="1"/>
          <dgm:chPref val="1"/>
          <dgm:bulletEnabled val="1"/>
        </dgm:presLayoutVars>
      </dgm:prSet>
      <dgm:spPr>
        <a:prstGeom prst="rect">
          <a:avLst/>
        </a:prstGeom>
      </dgm:spPr>
    </dgm:pt>
    <dgm:pt modelId="{99B43EFE-1BF6-4FC5-AD20-42ACB3EC9DF5}" type="pres">
      <dgm:prSet presAssocID="{3324874F-84D0-4FFE-8B28-06EB96F19F12}" presName="ChildText" presStyleLbl="revTx" presStyleIdx="1" presStyleCnt="2" custScaleX="175316" custLinFactNeighborX="46096" custLinFactNeighborY="63">
        <dgm:presLayoutVars>
          <dgm:chMax val="0"/>
          <dgm:chPref val="0"/>
          <dgm:bulletEnabled val="1"/>
        </dgm:presLayoutVars>
      </dgm:prSet>
      <dgm:spPr/>
    </dgm:pt>
    <dgm:pt modelId="{92379C78-00B5-44D3-B434-740867FA5A12}" type="pres">
      <dgm:prSet presAssocID="{1C1B691C-0E56-4709-991A-94CFB461248D}" presName="sibTrans" presStyleCnt="0"/>
      <dgm:spPr/>
    </dgm:pt>
    <dgm:pt modelId="{EAF943E6-612E-4424-B80B-A6BB196C7DEC}" type="pres">
      <dgm:prSet presAssocID="{F633903E-9EFD-4629-8864-3F41F2894BC9}" presName="composite" presStyleCnt="0"/>
      <dgm:spPr/>
    </dgm:pt>
    <dgm:pt modelId="{FFDBD938-7AC8-40C4-9A3F-B7758423A960}" type="pres">
      <dgm:prSet presAssocID="{F633903E-9EFD-4629-8864-3F41F2894BC9}" presName="ParentText" presStyleLbl="node1" presStyleIdx="2" presStyleCnt="3">
        <dgm:presLayoutVars>
          <dgm:chMax val="1"/>
          <dgm:chPref val="1"/>
          <dgm:bulletEnabled val="1"/>
        </dgm:presLayoutVars>
      </dgm:prSet>
      <dgm:spPr>
        <a:prstGeom prst="rect">
          <a:avLst/>
        </a:prstGeom>
      </dgm:spPr>
    </dgm:pt>
  </dgm:ptLst>
  <dgm:cxnLst>
    <dgm:cxn modelId="{2980F623-B6E0-4579-8B7D-62FC223B1BBB}" type="presOf" srcId="{708A92A0-AB99-4233-9EF3-C9E07378CC59}" destId="{96143962-A969-4B0A-8ACB-70AED80D43C2}" srcOrd="0" destOrd="0" presId="urn:microsoft.com/office/officeart/2005/8/layout/StepDownProcess"/>
    <dgm:cxn modelId="{2C3F6963-7702-4982-9F6F-D3A3F62B9D3C}" srcId="{66EA015B-F805-4D77-99FC-6531D9C0E3B3}" destId="{F633903E-9EFD-4629-8864-3F41F2894BC9}" srcOrd="2" destOrd="0" parTransId="{68A0ABF6-A515-4C1A-A04E-047D4B5C2380}" sibTransId="{F8C2459A-4DC6-4D09-A2F0-02FD4D102978}"/>
    <dgm:cxn modelId="{471EA448-1961-4C91-9EEB-2BF4A9D57E31}" srcId="{66EA015B-F805-4D77-99FC-6531D9C0E3B3}" destId="{3324874F-84D0-4FFE-8B28-06EB96F19F12}" srcOrd="1" destOrd="0" parTransId="{8869D24B-BDD3-4434-A65C-54CDD4ABDEA6}" sibTransId="{1C1B691C-0E56-4709-991A-94CFB461248D}"/>
    <dgm:cxn modelId="{CE702159-9465-4AF7-97A3-5202377581E0}" srcId="{66EA015B-F805-4D77-99FC-6531D9C0E3B3}" destId="{708A92A0-AB99-4233-9EF3-C9E07378CC59}" srcOrd="0" destOrd="0" parTransId="{12305EE2-1204-4941-BE32-2E98A10222B9}" sibTransId="{5A543908-7CA7-4593-B6BF-E3D0A9946582}"/>
    <dgm:cxn modelId="{AEA7B8AB-CF1A-43C5-A56B-05EAA0EAC7AF}" type="presOf" srcId="{F633903E-9EFD-4629-8864-3F41F2894BC9}" destId="{FFDBD938-7AC8-40C4-9A3F-B7758423A960}" srcOrd="0" destOrd="0" presId="urn:microsoft.com/office/officeart/2005/8/layout/StepDownProcess"/>
    <dgm:cxn modelId="{874E46C5-EE3F-4DC0-AA8B-5D53C063B416}" type="presOf" srcId="{66EA015B-F805-4D77-99FC-6531D9C0E3B3}" destId="{0C9583FB-3B68-47EE-9830-D15F7EA2700D}" srcOrd="0" destOrd="0" presId="urn:microsoft.com/office/officeart/2005/8/layout/StepDownProcess"/>
    <dgm:cxn modelId="{5C7302CD-3EE2-4E4E-B795-99888C16E09A}" type="presOf" srcId="{3324874F-84D0-4FFE-8B28-06EB96F19F12}" destId="{28155A40-9AF4-4581-A465-B994E0103F6D}" srcOrd="0" destOrd="0" presId="urn:microsoft.com/office/officeart/2005/8/layout/StepDownProcess"/>
    <dgm:cxn modelId="{D753CD69-5CCE-4623-87B7-39EE8382D74B}" type="presParOf" srcId="{0C9583FB-3B68-47EE-9830-D15F7EA2700D}" destId="{8AB31354-DFF1-4074-8639-4EA1877710AC}" srcOrd="0" destOrd="0" presId="urn:microsoft.com/office/officeart/2005/8/layout/StepDownProcess"/>
    <dgm:cxn modelId="{54607D89-B486-4E06-B271-7FDEF81D9D68}" type="presParOf" srcId="{8AB31354-DFF1-4074-8639-4EA1877710AC}" destId="{24D1F72B-E794-445A-B1B9-BFBBEC19A2DC}" srcOrd="0" destOrd="0" presId="urn:microsoft.com/office/officeart/2005/8/layout/StepDownProcess"/>
    <dgm:cxn modelId="{B065EC84-4FB2-474F-9685-2253C8D8CF0B}" type="presParOf" srcId="{8AB31354-DFF1-4074-8639-4EA1877710AC}" destId="{96143962-A969-4B0A-8ACB-70AED80D43C2}" srcOrd="1" destOrd="0" presId="urn:microsoft.com/office/officeart/2005/8/layout/StepDownProcess"/>
    <dgm:cxn modelId="{34CC297A-F40C-418A-8D4A-D53AC3C58D53}" type="presParOf" srcId="{8AB31354-DFF1-4074-8639-4EA1877710AC}" destId="{3F563B9D-FA02-48A3-A586-4B74143F8DDC}" srcOrd="2" destOrd="0" presId="urn:microsoft.com/office/officeart/2005/8/layout/StepDownProcess"/>
    <dgm:cxn modelId="{5C63F083-CDC8-47AE-B4F8-B8BFA5E040A0}" type="presParOf" srcId="{0C9583FB-3B68-47EE-9830-D15F7EA2700D}" destId="{819003E4-A42B-4D74-83E4-18820F2D394E}" srcOrd="1" destOrd="0" presId="urn:microsoft.com/office/officeart/2005/8/layout/StepDownProcess"/>
    <dgm:cxn modelId="{3EA162F6-8157-4C18-B6AD-508F25D649FB}" type="presParOf" srcId="{0C9583FB-3B68-47EE-9830-D15F7EA2700D}" destId="{1FB36429-8D1A-4210-B488-912DEF0FE213}" srcOrd="2" destOrd="0" presId="urn:microsoft.com/office/officeart/2005/8/layout/StepDownProcess"/>
    <dgm:cxn modelId="{9D3E1AF2-5341-4C20-BD30-327F1767EF75}" type="presParOf" srcId="{1FB36429-8D1A-4210-B488-912DEF0FE213}" destId="{C1FF6385-06CC-4E94-B1BC-32D14CC0EAD3}" srcOrd="0" destOrd="0" presId="urn:microsoft.com/office/officeart/2005/8/layout/StepDownProcess"/>
    <dgm:cxn modelId="{C1E5F0B0-0F5F-43AC-818A-9A244049F734}" type="presParOf" srcId="{1FB36429-8D1A-4210-B488-912DEF0FE213}" destId="{28155A40-9AF4-4581-A465-B994E0103F6D}" srcOrd="1" destOrd="0" presId="urn:microsoft.com/office/officeart/2005/8/layout/StepDownProcess"/>
    <dgm:cxn modelId="{40E68835-A788-4CDE-9FE7-A01A840FB38C}" type="presParOf" srcId="{1FB36429-8D1A-4210-B488-912DEF0FE213}" destId="{99B43EFE-1BF6-4FC5-AD20-42ACB3EC9DF5}" srcOrd="2" destOrd="0" presId="urn:microsoft.com/office/officeart/2005/8/layout/StepDownProcess"/>
    <dgm:cxn modelId="{503AB7C0-B02E-4825-8002-74823202C916}" type="presParOf" srcId="{0C9583FB-3B68-47EE-9830-D15F7EA2700D}" destId="{92379C78-00B5-44D3-B434-740867FA5A12}" srcOrd="3" destOrd="0" presId="urn:microsoft.com/office/officeart/2005/8/layout/StepDownProcess"/>
    <dgm:cxn modelId="{3948F304-6A80-483E-B082-CF71D32238A5}" type="presParOf" srcId="{0C9583FB-3B68-47EE-9830-D15F7EA2700D}" destId="{EAF943E6-612E-4424-B80B-A6BB196C7DEC}" srcOrd="4" destOrd="0" presId="urn:microsoft.com/office/officeart/2005/8/layout/StepDownProcess"/>
    <dgm:cxn modelId="{6A9775E9-0615-4B85-978B-55872C4AE4E5}" type="presParOf" srcId="{EAF943E6-612E-4424-B80B-A6BB196C7DEC}" destId="{FFDBD938-7AC8-40C4-9A3F-B7758423A960}"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A015B-F805-4D77-99FC-6531D9C0E3B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708A92A0-AB99-4233-9EF3-C9E07378CC59}">
      <dgm:prSet phldrT="[Text]"/>
      <dgm:spPr/>
      <dgm:t>
        <a:bodyPr/>
        <a:lstStyle/>
        <a:p>
          <a:r>
            <a:rPr lang="en-US"/>
            <a:t>Design of Experiment</a:t>
          </a:r>
        </a:p>
      </dgm:t>
    </dgm:pt>
    <dgm:pt modelId="{12305EE2-1204-4941-BE32-2E98A10222B9}" type="parTrans" cxnId="{CE702159-9465-4AF7-97A3-5202377581E0}">
      <dgm:prSet/>
      <dgm:spPr/>
      <dgm:t>
        <a:bodyPr/>
        <a:lstStyle/>
        <a:p>
          <a:endParaRPr lang="en-US"/>
        </a:p>
      </dgm:t>
    </dgm:pt>
    <dgm:pt modelId="{5A543908-7CA7-4593-B6BF-E3D0A9946582}" type="sibTrans" cxnId="{CE702159-9465-4AF7-97A3-5202377581E0}">
      <dgm:prSet/>
      <dgm:spPr/>
      <dgm:t>
        <a:bodyPr/>
        <a:lstStyle/>
        <a:p>
          <a:endParaRPr lang="en-US"/>
        </a:p>
      </dgm:t>
    </dgm:pt>
    <dgm:pt modelId="{3324874F-84D0-4FFE-8B28-06EB96F19F12}">
      <dgm:prSet phldrT="[Text]"/>
      <dgm:spPr/>
      <dgm:t>
        <a:bodyPr/>
        <a:lstStyle/>
        <a:p>
          <a:r>
            <a:rPr lang="en-US"/>
            <a:t>Execute</a:t>
          </a:r>
        </a:p>
      </dgm:t>
    </dgm:pt>
    <dgm:pt modelId="{8869D24B-BDD3-4434-A65C-54CDD4ABDEA6}" type="parTrans" cxnId="{471EA448-1961-4C91-9EEB-2BF4A9D57E31}">
      <dgm:prSet/>
      <dgm:spPr/>
      <dgm:t>
        <a:bodyPr/>
        <a:lstStyle/>
        <a:p>
          <a:endParaRPr lang="en-US"/>
        </a:p>
      </dgm:t>
    </dgm:pt>
    <dgm:pt modelId="{1C1B691C-0E56-4709-991A-94CFB461248D}" type="sibTrans" cxnId="{471EA448-1961-4C91-9EEB-2BF4A9D57E31}">
      <dgm:prSet/>
      <dgm:spPr/>
      <dgm:t>
        <a:bodyPr/>
        <a:lstStyle/>
        <a:p>
          <a:endParaRPr lang="en-US"/>
        </a:p>
      </dgm:t>
    </dgm:pt>
    <dgm:pt modelId="{3BAD274B-7A5C-47E4-8A4E-4E90EFD5BBC6}">
      <dgm:prSet phldrT="[Text]"/>
      <dgm:spPr/>
      <dgm:t>
        <a:bodyPr/>
        <a:lstStyle/>
        <a:p>
          <a:r>
            <a:rPr lang="en-US"/>
            <a:t>Design Evaluation</a:t>
          </a:r>
        </a:p>
      </dgm:t>
    </dgm:pt>
    <dgm:pt modelId="{665A6645-188C-4656-8E22-4EDC039D0A9B}" type="parTrans" cxnId="{A0A62EDA-F010-409E-A95E-AE762AE5D216}">
      <dgm:prSet/>
      <dgm:spPr/>
      <dgm:t>
        <a:bodyPr/>
        <a:lstStyle/>
        <a:p>
          <a:endParaRPr lang="en-US"/>
        </a:p>
      </dgm:t>
    </dgm:pt>
    <dgm:pt modelId="{266BDD4F-FD36-4535-9CFF-D59D699AB718}" type="sibTrans" cxnId="{A0A62EDA-F010-409E-A95E-AE762AE5D216}">
      <dgm:prSet/>
      <dgm:spPr/>
      <dgm:t>
        <a:bodyPr/>
        <a:lstStyle/>
        <a:p>
          <a:endParaRPr lang="en-US"/>
        </a:p>
      </dgm:t>
    </dgm:pt>
    <dgm:pt modelId="{24AB7E37-F209-470A-8CF6-0BA79F538118}">
      <dgm:prSet phldrT="[Text]"/>
      <dgm:spPr/>
      <dgm:t>
        <a:bodyPr/>
        <a:lstStyle/>
        <a:p>
          <a:r>
            <a:rPr lang="en-US"/>
            <a:t>Test hypothesis</a:t>
          </a:r>
        </a:p>
      </dgm:t>
    </dgm:pt>
    <dgm:pt modelId="{366041C8-4B54-4F17-B457-F9241AAA4E8B}" type="parTrans" cxnId="{64F13323-08BF-4F26-8E5B-FC61A757D5B0}">
      <dgm:prSet/>
      <dgm:spPr/>
      <dgm:t>
        <a:bodyPr/>
        <a:lstStyle/>
        <a:p>
          <a:endParaRPr lang="en-US"/>
        </a:p>
      </dgm:t>
    </dgm:pt>
    <dgm:pt modelId="{CCC54C9D-C1F7-4E43-95B3-D2DB884B3AAE}" type="sibTrans" cxnId="{64F13323-08BF-4F26-8E5B-FC61A757D5B0}">
      <dgm:prSet/>
      <dgm:spPr/>
      <dgm:t>
        <a:bodyPr/>
        <a:lstStyle/>
        <a:p>
          <a:endParaRPr lang="en-US"/>
        </a:p>
      </dgm:t>
    </dgm:pt>
    <dgm:pt modelId="{0C9583FB-3B68-47EE-9830-D15F7EA2700D}" type="pres">
      <dgm:prSet presAssocID="{66EA015B-F805-4D77-99FC-6531D9C0E3B3}" presName="rootnode" presStyleCnt="0">
        <dgm:presLayoutVars>
          <dgm:chMax/>
          <dgm:chPref/>
          <dgm:dir/>
          <dgm:animLvl val="lvl"/>
        </dgm:presLayoutVars>
      </dgm:prSet>
      <dgm:spPr/>
    </dgm:pt>
    <dgm:pt modelId="{8AB31354-DFF1-4074-8639-4EA1877710AC}" type="pres">
      <dgm:prSet presAssocID="{708A92A0-AB99-4233-9EF3-C9E07378CC59}" presName="composite" presStyleCnt="0"/>
      <dgm:spPr/>
    </dgm:pt>
    <dgm:pt modelId="{24D1F72B-E794-445A-B1B9-BFBBEC19A2DC}" type="pres">
      <dgm:prSet presAssocID="{708A92A0-AB99-4233-9EF3-C9E07378CC59}" presName="bentUpArrow1" presStyleLbl="alignImgPlace1" presStyleIdx="0" presStyleCnt="3"/>
      <dgm:spPr>
        <a:prstGeom prst="bentUpArrow">
          <a:avLst/>
        </a:prstGeom>
      </dgm:spPr>
    </dgm:pt>
    <dgm:pt modelId="{96143962-A969-4B0A-8ACB-70AED80D43C2}" type="pres">
      <dgm:prSet presAssocID="{708A92A0-AB99-4233-9EF3-C9E07378CC59}" presName="ParentText" presStyleLbl="node1" presStyleIdx="0" presStyleCnt="4">
        <dgm:presLayoutVars>
          <dgm:chMax val="1"/>
          <dgm:chPref val="1"/>
          <dgm:bulletEnabled val="1"/>
        </dgm:presLayoutVars>
      </dgm:prSet>
      <dgm:spPr>
        <a:prstGeom prst="rect">
          <a:avLst/>
        </a:prstGeom>
      </dgm:spPr>
    </dgm:pt>
    <dgm:pt modelId="{3F563B9D-FA02-48A3-A586-4B74143F8DDC}" type="pres">
      <dgm:prSet presAssocID="{708A92A0-AB99-4233-9EF3-C9E07378CC59}" presName="ChildText" presStyleLbl="revTx" presStyleIdx="0" presStyleCnt="3" custScaleX="215700" custLinFactNeighborX="60264" custLinFactNeighborY="1119">
        <dgm:presLayoutVars>
          <dgm:chMax val="0"/>
          <dgm:chPref val="0"/>
          <dgm:bulletEnabled val="1"/>
        </dgm:presLayoutVars>
      </dgm:prSet>
      <dgm:spPr/>
    </dgm:pt>
    <dgm:pt modelId="{819003E4-A42B-4D74-83E4-18820F2D394E}" type="pres">
      <dgm:prSet presAssocID="{5A543908-7CA7-4593-B6BF-E3D0A9946582}" presName="sibTrans" presStyleCnt="0"/>
      <dgm:spPr/>
    </dgm:pt>
    <dgm:pt modelId="{1FB36429-8D1A-4210-B488-912DEF0FE213}" type="pres">
      <dgm:prSet presAssocID="{3324874F-84D0-4FFE-8B28-06EB96F19F12}" presName="composite" presStyleCnt="0"/>
      <dgm:spPr/>
    </dgm:pt>
    <dgm:pt modelId="{C1FF6385-06CC-4E94-B1BC-32D14CC0EAD3}" type="pres">
      <dgm:prSet presAssocID="{3324874F-84D0-4FFE-8B28-06EB96F19F12}" presName="bentUpArrow1" presStyleLbl="alignImgPlace1" presStyleIdx="1" presStyleCnt="3"/>
      <dgm:spPr>
        <a:prstGeom prst="bentUpArrow">
          <a:avLst/>
        </a:prstGeom>
      </dgm:spPr>
    </dgm:pt>
    <dgm:pt modelId="{28155A40-9AF4-4581-A465-B994E0103F6D}" type="pres">
      <dgm:prSet presAssocID="{3324874F-84D0-4FFE-8B28-06EB96F19F12}" presName="ParentText" presStyleLbl="node1" presStyleIdx="1" presStyleCnt="4">
        <dgm:presLayoutVars>
          <dgm:chMax val="1"/>
          <dgm:chPref val="1"/>
          <dgm:bulletEnabled val="1"/>
        </dgm:presLayoutVars>
      </dgm:prSet>
      <dgm:spPr>
        <a:prstGeom prst="rect">
          <a:avLst/>
        </a:prstGeom>
      </dgm:spPr>
    </dgm:pt>
    <dgm:pt modelId="{99B43EFE-1BF6-4FC5-AD20-42ACB3EC9DF5}" type="pres">
      <dgm:prSet presAssocID="{3324874F-84D0-4FFE-8B28-06EB96F19F12}" presName="ChildText" presStyleLbl="revTx" presStyleIdx="1" presStyleCnt="3" custScaleX="175316" custLinFactNeighborX="46096" custLinFactNeighborY="63">
        <dgm:presLayoutVars>
          <dgm:chMax val="0"/>
          <dgm:chPref val="0"/>
          <dgm:bulletEnabled val="1"/>
        </dgm:presLayoutVars>
      </dgm:prSet>
      <dgm:spPr/>
    </dgm:pt>
    <dgm:pt modelId="{92379C78-00B5-44D3-B434-740867FA5A12}" type="pres">
      <dgm:prSet presAssocID="{1C1B691C-0E56-4709-991A-94CFB461248D}" presName="sibTrans" presStyleCnt="0"/>
      <dgm:spPr/>
    </dgm:pt>
    <dgm:pt modelId="{896F05A6-4E3C-4ABB-9184-447F2C654372}" type="pres">
      <dgm:prSet presAssocID="{3BAD274B-7A5C-47E4-8A4E-4E90EFD5BBC6}" presName="composite" presStyleCnt="0"/>
      <dgm:spPr/>
    </dgm:pt>
    <dgm:pt modelId="{80F6979F-C7CF-47A6-AC94-CACBB525D1E6}" type="pres">
      <dgm:prSet presAssocID="{3BAD274B-7A5C-47E4-8A4E-4E90EFD5BBC6}" presName="bentUpArrow1" presStyleLbl="alignImgPlace1" presStyleIdx="2" presStyleCnt="3"/>
      <dgm:spPr>
        <a:prstGeom prst="bentUpArrow">
          <a:avLst/>
        </a:prstGeom>
      </dgm:spPr>
    </dgm:pt>
    <dgm:pt modelId="{4948D49D-49D0-40AE-A657-2BECB1BC65D0}" type="pres">
      <dgm:prSet presAssocID="{3BAD274B-7A5C-47E4-8A4E-4E90EFD5BBC6}" presName="ParentText" presStyleLbl="node1" presStyleIdx="2" presStyleCnt="4">
        <dgm:presLayoutVars>
          <dgm:chMax val="1"/>
          <dgm:chPref val="1"/>
          <dgm:bulletEnabled val="1"/>
        </dgm:presLayoutVars>
      </dgm:prSet>
      <dgm:spPr>
        <a:prstGeom prst="rect">
          <a:avLst/>
        </a:prstGeom>
      </dgm:spPr>
    </dgm:pt>
    <dgm:pt modelId="{8B2A6432-8148-4794-B502-EC0FF96DCE8D}" type="pres">
      <dgm:prSet presAssocID="{3BAD274B-7A5C-47E4-8A4E-4E90EFD5BBC6}" presName="ChildText" presStyleLbl="revTx" presStyleIdx="2" presStyleCnt="3">
        <dgm:presLayoutVars>
          <dgm:chMax val="0"/>
          <dgm:chPref val="0"/>
          <dgm:bulletEnabled val="1"/>
        </dgm:presLayoutVars>
      </dgm:prSet>
      <dgm:spPr/>
    </dgm:pt>
    <dgm:pt modelId="{59A7263C-0A11-47EA-B9D1-BE446E17BB25}" type="pres">
      <dgm:prSet presAssocID="{266BDD4F-FD36-4535-9CFF-D59D699AB718}" presName="sibTrans" presStyleCnt="0"/>
      <dgm:spPr/>
    </dgm:pt>
    <dgm:pt modelId="{EC84C6C3-1A0B-4A3F-BDCA-2E3BCDB702FF}" type="pres">
      <dgm:prSet presAssocID="{24AB7E37-F209-470A-8CF6-0BA79F538118}" presName="composite" presStyleCnt="0"/>
      <dgm:spPr/>
    </dgm:pt>
    <dgm:pt modelId="{75F702B2-CD58-482F-B059-1C82AAED437E}" type="pres">
      <dgm:prSet presAssocID="{24AB7E37-F209-470A-8CF6-0BA79F538118}" presName="ParentText" presStyleLbl="node1" presStyleIdx="3" presStyleCnt="4">
        <dgm:presLayoutVars>
          <dgm:chMax val="1"/>
          <dgm:chPref val="1"/>
          <dgm:bulletEnabled val="1"/>
        </dgm:presLayoutVars>
      </dgm:prSet>
      <dgm:spPr>
        <a:prstGeom prst="rect">
          <a:avLst/>
        </a:prstGeom>
      </dgm:spPr>
    </dgm:pt>
  </dgm:ptLst>
  <dgm:cxnLst>
    <dgm:cxn modelId="{64F13323-08BF-4F26-8E5B-FC61A757D5B0}" srcId="{66EA015B-F805-4D77-99FC-6531D9C0E3B3}" destId="{24AB7E37-F209-470A-8CF6-0BA79F538118}" srcOrd="3" destOrd="0" parTransId="{366041C8-4B54-4F17-B457-F9241AAA4E8B}" sibTransId="{CCC54C9D-C1F7-4E43-95B3-D2DB884B3AAE}"/>
    <dgm:cxn modelId="{2980F623-B6E0-4579-8B7D-62FC223B1BBB}" type="presOf" srcId="{708A92A0-AB99-4233-9EF3-C9E07378CC59}" destId="{96143962-A969-4B0A-8ACB-70AED80D43C2}" srcOrd="0" destOrd="0" presId="urn:microsoft.com/office/officeart/2005/8/layout/StepDownProcess"/>
    <dgm:cxn modelId="{471EA448-1961-4C91-9EEB-2BF4A9D57E31}" srcId="{66EA015B-F805-4D77-99FC-6531D9C0E3B3}" destId="{3324874F-84D0-4FFE-8B28-06EB96F19F12}" srcOrd="1" destOrd="0" parTransId="{8869D24B-BDD3-4434-A65C-54CDD4ABDEA6}" sibTransId="{1C1B691C-0E56-4709-991A-94CFB461248D}"/>
    <dgm:cxn modelId="{CE702159-9465-4AF7-97A3-5202377581E0}" srcId="{66EA015B-F805-4D77-99FC-6531D9C0E3B3}" destId="{708A92A0-AB99-4233-9EF3-C9E07378CC59}" srcOrd="0" destOrd="0" parTransId="{12305EE2-1204-4941-BE32-2E98A10222B9}" sibTransId="{5A543908-7CA7-4593-B6BF-E3D0A9946582}"/>
    <dgm:cxn modelId="{874E46C5-EE3F-4DC0-AA8B-5D53C063B416}" type="presOf" srcId="{66EA015B-F805-4D77-99FC-6531D9C0E3B3}" destId="{0C9583FB-3B68-47EE-9830-D15F7EA2700D}" srcOrd="0" destOrd="0" presId="urn:microsoft.com/office/officeart/2005/8/layout/StepDownProcess"/>
    <dgm:cxn modelId="{DDEFCBC8-FE0B-434B-8DF6-17A6CEAD42B2}" type="presOf" srcId="{24AB7E37-F209-470A-8CF6-0BA79F538118}" destId="{75F702B2-CD58-482F-B059-1C82AAED437E}" srcOrd="0" destOrd="0" presId="urn:microsoft.com/office/officeart/2005/8/layout/StepDownProcess"/>
    <dgm:cxn modelId="{5C7302CD-3EE2-4E4E-B795-99888C16E09A}" type="presOf" srcId="{3324874F-84D0-4FFE-8B28-06EB96F19F12}" destId="{28155A40-9AF4-4581-A465-B994E0103F6D}" srcOrd="0" destOrd="0" presId="urn:microsoft.com/office/officeart/2005/8/layout/StepDownProcess"/>
    <dgm:cxn modelId="{A0A62EDA-F010-409E-A95E-AE762AE5D216}" srcId="{66EA015B-F805-4D77-99FC-6531D9C0E3B3}" destId="{3BAD274B-7A5C-47E4-8A4E-4E90EFD5BBC6}" srcOrd="2" destOrd="0" parTransId="{665A6645-188C-4656-8E22-4EDC039D0A9B}" sibTransId="{266BDD4F-FD36-4535-9CFF-D59D699AB718}"/>
    <dgm:cxn modelId="{010683E2-BBAE-40C2-8F8F-3288D7FB0572}" type="presOf" srcId="{3BAD274B-7A5C-47E4-8A4E-4E90EFD5BBC6}" destId="{4948D49D-49D0-40AE-A657-2BECB1BC65D0}" srcOrd="0" destOrd="0" presId="urn:microsoft.com/office/officeart/2005/8/layout/StepDownProcess"/>
    <dgm:cxn modelId="{D753CD69-5CCE-4623-87B7-39EE8382D74B}" type="presParOf" srcId="{0C9583FB-3B68-47EE-9830-D15F7EA2700D}" destId="{8AB31354-DFF1-4074-8639-4EA1877710AC}" srcOrd="0" destOrd="0" presId="urn:microsoft.com/office/officeart/2005/8/layout/StepDownProcess"/>
    <dgm:cxn modelId="{54607D89-B486-4E06-B271-7FDEF81D9D68}" type="presParOf" srcId="{8AB31354-DFF1-4074-8639-4EA1877710AC}" destId="{24D1F72B-E794-445A-B1B9-BFBBEC19A2DC}" srcOrd="0" destOrd="0" presId="urn:microsoft.com/office/officeart/2005/8/layout/StepDownProcess"/>
    <dgm:cxn modelId="{B065EC84-4FB2-474F-9685-2253C8D8CF0B}" type="presParOf" srcId="{8AB31354-DFF1-4074-8639-4EA1877710AC}" destId="{96143962-A969-4B0A-8ACB-70AED80D43C2}" srcOrd="1" destOrd="0" presId="urn:microsoft.com/office/officeart/2005/8/layout/StepDownProcess"/>
    <dgm:cxn modelId="{34CC297A-F40C-418A-8D4A-D53AC3C58D53}" type="presParOf" srcId="{8AB31354-DFF1-4074-8639-4EA1877710AC}" destId="{3F563B9D-FA02-48A3-A586-4B74143F8DDC}" srcOrd="2" destOrd="0" presId="urn:microsoft.com/office/officeart/2005/8/layout/StepDownProcess"/>
    <dgm:cxn modelId="{5C63F083-CDC8-47AE-B4F8-B8BFA5E040A0}" type="presParOf" srcId="{0C9583FB-3B68-47EE-9830-D15F7EA2700D}" destId="{819003E4-A42B-4D74-83E4-18820F2D394E}" srcOrd="1" destOrd="0" presId="urn:microsoft.com/office/officeart/2005/8/layout/StepDownProcess"/>
    <dgm:cxn modelId="{3EA162F6-8157-4C18-B6AD-508F25D649FB}" type="presParOf" srcId="{0C9583FB-3B68-47EE-9830-D15F7EA2700D}" destId="{1FB36429-8D1A-4210-B488-912DEF0FE213}" srcOrd="2" destOrd="0" presId="urn:microsoft.com/office/officeart/2005/8/layout/StepDownProcess"/>
    <dgm:cxn modelId="{9D3E1AF2-5341-4C20-BD30-327F1767EF75}" type="presParOf" srcId="{1FB36429-8D1A-4210-B488-912DEF0FE213}" destId="{C1FF6385-06CC-4E94-B1BC-32D14CC0EAD3}" srcOrd="0" destOrd="0" presId="urn:microsoft.com/office/officeart/2005/8/layout/StepDownProcess"/>
    <dgm:cxn modelId="{C1E5F0B0-0F5F-43AC-818A-9A244049F734}" type="presParOf" srcId="{1FB36429-8D1A-4210-B488-912DEF0FE213}" destId="{28155A40-9AF4-4581-A465-B994E0103F6D}" srcOrd="1" destOrd="0" presId="urn:microsoft.com/office/officeart/2005/8/layout/StepDownProcess"/>
    <dgm:cxn modelId="{40E68835-A788-4CDE-9FE7-A01A840FB38C}" type="presParOf" srcId="{1FB36429-8D1A-4210-B488-912DEF0FE213}" destId="{99B43EFE-1BF6-4FC5-AD20-42ACB3EC9DF5}" srcOrd="2" destOrd="0" presId="urn:microsoft.com/office/officeart/2005/8/layout/StepDownProcess"/>
    <dgm:cxn modelId="{503AB7C0-B02E-4825-8002-74823202C916}" type="presParOf" srcId="{0C9583FB-3B68-47EE-9830-D15F7EA2700D}" destId="{92379C78-00B5-44D3-B434-740867FA5A12}" srcOrd="3" destOrd="0" presId="urn:microsoft.com/office/officeart/2005/8/layout/StepDownProcess"/>
    <dgm:cxn modelId="{95EEAFED-7007-4554-90C5-A0EC81412DFD}" type="presParOf" srcId="{0C9583FB-3B68-47EE-9830-D15F7EA2700D}" destId="{896F05A6-4E3C-4ABB-9184-447F2C654372}" srcOrd="4" destOrd="0" presId="urn:microsoft.com/office/officeart/2005/8/layout/StepDownProcess"/>
    <dgm:cxn modelId="{BE209622-3674-4BE8-AD4E-023A2D2A6258}" type="presParOf" srcId="{896F05A6-4E3C-4ABB-9184-447F2C654372}" destId="{80F6979F-C7CF-47A6-AC94-CACBB525D1E6}" srcOrd="0" destOrd="0" presId="urn:microsoft.com/office/officeart/2005/8/layout/StepDownProcess"/>
    <dgm:cxn modelId="{BCCF589A-82A4-4DDF-84FD-FA1C1EB6B921}" type="presParOf" srcId="{896F05A6-4E3C-4ABB-9184-447F2C654372}" destId="{4948D49D-49D0-40AE-A657-2BECB1BC65D0}" srcOrd="1" destOrd="0" presId="urn:microsoft.com/office/officeart/2005/8/layout/StepDownProcess"/>
    <dgm:cxn modelId="{F9DE3740-F066-4BC3-A0B8-7732A9BE6B61}" type="presParOf" srcId="{896F05A6-4E3C-4ABB-9184-447F2C654372}" destId="{8B2A6432-8148-4794-B502-EC0FF96DCE8D}" srcOrd="2" destOrd="0" presId="urn:microsoft.com/office/officeart/2005/8/layout/StepDownProcess"/>
    <dgm:cxn modelId="{7CEC494E-B48A-4BD1-8822-E353BD918FD7}" type="presParOf" srcId="{0C9583FB-3B68-47EE-9830-D15F7EA2700D}" destId="{59A7263C-0A11-47EA-B9D1-BE446E17BB25}" srcOrd="5" destOrd="0" presId="urn:microsoft.com/office/officeart/2005/8/layout/StepDownProcess"/>
    <dgm:cxn modelId="{6339E1EA-50E9-4998-BB1F-F18D4A582FE8}" type="presParOf" srcId="{0C9583FB-3B68-47EE-9830-D15F7EA2700D}" destId="{EC84C6C3-1A0B-4A3F-BDCA-2E3BCDB702FF}" srcOrd="6" destOrd="0" presId="urn:microsoft.com/office/officeart/2005/8/layout/StepDownProcess"/>
    <dgm:cxn modelId="{BE8A3263-16E5-4D00-A834-51DE0706D34F}" type="presParOf" srcId="{EC84C6C3-1A0B-4A3F-BDCA-2E3BCDB702FF}" destId="{75F702B2-CD58-482F-B059-1C82AAED437E}"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FA8F-D4E4-4068-8D59-765659686832}">
      <dsp:nvSpPr>
        <dsp:cNvPr id="0" name=""/>
        <dsp:cNvSpPr/>
      </dsp:nvSpPr>
      <dsp:spPr>
        <a:xfrm>
          <a:off x="2196695" y="1910971"/>
          <a:ext cx="166631" cy="1253904"/>
        </a:xfrm>
        <a:custGeom>
          <a:avLst/>
          <a:gdLst/>
          <a:ahLst/>
          <a:cxnLst/>
          <a:rect l="0" t="0" r="0" b="0"/>
          <a:pathLst>
            <a:path>
              <a:moveTo>
                <a:pt x="0" y="0"/>
              </a:moveTo>
              <a:lnTo>
                <a:pt x="83315" y="0"/>
              </a:lnTo>
              <a:lnTo>
                <a:pt x="83315" y="1253904"/>
              </a:lnTo>
              <a:lnTo>
                <a:pt x="166631" y="12539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F7E71-6A47-41E2-974D-C0833059FB98}">
      <dsp:nvSpPr>
        <dsp:cNvPr id="0" name=""/>
        <dsp:cNvSpPr/>
      </dsp:nvSpPr>
      <dsp:spPr>
        <a:xfrm>
          <a:off x="3562359" y="2814367"/>
          <a:ext cx="166631" cy="537387"/>
        </a:xfrm>
        <a:custGeom>
          <a:avLst/>
          <a:gdLst/>
          <a:ahLst/>
          <a:cxnLst/>
          <a:rect l="0" t="0" r="0" b="0"/>
          <a:pathLst>
            <a:path>
              <a:moveTo>
                <a:pt x="0" y="0"/>
              </a:moveTo>
              <a:lnTo>
                <a:pt x="83315" y="0"/>
              </a:lnTo>
              <a:lnTo>
                <a:pt x="83315" y="537387"/>
              </a:lnTo>
              <a:lnTo>
                <a:pt x="166631" y="5373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350126-C35A-44FE-8A07-92B3810A219F}">
      <dsp:nvSpPr>
        <dsp:cNvPr id="0" name=""/>
        <dsp:cNvSpPr/>
      </dsp:nvSpPr>
      <dsp:spPr>
        <a:xfrm>
          <a:off x="3562359" y="2814367"/>
          <a:ext cx="166631" cy="179129"/>
        </a:xfrm>
        <a:custGeom>
          <a:avLst/>
          <a:gdLst/>
          <a:ahLst/>
          <a:cxnLst/>
          <a:rect l="0" t="0" r="0" b="0"/>
          <a:pathLst>
            <a:path>
              <a:moveTo>
                <a:pt x="0" y="0"/>
              </a:moveTo>
              <a:lnTo>
                <a:pt x="83315" y="0"/>
              </a:lnTo>
              <a:lnTo>
                <a:pt x="83315" y="179129"/>
              </a:lnTo>
              <a:lnTo>
                <a:pt x="166631" y="1791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C4DD8A-0075-431F-8D4E-E372E69E382D}">
      <dsp:nvSpPr>
        <dsp:cNvPr id="0" name=""/>
        <dsp:cNvSpPr/>
      </dsp:nvSpPr>
      <dsp:spPr>
        <a:xfrm>
          <a:off x="3562359" y="2635238"/>
          <a:ext cx="166631" cy="179129"/>
        </a:xfrm>
        <a:custGeom>
          <a:avLst/>
          <a:gdLst/>
          <a:ahLst/>
          <a:cxnLst/>
          <a:rect l="0" t="0" r="0" b="0"/>
          <a:pathLst>
            <a:path>
              <a:moveTo>
                <a:pt x="0" y="179129"/>
              </a:moveTo>
              <a:lnTo>
                <a:pt x="83315" y="179129"/>
              </a:lnTo>
              <a:lnTo>
                <a:pt x="83315" y="0"/>
              </a:lnTo>
              <a:lnTo>
                <a:pt x="16663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550118-744D-4BA9-A50D-F7A28361E3DF}">
      <dsp:nvSpPr>
        <dsp:cNvPr id="0" name=""/>
        <dsp:cNvSpPr/>
      </dsp:nvSpPr>
      <dsp:spPr>
        <a:xfrm>
          <a:off x="3562359" y="2276980"/>
          <a:ext cx="166631" cy="537387"/>
        </a:xfrm>
        <a:custGeom>
          <a:avLst/>
          <a:gdLst/>
          <a:ahLst/>
          <a:cxnLst/>
          <a:rect l="0" t="0" r="0" b="0"/>
          <a:pathLst>
            <a:path>
              <a:moveTo>
                <a:pt x="0" y="537387"/>
              </a:moveTo>
              <a:lnTo>
                <a:pt x="83315" y="537387"/>
              </a:lnTo>
              <a:lnTo>
                <a:pt x="83315" y="0"/>
              </a:lnTo>
              <a:lnTo>
                <a:pt x="16663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7AB9A-93DD-4015-B89A-19CEF32DA399}">
      <dsp:nvSpPr>
        <dsp:cNvPr id="0" name=""/>
        <dsp:cNvSpPr/>
      </dsp:nvSpPr>
      <dsp:spPr>
        <a:xfrm>
          <a:off x="2196695" y="1910971"/>
          <a:ext cx="166631" cy="903396"/>
        </a:xfrm>
        <a:custGeom>
          <a:avLst/>
          <a:gdLst/>
          <a:ahLst/>
          <a:cxnLst/>
          <a:rect l="0" t="0" r="0" b="0"/>
          <a:pathLst>
            <a:path>
              <a:moveTo>
                <a:pt x="0" y="0"/>
              </a:moveTo>
              <a:lnTo>
                <a:pt x="83315" y="0"/>
              </a:lnTo>
              <a:lnTo>
                <a:pt x="83315" y="903396"/>
              </a:lnTo>
              <a:lnTo>
                <a:pt x="166631" y="9033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9767E2-BF16-4BB8-BAE3-A36C14EAB9B8}">
      <dsp:nvSpPr>
        <dsp:cNvPr id="0" name=""/>
        <dsp:cNvSpPr/>
      </dsp:nvSpPr>
      <dsp:spPr>
        <a:xfrm>
          <a:off x="3562359" y="1560463"/>
          <a:ext cx="166631" cy="358258"/>
        </a:xfrm>
        <a:custGeom>
          <a:avLst/>
          <a:gdLst/>
          <a:ahLst/>
          <a:cxnLst/>
          <a:rect l="0" t="0" r="0" b="0"/>
          <a:pathLst>
            <a:path>
              <a:moveTo>
                <a:pt x="0" y="0"/>
              </a:moveTo>
              <a:lnTo>
                <a:pt x="83315" y="0"/>
              </a:lnTo>
              <a:lnTo>
                <a:pt x="83315" y="358258"/>
              </a:lnTo>
              <a:lnTo>
                <a:pt x="166631" y="3582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171A5-4846-4AFB-8D1A-65CF38533B72}">
      <dsp:nvSpPr>
        <dsp:cNvPr id="0" name=""/>
        <dsp:cNvSpPr/>
      </dsp:nvSpPr>
      <dsp:spPr>
        <a:xfrm>
          <a:off x="3562359" y="1514743"/>
          <a:ext cx="166631" cy="91440"/>
        </a:xfrm>
        <a:custGeom>
          <a:avLst/>
          <a:gdLst/>
          <a:ahLst/>
          <a:cxnLst/>
          <a:rect l="0" t="0" r="0" b="0"/>
          <a:pathLst>
            <a:path>
              <a:moveTo>
                <a:pt x="0" y="45720"/>
              </a:moveTo>
              <a:lnTo>
                <a:pt x="166631"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CE369A-34D7-4BF1-AD3B-0120E281AC73}">
      <dsp:nvSpPr>
        <dsp:cNvPr id="0" name=""/>
        <dsp:cNvSpPr/>
      </dsp:nvSpPr>
      <dsp:spPr>
        <a:xfrm>
          <a:off x="3562359" y="1202204"/>
          <a:ext cx="166631" cy="358258"/>
        </a:xfrm>
        <a:custGeom>
          <a:avLst/>
          <a:gdLst/>
          <a:ahLst/>
          <a:cxnLst/>
          <a:rect l="0" t="0" r="0" b="0"/>
          <a:pathLst>
            <a:path>
              <a:moveTo>
                <a:pt x="0" y="358258"/>
              </a:moveTo>
              <a:lnTo>
                <a:pt x="83315" y="358258"/>
              </a:lnTo>
              <a:lnTo>
                <a:pt x="83315" y="0"/>
              </a:lnTo>
              <a:lnTo>
                <a:pt x="16663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20FA9-BA54-4C03-BC5E-DAC89A3A8470}">
      <dsp:nvSpPr>
        <dsp:cNvPr id="0" name=""/>
        <dsp:cNvSpPr/>
      </dsp:nvSpPr>
      <dsp:spPr>
        <a:xfrm>
          <a:off x="2196695" y="1560463"/>
          <a:ext cx="166631" cy="350507"/>
        </a:xfrm>
        <a:custGeom>
          <a:avLst/>
          <a:gdLst/>
          <a:ahLst/>
          <a:cxnLst/>
          <a:rect l="0" t="0" r="0" b="0"/>
          <a:pathLst>
            <a:path>
              <a:moveTo>
                <a:pt x="0" y="350507"/>
              </a:moveTo>
              <a:lnTo>
                <a:pt x="83315" y="350507"/>
              </a:lnTo>
              <a:lnTo>
                <a:pt x="83315" y="0"/>
              </a:lnTo>
              <a:lnTo>
                <a:pt x="16663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8CA764-59FC-4543-AF9B-626BD79B1669}">
      <dsp:nvSpPr>
        <dsp:cNvPr id="0" name=""/>
        <dsp:cNvSpPr/>
      </dsp:nvSpPr>
      <dsp:spPr>
        <a:xfrm>
          <a:off x="5217080" y="843946"/>
          <a:ext cx="166631" cy="716516"/>
        </a:xfrm>
        <a:custGeom>
          <a:avLst/>
          <a:gdLst/>
          <a:ahLst/>
          <a:cxnLst/>
          <a:rect l="0" t="0" r="0" b="0"/>
          <a:pathLst>
            <a:path>
              <a:moveTo>
                <a:pt x="0" y="0"/>
              </a:moveTo>
              <a:lnTo>
                <a:pt x="83315" y="0"/>
              </a:lnTo>
              <a:lnTo>
                <a:pt x="83315" y="716516"/>
              </a:lnTo>
              <a:lnTo>
                <a:pt x="166631" y="7165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ED846B-01A1-4BB4-A6D2-36C7B445D22C}">
      <dsp:nvSpPr>
        <dsp:cNvPr id="0" name=""/>
        <dsp:cNvSpPr/>
      </dsp:nvSpPr>
      <dsp:spPr>
        <a:xfrm>
          <a:off x="5217080" y="843946"/>
          <a:ext cx="166631" cy="358258"/>
        </a:xfrm>
        <a:custGeom>
          <a:avLst/>
          <a:gdLst/>
          <a:ahLst/>
          <a:cxnLst/>
          <a:rect l="0" t="0" r="0" b="0"/>
          <a:pathLst>
            <a:path>
              <a:moveTo>
                <a:pt x="0" y="0"/>
              </a:moveTo>
              <a:lnTo>
                <a:pt x="83315" y="0"/>
              </a:lnTo>
              <a:lnTo>
                <a:pt x="83315" y="358258"/>
              </a:lnTo>
              <a:lnTo>
                <a:pt x="166631" y="3582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D552A6-9ABE-4D62-9235-A86407360C82}">
      <dsp:nvSpPr>
        <dsp:cNvPr id="0" name=""/>
        <dsp:cNvSpPr/>
      </dsp:nvSpPr>
      <dsp:spPr>
        <a:xfrm>
          <a:off x="5217080" y="798226"/>
          <a:ext cx="166631" cy="91440"/>
        </a:xfrm>
        <a:custGeom>
          <a:avLst/>
          <a:gdLst/>
          <a:ahLst/>
          <a:cxnLst/>
          <a:rect l="0" t="0" r="0" b="0"/>
          <a:pathLst>
            <a:path>
              <a:moveTo>
                <a:pt x="0" y="45720"/>
              </a:moveTo>
              <a:lnTo>
                <a:pt x="166631"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B571E4-1F6F-47D8-A5EF-DF64411B8CB2}">
      <dsp:nvSpPr>
        <dsp:cNvPr id="0" name=""/>
        <dsp:cNvSpPr/>
      </dsp:nvSpPr>
      <dsp:spPr>
        <a:xfrm>
          <a:off x="5217080" y="485688"/>
          <a:ext cx="166631" cy="358258"/>
        </a:xfrm>
        <a:custGeom>
          <a:avLst/>
          <a:gdLst/>
          <a:ahLst/>
          <a:cxnLst/>
          <a:rect l="0" t="0" r="0" b="0"/>
          <a:pathLst>
            <a:path>
              <a:moveTo>
                <a:pt x="0" y="358258"/>
              </a:moveTo>
              <a:lnTo>
                <a:pt x="83315" y="358258"/>
              </a:lnTo>
              <a:lnTo>
                <a:pt x="83315" y="0"/>
              </a:lnTo>
              <a:lnTo>
                <a:pt x="16663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A4489-31FC-4147-A3F7-3C10FED23176}">
      <dsp:nvSpPr>
        <dsp:cNvPr id="0" name=""/>
        <dsp:cNvSpPr/>
      </dsp:nvSpPr>
      <dsp:spPr>
        <a:xfrm>
          <a:off x="5217080" y="127429"/>
          <a:ext cx="166631" cy="716516"/>
        </a:xfrm>
        <a:custGeom>
          <a:avLst/>
          <a:gdLst/>
          <a:ahLst/>
          <a:cxnLst/>
          <a:rect l="0" t="0" r="0" b="0"/>
          <a:pathLst>
            <a:path>
              <a:moveTo>
                <a:pt x="0" y="716516"/>
              </a:moveTo>
              <a:lnTo>
                <a:pt x="83315" y="716516"/>
              </a:lnTo>
              <a:lnTo>
                <a:pt x="83315" y="0"/>
              </a:lnTo>
              <a:lnTo>
                <a:pt x="16663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283DA-FCCC-4B47-9C62-20869270CEF6}">
      <dsp:nvSpPr>
        <dsp:cNvPr id="0" name=""/>
        <dsp:cNvSpPr/>
      </dsp:nvSpPr>
      <dsp:spPr>
        <a:xfrm>
          <a:off x="3562359" y="664817"/>
          <a:ext cx="166631" cy="179129"/>
        </a:xfrm>
        <a:custGeom>
          <a:avLst/>
          <a:gdLst/>
          <a:ahLst/>
          <a:cxnLst/>
          <a:rect l="0" t="0" r="0" b="0"/>
          <a:pathLst>
            <a:path>
              <a:moveTo>
                <a:pt x="0" y="0"/>
              </a:moveTo>
              <a:lnTo>
                <a:pt x="83315" y="0"/>
              </a:lnTo>
              <a:lnTo>
                <a:pt x="83315" y="179129"/>
              </a:lnTo>
              <a:lnTo>
                <a:pt x="166631" y="1791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45122-4540-41BA-BBB2-DF0D8EED24EC}">
      <dsp:nvSpPr>
        <dsp:cNvPr id="0" name=""/>
        <dsp:cNvSpPr/>
      </dsp:nvSpPr>
      <dsp:spPr>
        <a:xfrm>
          <a:off x="3562359" y="485688"/>
          <a:ext cx="166631" cy="179129"/>
        </a:xfrm>
        <a:custGeom>
          <a:avLst/>
          <a:gdLst/>
          <a:ahLst/>
          <a:cxnLst/>
          <a:rect l="0" t="0" r="0" b="0"/>
          <a:pathLst>
            <a:path>
              <a:moveTo>
                <a:pt x="0" y="179129"/>
              </a:moveTo>
              <a:lnTo>
                <a:pt x="83315" y="179129"/>
              </a:lnTo>
              <a:lnTo>
                <a:pt x="83315" y="0"/>
              </a:lnTo>
              <a:lnTo>
                <a:pt x="16663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ACBC2E-FC6D-4847-A647-ACDF1368D36F}">
      <dsp:nvSpPr>
        <dsp:cNvPr id="0" name=""/>
        <dsp:cNvSpPr/>
      </dsp:nvSpPr>
      <dsp:spPr>
        <a:xfrm>
          <a:off x="2196695" y="664817"/>
          <a:ext cx="166631" cy="1246154"/>
        </a:xfrm>
        <a:custGeom>
          <a:avLst/>
          <a:gdLst/>
          <a:ahLst/>
          <a:cxnLst/>
          <a:rect l="0" t="0" r="0" b="0"/>
          <a:pathLst>
            <a:path>
              <a:moveTo>
                <a:pt x="0" y="1246154"/>
              </a:moveTo>
              <a:lnTo>
                <a:pt x="83315" y="1246154"/>
              </a:lnTo>
              <a:lnTo>
                <a:pt x="83315" y="0"/>
              </a:lnTo>
              <a:lnTo>
                <a:pt x="16663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733616-1170-457C-90CD-EAF65B02C979}">
      <dsp:nvSpPr>
        <dsp:cNvPr id="0" name=""/>
        <dsp:cNvSpPr/>
      </dsp:nvSpPr>
      <dsp:spPr>
        <a:xfrm>
          <a:off x="884153" y="1783914"/>
          <a:ext cx="1312542"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Randomized (?) Experiment</a:t>
          </a:r>
        </a:p>
      </dsp:txBody>
      <dsp:txXfrm>
        <a:off x="884153" y="1783914"/>
        <a:ext cx="1312542" cy="254113"/>
      </dsp:txXfrm>
    </dsp:sp>
    <dsp:sp modelId="{D58BBB64-0885-4F1E-9FEF-6D1AECC54C30}">
      <dsp:nvSpPr>
        <dsp:cNvPr id="0" name=""/>
        <dsp:cNvSpPr/>
      </dsp:nvSpPr>
      <dsp:spPr>
        <a:xfrm>
          <a:off x="2363327" y="537760"/>
          <a:ext cx="1199032"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Simple Hypothesis  Testing</a:t>
          </a:r>
        </a:p>
      </dsp:txBody>
      <dsp:txXfrm>
        <a:off x="2363327" y="537760"/>
        <a:ext cx="1199032" cy="254113"/>
      </dsp:txXfrm>
    </dsp:sp>
    <dsp:sp modelId="{DC565F3B-F62D-44D6-99EB-F798DBC011CC}">
      <dsp:nvSpPr>
        <dsp:cNvPr id="0" name=""/>
        <dsp:cNvSpPr/>
      </dsp:nvSpPr>
      <dsp:spPr>
        <a:xfrm>
          <a:off x="3728991" y="358631"/>
          <a:ext cx="1488088" cy="254113"/>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It is significant!</a:t>
          </a:r>
          <a:r>
            <a:rPr lang="en-US" sz="900" kern="1200">
              <a:latin typeface="Arial"/>
            </a:rPr>
            <a:t> </a:t>
          </a:r>
          <a:r>
            <a:rPr lang="en-US" sz="900" kern="1200"/>
            <a:t>(or maybe not)</a:t>
          </a:r>
        </a:p>
      </dsp:txBody>
      <dsp:txXfrm>
        <a:off x="3728991" y="358631"/>
        <a:ext cx="1488088" cy="254113"/>
      </dsp:txXfrm>
    </dsp:sp>
    <dsp:sp modelId="{5F75196E-0A9E-4BD8-88A3-27622416601B}">
      <dsp:nvSpPr>
        <dsp:cNvPr id="0" name=""/>
        <dsp:cNvSpPr/>
      </dsp:nvSpPr>
      <dsp:spPr>
        <a:xfrm>
          <a:off x="3728991" y="716889"/>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New Hypothesis</a:t>
          </a:r>
        </a:p>
      </dsp:txBody>
      <dsp:txXfrm>
        <a:off x="3728991" y="716889"/>
        <a:ext cx="1488088" cy="254113"/>
      </dsp:txXfrm>
    </dsp:sp>
    <dsp:sp modelId="{265AC70F-B255-4982-B3D2-BE37FE612CE8}">
      <dsp:nvSpPr>
        <dsp:cNvPr id="0" name=""/>
        <dsp:cNvSpPr/>
      </dsp:nvSpPr>
      <dsp:spPr>
        <a:xfrm>
          <a:off x="5383712" y="372"/>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Loss of Balance</a:t>
          </a:r>
        </a:p>
      </dsp:txBody>
      <dsp:txXfrm>
        <a:off x="5383712" y="372"/>
        <a:ext cx="1488088" cy="254113"/>
      </dsp:txXfrm>
    </dsp:sp>
    <dsp:sp modelId="{76076848-3E33-47B4-975C-DFCD88AE3AE6}">
      <dsp:nvSpPr>
        <dsp:cNvPr id="0" name=""/>
        <dsp:cNvSpPr/>
      </dsp:nvSpPr>
      <dsp:spPr>
        <a:xfrm>
          <a:off x="5383712" y="358631"/>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Contamination</a:t>
          </a:r>
        </a:p>
      </dsp:txBody>
      <dsp:txXfrm>
        <a:off x="5383712" y="358631"/>
        <a:ext cx="1488088" cy="254113"/>
      </dsp:txXfrm>
    </dsp:sp>
    <dsp:sp modelId="{B5E5CB3A-4201-4C8F-9E92-C2C28D796300}">
      <dsp:nvSpPr>
        <dsp:cNvPr id="0" name=""/>
        <dsp:cNvSpPr/>
      </dsp:nvSpPr>
      <dsp:spPr>
        <a:xfrm>
          <a:off x="5383712" y="716889"/>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Maybe </a:t>
          </a:r>
          <a:r>
            <a:rPr lang="en-US" sz="900" kern="1200">
              <a:latin typeface="Arial"/>
            </a:rPr>
            <a:t>a</a:t>
          </a:r>
          <a:r>
            <a:rPr lang="en-US" sz="900" kern="1200"/>
            <a:t> sub population worked</a:t>
          </a:r>
        </a:p>
      </dsp:txBody>
      <dsp:txXfrm>
        <a:off x="5383712" y="716889"/>
        <a:ext cx="1488088" cy="254113"/>
      </dsp:txXfrm>
    </dsp:sp>
    <dsp:sp modelId="{75F92A1F-F032-4A51-A545-7556DE389D7E}">
      <dsp:nvSpPr>
        <dsp:cNvPr id="0" name=""/>
        <dsp:cNvSpPr/>
      </dsp:nvSpPr>
      <dsp:spPr>
        <a:xfrm>
          <a:off x="5383712" y="1075148"/>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Simpson’s paradox</a:t>
          </a:r>
        </a:p>
      </dsp:txBody>
      <dsp:txXfrm>
        <a:off x="5383712" y="1075148"/>
        <a:ext cx="1488088" cy="254113"/>
      </dsp:txXfrm>
    </dsp:sp>
    <dsp:sp modelId="{5F5EABB1-4237-4AE7-878F-5F71DB530198}">
      <dsp:nvSpPr>
        <dsp:cNvPr id="0" name=""/>
        <dsp:cNvSpPr/>
      </dsp:nvSpPr>
      <dsp:spPr>
        <a:xfrm>
          <a:off x="5383712" y="1433406"/>
          <a:ext cx="1488088" cy="254113"/>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Anything else?</a:t>
          </a:r>
        </a:p>
      </dsp:txBody>
      <dsp:txXfrm>
        <a:off x="5383712" y="1433406"/>
        <a:ext cx="1488088" cy="254113"/>
      </dsp:txXfrm>
    </dsp:sp>
    <dsp:sp modelId="{9BC6D75B-993D-4DD2-88F5-FBCB5B261728}">
      <dsp:nvSpPr>
        <dsp:cNvPr id="0" name=""/>
        <dsp:cNvSpPr/>
      </dsp:nvSpPr>
      <dsp:spPr>
        <a:xfrm>
          <a:off x="2363327" y="1433406"/>
          <a:ext cx="1199032"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Quasi Experiment Design</a:t>
          </a:r>
        </a:p>
      </dsp:txBody>
      <dsp:txXfrm>
        <a:off x="2363327" y="1433406"/>
        <a:ext cx="1199032" cy="254113"/>
      </dsp:txXfrm>
    </dsp:sp>
    <dsp:sp modelId="{FB583ED5-122D-4434-A75A-8CE5D136936C}">
      <dsp:nvSpPr>
        <dsp:cNvPr id="0" name=""/>
        <dsp:cNvSpPr/>
      </dsp:nvSpPr>
      <dsp:spPr>
        <a:xfrm>
          <a:off x="3728991" y="1075148"/>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Multiple regression</a:t>
          </a:r>
        </a:p>
      </dsp:txBody>
      <dsp:txXfrm>
        <a:off x="3728991" y="1075148"/>
        <a:ext cx="1488088" cy="254113"/>
      </dsp:txXfrm>
    </dsp:sp>
    <dsp:sp modelId="{459D364F-F1E6-455B-8DE0-0B3B9D2B26C3}">
      <dsp:nvSpPr>
        <dsp:cNvPr id="0" name=""/>
        <dsp:cNvSpPr/>
      </dsp:nvSpPr>
      <dsp:spPr>
        <a:xfrm>
          <a:off x="3728991" y="1433406"/>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Matching</a:t>
          </a:r>
        </a:p>
      </dsp:txBody>
      <dsp:txXfrm>
        <a:off x="3728991" y="1433406"/>
        <a:ext cx="1488088" cy="254113"/>
      </dsp:txXfrm>
    </dsp:sp>
    <dsp:sp modelId="{CA753B85-23CE-4A50-AFBE-1F7B04C5FB4C}">
      <dsp:nvSpPr>
        <dsp:cNvPr id="0" name=""/>
        <dsp:cNvSpPr/>
      </dsp:nvSpPr>
      <dsp:spPr>
        <a:xfrm>
          <a:off x="3728991" y="1791664"/>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Adjusting</a:t>
          </a:r>
        </a:p>
      </dsp:txBody>
      <dsp:txXfrm>
        <a:off x="3728991" y="1791664"/>
        <a:ext cx="1488088" cy="254113"/>
      </dsp:txXfrm>
    </dsp:sp>
    <dsp:sp modelId="{2CE05835-FFCD-4046-B56B-46CA74C6ABB5}">
      <dsp:nvSpPr>
        <dsp:cNvPr id="0" name=""/>
        <dsp:cNvSpPr/>
      </dsp:nvSpPr>
      <dsp:spPr>
        <a:xfrm>
          <a:off x="2363327" y="2687311"/>
          <a:ext cx="1199032"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Econometrics Models</a:t>
          </a:r>
        </a:p>
      </dsp:txBody>
      <dsp:txXfrm>
        <a:off x="2363327" y="2687311"/>
        <a:ext cx="1199032" cy="254113"/>
      </dsp:txXfrm>
    </dsp:sp>
    <dsp:sp modelId="{5D490BE6-9E68-49C6-8318-5A0AA93FFCBF}">
      <dsp:nvSpPr>
        <dsp:cNvPr id="0" name=""/>
        <dsp:cNvSpPr/>
      </dsp:nvSpPr>
      <dsp:spPr>
        <a:xfrm>
          <a:off x="3728991" y="2149923"/>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Heckman's Two-Stage Model</a:t>
          </a:r>
        </a:p>
      </dsp:txBody>
      <dsp:txXfrm>
        <a:off x="3728991" y="2149923"/>
        <a:ext cx="1488088" cy="254113"/>
      </dsp:txXfrm>
    </dsp:sp>
    <dsp:sp modelId="{2AB088FB-B050-43B8-A037-F7F3BBB16170}">
      <dsp:nvSpPr>
        <dsp:cNvPr id="0" name=""/>
        <dsp:cNvSpPr/>
      </dsp:nvSpPr>
      <dsp:spPr>
        <a:xfrm>
          <a:off x="3728991" y="2508181"/>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Interrupted Time Series</a:t>
          </a:r>
        </a:p>
      </dsp:txBody>
      <dsp:txXfrm>
        <a:off x="3728991" y="2508181"/>
        <a:ext cx="1488088" cy="254113"/>
      </dsp:txXfrm>
    </dsp:sp>
    <dsp:sp modelId="{142BF412-C437-47CD-B1B8-49651A372082}">
      <dsp:nvSpPr>
        <dsp:cNvPr id="0" name=""/>
        <dsp:cNvSpPr/>
      </dsp:nvSpPr>
      <dsp:spPr>
        <a:xfrm>
          <a:off x="3728991" y="2866440"/>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Regression Discontinuity</a:t>
          </a:r>
        </a:p>
      </dsp:txBody>
      <dsp:txXfrm>
        <a:off x="3728991" y="2866440"/>
        <a:ext cx="1488088" cy="254113"/>
      </dsp:txXfrm>
    </dsp:sp>
    <dsp:sp modelId="{9F1FCCCE-F4D0-45DD-8F38-75D46C54F15B}">
      <dsp:nvSpPr>
        <dsp:cNvPr id="0" name=""/>
        <dsp:cNvSpPr/>
      </dsp:nvSpPr>
      <dsp:spPr>
        <a:xfrm>
          <a:off x="3728991" y="3224698"/>
          <a:ext cx="1488088" cy="254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Instrumental Variables</a:t>
          </a:r>
        </a:p>
      </dsp:txBody>
      <dsp:txXfrm>
        <a:off x="3728991" y="3224698"/>
        <a:ext cx="1488088" cy="254113"/>
      </dsp:txXfrm>
    </dsp:sp>
    <dsp:sp modelId="{48E0ED07-D842-4E1F-9CC5-1B8CD8E8631B}">
      <dsp:nvSpPr>
        <dsp:cNvPr id="0" name=""/>
        <dsp:cNvSpPr/>
      </dsp:nvSpPr>
      <dsp:spPr>
        <a:xfrm>
          <a:off x="2363327" y="3045569"/>
          <a:ext cx="1199999" cy="238612"/>
        </a:xfrm>
        <a:prstGeom prst="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Insoluble</a:t>
          </a:r>
        </a:p>
      </dsp:txBody>
      <dsp:txXfrm>
        <a:off x="2363327" y="3045569"/>
        <a:ext cx="1199999" cy="238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F72B-E794-445A-B1B9-BFBBEC19A2DC}">
      <dsp:nvSpPr>
        <dsp:cNvPr id="0" name=""/>
        <dsp:cNvSpPr/>
      </dsp:nvSpPr>
      <dsp:spPr>
        <a:xfrm rot="5400000">
          <a:off x="852898" y="512729"/>
          <a:ext cx="453464" cy="51625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43962-A969-4B0A-8ACB-70AED80D43C2}">
      <dsp:nvSpPr>
        <dsp:cNvPr id="0" name=""/>
        <dsp:cNvSpPr/>
      </dsp:nvSpPr>
      <dsp:spPr>
        <a:xfrm>
          <a:off x="732757" y="10054"/>
          <a:ext cx="763368" cy="5343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Randomize</a:t>
          </a:r>
        </a:p>
      </dsp:txBody>
      <dsp:txXfrm>
        <a:off x="732757" y="10054"/>
        <a:ext cx="763368" cy="534332"/>
      </dsp:txXfrm>
    </dsp:sp>
    <dsp:sp modelId="{3F563B9D-FA02-48A3-A586-4B74143F8DDC}">
      <dsp:nvSpPr>
        <dsp:cNvPr id="0" name=""/>
        <dsp:cNvSpPr/>
      </dsp:nvSpPr>
      <dsp:spPr>
        <a:xfrm>
          <a:off x="1509528" y="65847"/>
          <a:ext cx="1197568" cy="431871"/>
        </a:xfrm>
        <a:prstGeom prst="rect">
          <a:avLst/>
        </a:prstGeom>
        <a:noFill/>
        <a:ln>
          <a:noFill/>
        </a:ln>
        <a:effectLst/>
      </dsp:spPr>
      <dsp:style>
        <a:lnRef idx="0">
          <a:scrgbClr r="0" g="0" b="0"/>
        </a:lnRef>
        <a:fillRef idx="0">
          <a:scrgbClr r="0" g="0" b="0"/>
        </a:fillRef>
        <a:effectRef idx="0">
          <a:scrgbClr r="0" g="0" b="0"/>
        </a:effectRef>
        <a:fontRef idx="minor"/>
      </dsp:style>
    </dsp:sp>
    <dsp:sp modelId="{C1FF6385-06CC-4E94-B1BC-32D14CC0EAD3}">
      <dsp:nvSpPr>
        <dsp:cNvPr id="0" name=""/>
        <dsp:cNvSpPr/>
      </dsp:nvSpPr>
      <dsp:spPr>
        <a:xfrm rot="5400000">
          <a:off x="1639980" y="1112961"/>
          <a:ext cx="453464" cy="51625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55A40-9AF4-4581-A465-B994E0103F6D}">
      <dsp:nvSpPr>
        <dsp:cNvPr id="0" name=""/>
        <dsp:cNvSpPr/>
      </dsp:nvSpPr>
      <dsp:spPr>
        <a:xfrm>
          <a:off x="1519839" y="610286"/>
          <a:ext cx="763368" cy="5343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Execute</a:t>
          </a:r>
        </a:p>
      </dsp:txBody>
      <dsp:txXfrm>
        <a:off x="1519839" y="610286"/>
        <a:ext cx="763368" cy="534332"/>
      </dsp:txXfrm>
    </dsp:sp>
    <dsp:sp modelId="{99B43EFE-1BF6-4FC5-AD20-42ACB3EC9DF5}">
      <dsp:nvSpPr>
        <dsp:cNvPr id="0" name=""/>
        <dsp:cNvSpPr/>
      </dsp:nvSpPr>
      <dsp:spPr>
        <a:xfrm>
          <a:off x="2330055" y="661519"/>
          <a:ext cx="973356" cy="431871"/>
        </a:xfrm>
        <a:prstGeom prst="rect">
          <a:avLst/>
        </a:prstGeom>
        <a:noFill/>
        <a:ln>
          <a:noFill/>
        </a:ln>
        <a:effectLst/>
      </dsp:spPr>
      <dsp:style>
        <a:lnRef idx="0">
          <a:scrgbClr r="0" g="0" b="0"/>
        </a:lnRef>
        <a:fillRef idx="0">
          <a:scrgbClr r="0" g="0" b="0"/>
        </a:fillRef>
        <a:effectRef idx="0">
          <a:scrgbClr r="0" g="0" b="0"/>
        </a:effectRef>
        <a:fontRef idx="minor"/>
      </dsp:style>
    </dsp:sp>
    <dsp:sp modelId="{FFDBD938-7AC8-40C4-9A3F-B7758423A960}">
      <dsp:nvSpPr>
        <dsp:cNvPr id="0" name=""/>
        <dsp:cNvSpPr/>
      </dsp:nvSpPr>
      <dsp:spPr>
        <a:xfrm>
          <a:off x="2306920" y="1210518"/>
          <a:ext cx="763368" cy="5343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Check       P-value</a:t>
          </a:r>
        </a:p>
      </dsp:txBody>
      <dsp:txXfrm>
        <a:off x="2306920" y="1210518"/>
        <a:ext cx="763368" cy="534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F72B-E794-445A-B1B9-BFBBEC19A2DC}">
      <dsp:nvSpPr>
        <dsp:cNvPr id="0" name=""/>
        <dsp:cNvSpPr/>
      </dsp:nvSpPr>
      <dsp:spPr>
        <a:xfrm rot="5400000">
          <a:off x="1465069" y="657193"/>
          <a:ext cx="581231" cy="66171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43962-A969-4B0A-8ACB-70AED80D43C2}">
      <dsp:nvSpPr>
        <dsp:cNvPr id="0" name=""/>
        <dsp:cNvSpPr/>
      </dsp:nvSpPr>
      <dsp:spPr>
        <a:xfrm>
          <a:off x="1311078" y="12887"/>
          <a:ext cx="978451" cy="6848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Design Experiment</a:t>
          </a:r>
        </a:p>
      </dsp:txBody>
      <dsp:txXfrm>
        <a:off x="1311078" y="12887"/>
        <a:ext cx="978451" cy="684883"/>
      </dsp:txXfrm>
    </dsp:sp>
    <dsp:sp modelId="{3F563B9D-FA02-48A3-A586-4B74143F8DDC}">
      <dsp:nvSpPr>
        <dsp:cNvPr id="0" name=""/>
        <dsp:cNvSpPr/>
      </dsp:nvSpPr>
      <dsp:spPr>
        <a:xfrm>
          <a:off x="2306707" y="84400"/>
          <a:ext cx="1534990" cy="553553"/>
        </a:xfrm>
        <a:prstGeom prst="rect">
          <a:avLst/>
        </a:prstGeom>
        <a:noFill/>
        <a:ln>
          <a:noFill/>
        </a:ln>
        <a:effectLst/>
      </dsp:spPr>
      <dsp:style>
        <a:lnRef idx="0">
          <a:scrgbClr r="0" g="0" b="0"/>
        </a:lnRef>
        <a:fillRef idx="0">
          <a:scrgbClr r="0" g="0" b="0"/>
        </a:fillRef>
        <a:effectRef idx="0">
          <a:scrgbClr r="0" g="0" b="0"/>
        </a:effectRef>
        <a:fontRef idx="minor"/>
      </dsp:style>
    </dsp:sp>
    <dsp:sp modelId="{C1FF6385-06CC-4E94-B1BC-32D14CC0EAD3}">
      <dsp:nvSpPr>
        <dsp:cNvPr id="0" name=""/>
        <dsp:cNvSpPr/>
      </dsp:nvSpPr>
      <dsp:spPr>
        <a:xfrm rot="5400000">
          <a:off x="2473914" y="1426544"/>
          <a:ext cx="581231" cy="66171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55A40-9AF4-4581-A465-B994E0103F6D}">
      <dsp:nvSpPr>
        <dsp:cNvPr id="0" name=""/>
        <dsp:cNvSpPr/>
      </dsp:nvSpPr>
      <dsp:spPr>
        <a:xfrm>
          <a:off x="2319923" y="782238"/>
          <a:ext cx="978451" cy="6848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Execute</a:t>
          </a:r>
        </a:p>
      </dsp:txBody>
      <dsp:txXfrm>
        <a:off x="2319923" y="782238"/>
        <a:ext cx="978451" cy="684883"/>
      </dsp:txXfrm>
    </dsp:sp>
    <dsp:sp modelId="{99B43EFE-1BF6-4FC5-AD20-42ACB3EC9DF5}">
      <dsp:nvSpPr>
        <dsp:cNvPr id="0" name=""/>
        <dsp:cNvSpPr/>
      </dsp:nvSpPr>
      <dsp:spPr>
        <a:xfrm>
          <a:off x="3358422" y="847906"/>
          <a:ext cx="1247604" cy="553553"/>
        </a:xfrm>
        <a:prstGeom prst="rect">
          <a:avLst/>
        </a:prstGeom>
        <a:noFill/>
        <a:ln>
          <a:noFill/>
        </a:ln>
        <a:effectLst/>
      </dsp:spPr>
      <dsp:style>
        <a:lnRef idx="0">
          <a:scrgbClr r="0" g="0" b="0"/>
        </a:lnRef>
        <a:fillRef idx="0">
          <a:scrgbClr r="0" g="0" b="0"/>
        </a:fillRef>
        <a:effectRef idx="0">
          <a:scrgbClr r="0" g="0" b="0"/>
        </a:effectRef>
        <a:fontRef idx="minor"/>
      </dsp:style>
    </dsp:sp>
    <dsp:sp modelId="{FFDBD938-7AC8-40C4-9A3F-B7758423A960}">
      <dsp:nvSpPr>
        <dsp:cNvPr id="0" name=""/>
        <dsp:cNvSpPr/>
      </dsp:nvSpPr>
      <dsp:spPr>
        <a:xfrm>
          <a:off x="3328769" y="1551588"/>
          <a:ext cx="978451" cy="6848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Test Hypothesis</a:t>
          </a:r>
        </a:p>
      </dsp:txBody>
      <dsp:txXfrm>
        <a:off x="3328769" y="1551588"/>
        <a:ext cx="978451" cy="6848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F72B-E794-445A-B1B9-BFBBEC19A2DC}">
      <dsp:nvSpPr>
        <dsp:cNvPr id="0" name=""/>
        <dsp:cNvSpPr/>
      </dsp:nvSpPr>
      <dsp:spPr>
        <a:xfrm rot="5400000">
          <a:off x="1318512" y="763217"/>
          <a:ext cx="670270" cy="763079"/>
        </a:xfrm>
        <a:prstGeom prst="bentUp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43962-A969-4B0A-8ACB-70AED80D43C2}">
      <dsp:nvSpPr>
        <dsp:cNvPr id="0" name=""/>
        <dsp:cNvSpPr/>
      </dsp:nvSpPr>
      <dsp:spPr>
        <a:xfrm>
          <a:off x="1140930" y="20208"/>
          <a:ext cx="1128341" cy="789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Design of Experiment</a:t>
          </a:r>
        </a:p>
      </dsp:txBody>
      <dsp:txXfrm>
        <a:off x="1140930" y="20208"/>
        <a:ext cx="1128341" cy="789802"/>
      </dsp:txXfrm>
    </dsp:sp>
    <dsp:sp modelId="{3F563B9D-FA02-48A3-A586-4B74143F8DDC}">
      <dsp:nvSpPr>
        <dsp:cNvPr id="0" name=""/>
        <dsp:cNvSpPr/>
      </dsp:nvSpPr>
      <dsp:spPr>
        <a:xfrm>
          <a:off x="2289083" y="102677"/>
          <a:ext cx="1770138" cy="638353"/>
        </a:xfrm>
        <a:prstGeom prst="rect">
          <a:avLst/>
        </a:prstGeom>
        <a:noFill/>
        <a:ln>
          <a:noFill/>
        </a:ln>
        <a:effectLst/>
      </dsp:spPr>
      <dsp:style>
        <a:lnRef idx="0">
          <a:scrgbClr r="0" g="0" b="0"/>
        </a:lnRef>
        <a:fillRef idx="0">
          <a:scrgbClr r="0" g="0" b="0"/>
        </a:fillRef>
        <a:effectRef idx="0">
          <a:scrgbClr r="0" g="0" b="0"/>
        </a:effectRef>
        <a:fontRef idx="minor"/>
      </dsp:style>
    </dsp:sp>
    <dsp:sp modelId="{C1FF6385-06CC-4E94-B1BC-32D14CC0EAD3}">
      <dsp:nvSpPr>
        <dsp:cNvPr id="0" name=""/>
        <dsp:cNvSpPr/>
      </dsp:nvSpPr>
      <dsp:spPr>
        <a:xfrm rot="5400000">
          <a:off x="2481904" y="1650426"/>
          <a:ext cx="670270" cy="763079"/>
        </a:xfrm>
        <a:prstGeom prst="bentUp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55A40-9AF4-4581-A465-B994E0103F6D}">
      <dsp:nvSpPr>
        <dsp:cNvPr id="0" name=""/>
        <dsp:cNvSpPr/>
      </dsp:nvSpPr>
      <dsp:spPr>
        <a:xfrm>
          <a:off x="2304323" y="907417"/>
          <a:ext cx="1128341" cy="789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Execute</a:t>
          </a:r>
        </a:p>
      </dsp:txBody>
      <dsp:txXfrm>
        <a:off x="2304323" y="907417"/>
        <a:ext cx="1128341" cy="789802"/>
      </dsp:txXfrm>
    </dsp:sp>
    <dsp:sp modelId="{99B43EFE-1BF6-4FC5-AD20-42ACB3EC9DF5}">
      <dsp:nvSpPr>
        <dsp:cNvPr id="0" name=""/>
        <dsp:cNvSpPr/>
      </dsp:nvSpPr>
      <dsp:spPr>
        <a:xfrm>
          <a:off x="3501911" y="983145"/>
          <a:ext cx="1438727" cy="638353"/>
        </a:xfrm>
        <a:prstGeom prst="rect">
          <a:avLst/>
        </a:prstGeom>
        <a:noFill/>
        <a:ln>
          <a:noFill/>
        </a:ln>
        <a:effectLst/>
      </dsp:spPr>
      <dsp:style>
        <a:lnRef idx="0">
          <a:scrgbClr r="0" g="0" b="0"/>
        </a:lnRef>
        <a:fillRef idx="0">
          <a:scrgbClr r="0" g="0" b="0"/>
        </a:fillRef>
        <a:effectRef idx="0">
          <a:scrgbClr r="0" g="0" b="0"/>
        </a:effectRef>
        <a:fontRef idx="minor"/>
      </dsp:style>
    </dsp:sp>
    <dsp:sp modelId="{80F6979F-C7CF-47A6-AC94-CACBB525D1E6}">
      <dsp:nvSpPr>
        <dsp:cNvPr id="0" name=""/>
        <dsp:cNvSpPr/>
      </dsp:nvSpPr>
      <dsp:spPr>
        <a:xfrm rot="5400000">
          <a:off x="3645297" y="2537635"/>
          <a:ext cx="670270" cy="763079"/>
        </a:xfrm>
        <a:prstGeom prst="bentUp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48D49D-49D0-40AE-A657-2BECB1BC65D0}">
      <dsp:nvSpPr>
        <dsp:cNvPr id="0" name=""/>
        <dsp:cNvSpPr/>
      </dsp:nvSpPr>
      <dsp:spPr>
        <a:xfrm>
          <a:off x="3467716" y="1794626"/>
          <a:ext cx="1128341" cy="789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Design Evaluation</a:t>
          </a:r>
        </a:p>
      </dsp:txBody>
      <dsp:txXfrm>
        <a:off x="3467716" y="1794626"/>
        <a:ext cx="1128341" cy="789802"/>
      </dsp:txXfrm>
    </dsp:sp>
    <dsp:sp modelId="{8B2A6432-8148-4794-B502-EC0FF96DCE8D}">
      <dsp:nvSpPr>
        <dsp:cNvPr id="0" name=""/>
        <dsp:cNvSpPr/>
      </dsp:nvSpPr>
      <dsp:spPr>
        <a:xfrm>
          <a:off x="4596058" y="1869952"/>
          <a:ext cx="820648" cy="638353"/>
        </a:xfrm>
        <a:prstGeom prst="rect">
          <a:avLst/>
        </a:prstGeom>
        <a:noFill/>
        <a:ln>
          <a:noFill/>
        </a:ln>
        <a:effectLst/>
      </dsp:spPr>
      <dsp:style>
        <a:lnRef idx="0">
          <a:scrgbClr r="0" g="0" b="0"/>
        </a:lnRef>
        <a:fillRef idx="0">
          <a:scrgbClr r="0" g="0" b="0"/>
        </a:fillRef>
        <a:effectRef idx="0">
          <a:scrgbClr r="0" g="0" b="0"/>
        </a:effectRef>
        <a:fontRef idx="minor"/>
      </dsp:style>
    </dsp:sp>
    <dsp:sp modelId="{75F702B2-CD58-482F-B059-1C82AAED437E}">
      <dsp:nvSpPr>
        <dsp:cNvPr id="0" name=""/>
        <dsp:cNvSpPr/>
      </dsp:nvSpPr>
      <dsp:spPr>
        <a:xfrm>
          <a:off x="4631109" y="2681835"/>
          <a:ext cx="1128341" cy="789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Test hypothesis</a:t>
          </a:r>
        </a:p>
      </dsp:txBody>
      <dsp:txXfrm>
        <a:off x="4631109" y="2681835"/>
        <a:ext cx="1128341" cy="78980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Arial" panose="020B0604020202020204" pitchFamily="34" charset="0"/>
                <a:cs typeface="Arial" panose="020B0604020202020204" pitchFamily="34" charset="0"/>
              </a:rPr>
              <a:t>5/4/2020</a:t>
            </a:fld>
            <a:endParaRPr lang="en-US" sz="10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Arial" panose="020B0604020202020204" pitchFamily="34" charset="0"/>
                <a:cs typeface="Arial" panose="020B0604020202020204" pitchFamily="34" charset="0"/>
              </a:r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5/4/2020</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Q1</a:t>
            </a:r>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a:p>
        </p:txBody>
      </p:sp>
    </p:spTree>
    <p:extLst>
      <p:ext uri="{BB962C8B-B14F-4D97-AF65-F5344CB8AC3E}">
        <p14:creationId xmlns:p14="http://schemas.microsoft.com/office/powerpoint/2010/main" val="267951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121476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2336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Q2</a:t>
            </a:r>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370000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Q3</a:t>
            </a:r>
          </a:p>
        </p:txBody>
      </p:sp>
      <p:sp>
        <p:nvSpPr>
          <p:cNvPr id="4" name="Slide Number Placeholder 3"/>
          <p:cNvSpPr>
            <a:spLocks noGrp="1"/>
          </p:cNvSpPr>
          <p:nvPr>
            <p:ph type="sldNum" sz="quarter" idx="5"/>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135285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Q4</a:t>
            </a:r>
          </a:p>
        </p:txBody>
      </p:sp>
      <p:sp>
        <p:nvSpPr>
          <p:cNvPr id="4" name="Slide Number Placeholder 3"/>
          <p:cNvSpPr>
            <a:spLocks noGrp="1"/>
          </p:cNvSpPr>
          <p:nvPr>
            <p:ph type="sldNum" sz="quarter" idx="5"/>
          </p:nvPr>
        </p:nvSpPr>
        <p:spPr/>
        <p:txBody>
          <a:bodyPr/>
          <a:lstStyle/>
          <a:p>
            <a:fld id="{50AD15A5-6128-B84F-818D-8AA5BDD9AF9D}" type="slidenum">
              <a:rPr lang="en-US" smtClean="0"/>
              <a:pPr/>
              <a:t>21</a:t>
            </a:fld>
            <a:endParaRPr lang="en-US"/>
          </a:p>
        </p:txBody>
      </p:sp>
    </p:spTree>
    <p:extLst>
      <p:ext uri="{BB962C8B-B14F-4D97-AF65-F5344CB8AC3E}">
        <p14:creationId xmlns:p14="http://schemas.microsoft.com/office/powerpoint/2010/main" val="300496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Q5</a:t>
            </a:r>
          </a:p>
        </p:txBody>
      </p:sp>
      <p:sp>
        <p:nvSpPr>
          <p:cNvPr id="4" name="Slide Number Placeholder 3"/>
          <p:cNvSpPr>
            <a:spLocks noGrp="1"/>
          </p:cNvSpPr>
          <p:nvPr>
            <p:ph type="sldNum" sz="quarter" idx="5"/>
          </p:nvPr>
        </p:nvSpPr>
        <p:spPr/>
        <p:txBody>
          <a:bodyPr/>
          <a:lstStyle/>
          <a:p>
            <a:fld id="{50AD15A5-6128-B84F-818D-8AA5BDD9AF9D}" type="slidenum">
              <a:rPr lang="en-US" smtClean="0"/>
              <a:pPr/>
              <a:t>25</a:t>
            </a:fld>
            <a:endParaRPr lang="en-US"/>
          </a:p>
        </p:txBody>
      </p:sp>
    </p:spTree>
    <p:extLst>
      <p:ext uri="{BB962C8B-B14F-4D97-AF65-F5344CB8AC3E}">
        <p14:creationId xmlns:p14="http://schemas.microsoft.com/office/powerpoint/2010/main" val="3859858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 Col Right | Header">
    <p:spTree>
      <p:nvGrpSpPr>
        <p:cNvPr id="1" name=""/>
        <p:cNvGrpSpPr/>
        <p:nvPr/>
      </p:nvGrpSpPr>
      <p:grpSpPr>
        <a:xfrm>
          <a:off x="0" y="0"/>
          <a:ext cx="0" cy="0"/>
          <a:chOff x="0" y="0"/>
          <a:chExt cx="0" cy="0"/>
        </a:xfrm>
      </p:grpSpPr>
      <p:sp>
        <p:nvSpPr>
          <p:cNvPr id="5" name="Rectangle 4"/>
          <p:cNvSpPr/>
          <p:nvPr userDrawn="1"/>
        </p:nvSpPr>
        <p:spPr>
          <a:xfrm>
            <a:off x="9125877" y="0"/>
            <a:ext cx="30629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56" tIns="45629" rIns="91256" bIns="4562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hasCustomPrompt="1"/>
          </p:nvPr>
        </p:nvSpPr>
        <p:spPr>
          <a:xfrm>
            <a:off x="447693" y="388063"/>
            <a:ext cx="8019288" cy="731520"/>
          </a:xfrm>
        </p:spPr>
        <p:txBody>
          <a:bodyPr anchor="ctr"/>
          <a:lstStyle>
            <a:lvl1pPr>
              <a:defRPr sz="2800" b="0">
                <a:solidFill>
                  <a:schemeClr val="accent2"/>
                </a:solidFill>
              </a:defRPr>
            </a:lvl1pPr>
          </a:lstStyle>
          <a:p>
            <a:r>
              <a:rPr lang="en-US"/>
              <a:t>Title</a:t>
            </a:r>
          </a:p>
        </p:txBody>
      </p:sp>
      <p:sp>
        <p:nvSpPr>
          <p:cNvPr id="8" name="Content Placeholder 3"/>
          <p:cNvSpPr>
            <a:spLocks noGrp="1"/>
          </p:cNvSpPr>
          <p:nvPr>
            <p:ph sz="quarter" idx="10" hasCustomPrompt="1"/>
          </p:nvPr>
        </p:nvSpPr>
        <p:spPr>
          <a:xfrm>
            <a:off x="457200" y="1600200"/>
            <a:ext cx="8019288" cy="4636008"/>
          </a:xfrm>
        </p:spPr>
        <p:txBody>
          <a:bodyPr/>
          <a:lstStyle>
            <a:lvl1pPr>
              <a:spcBef>
                <a:spcPts val="1800"/>
              </a:spcBef>
              <a:defRPr sz="1900" b="1">
                <a:solidFill>
                  <a:schemeClr val="tx2"/>
                </a:solidFill>
                <a:latin typeface="Open Sans Bold"/>
                <a:cs typeface="Open Sans Bold"/>
              </a:defRPr>
            </a:lvl1pPr>
            <a:lvl2pPr marL="0" indent="0">
              <a:spcBef>
                <a:spcPts val="1200"/>
              </a:spcBef>
              <a:buFontTx/>
              <a:buNone/>
              <a:defRPr sz="1900"/>
            </a:lvl2pPr>
            <a:lvl3pPr marL="199657" indent="-199657">
              <a:spcBef>
                <a:spcPts val="600"/>
              </a:spcBef>
              <a:buFont typeface="Arial"/>
              <a:buChar char="•"/>
              <a:defRPr sz="1900"/>
            </a:lvl3pPr>
            <a:lvl4pPr marL="397725" indent="-199657">
              <a:buFont typeface="Lucida Grande"/>
              <a:buChar char="-"/>
              <a:defRPr sz="1900"/>
            </a:lvl4pPr>
            <a:lvl5pPr>
              <a:defRPr sz="1900"/>
            </a:lvl5pPr>
          </a:lstStyle>
          <a:p>
            <a:pPr lvl="0"/>
            <a:r>
              <a:rPr lang="en-US"/>
              <a:t>Header</a:t>
            </a:r>
          </a:p>
          <a:p>
            <a:pPr lvl="1"/>
            <a:r>
              <a:rPr lang="en-US"/>
              <a:t>First-level </a:t>
            </a:r>
          </a:p>
          <a:p>
            <a:pPr lvl="2"/>
            <a:r>
              <a:rPr lang="en-US"/>
              <a:t>Second-level</a:t>
            </a:r>
          </a:p>
          <a:p>
            <a:pPr lvl="3"/>
            <a:r>
              <a:rPr lang="en-US"/>
              <a:t>Third-level</a:t>
            </a:r>
          </a:p>
        </p:txBody>
      </p:sp>
      <p:sp>
        <p:nvSpPr>
          <p:cNvPr id="6" name="Content Placeholder 8">
            <a:extLst>
              <a:ext uri="{FF2B5EF4-FFF2-40B4-BE49-F238E27FC236}">
                <a16:creationId xmlns:a16="http://schemas.microsoft.com/office/drawing/2014/main" id="{D384BD63-B965-4765-B637-E2239FB1D58C}"/>
              </a:ext>
            </a:extLst>
          </p:cNvPr>
          <p:cNvSpPr txBox="1">
            <a:spLocks/>
          </p:cNvSpPr>
          <p:nvPr userDrawn="1"/>
        </p:nvSpPr>
        <p:spPr>
          <a:xfrm>
            <a:off x="10771331" y="6418627"/>
            <a:ext cx="734302" cy="228600"/>
          </a:xfrm>
          <a:prstGeom prst="rect">
            <a:avLst/>
          </a:prstGeom>
        </p:spPr>
        <p:txBody>
          <a:bodyPr lIns="91256" tIns="45629" rIns="91256" bIns="45629"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8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07667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94" y="388063"/>
            <a:ext cx="9454896" cy="731520"/>
          </a:xfrm>
        </p:spPr>
        <p:txBody>
          <a:bodyPr anchor="ctr"/>
          <a:lstStyle>
            <a:lvl1pPr>
              <a:defRPr>
                <a:solidFill>
                  <a:schemeClr val="accent2"/>
                </a:solidFill>
              </a:defRPr>
            </a:lvl1pPr>
          </a:lstStyle>
          <a:p>
            <a:r>
              <a:rPr lang="en-US"/>
              <a:t>Title</a:t>
            </a:r>
          </a:p>
        </p:txBody>
      </p:sp>
    </p:spTree>
    <p:extLst>
      <p:ext uri="{BB962C8B-B14F-4D97-AF65-F5344CB8AC3E}">
        <p14:creationId xmlns:p14="http://schemas.microsoft.com/office/powerpoint/2010/main" val="4245209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94" y="388069"/>
            <a:ext cx="9454896" cy="731611"/>
          </a:xfrm>
        </p:spPr>
        <p:txBody>
          <a:bodyPr anchor="ctr"/>
          <a:lstStyle>
            <a:lvl1pPr>
              <a:defRPr>
                <a:solidFill>
                  <a:schemeClr val="accent2"/>
                </a:solidFill>
              </a:defRPr>
            </a:lvl1pPr>
          </a:lstStyle>
          <a:p>
            <a:r>
              <a:rPr lang="en-US"/>
              <a:t>Title</a:t>
            </a:r>
          </a:p>
        </p:txBody>
      </p:sp>
      <p:sp>
        <p:nvSpPr>
          <p:cNvPr id="4" name="Content Placeholder 3"/>
          <p:cNvSpPr>
            <a:spLocks noGrp="1"/>
          </p:cNvSpPr>
          <p:nvPr>
            <p:ph sz="quarter" idx="10" hasCustomPrompt="1"/>
          </p:nvPr>
        </p:nvSpPr>
        <p:spPr>
          <a:xfrm>
            <a:off x="457200" y="1600203"/>
            <a:ext cx="9450388" cy="4635500"/>
          </a:xfrm>
        </p:spPr>
        <p:txBody>
          <a:bodyPr/>
          <a:lstStyle>
            <a:lvl1pPr>
              <a:defRPr sz="1900"/>
            </a:lvl1pPr>
            <a:lvl2pPr>
              <a:defRPr sz="1900"/>
            </a:lvl2pPr>
            <a:lvl3pPr>
              <a:defRPr sz="1900"/>
            </a:lvl3pPr>
            <a:lvl4pPr>
              <a:defRPr sz="1900"/>
            </a:lvl4pPr>
            <a:lvl5pPr>
              <a:defRPr sz="1900"/>
            </a:lvl5pPr>
          </a:lstStyle>
          <a:p>
            <a:pPr lvl="0"/>
            <a:r>
              <a:rPr lang="en-US"/>
              <a:t>First-level</a:t>
            </a:r>
          </a:p>
          <a:p>
            <a:pPr lvl="1"/>
            <a:r>
              <a:rPr lang="en-US"/>
              <a:t>Second-level</a:t>
            </a:r>
          </a:p>
          <a:p>
            <a:pPr lvl="2"/>
            <a:r>
              <a:rPr lang="en-US"/>
              <a:t>Third-level</a:t>
            </a:r>
          </a:p>
        </p:txBody>
      </p:sp>
    </p:spTree>
    <p:extLst>
      <p:ext uri="{BB962C8B-B14F-4D97-AF65-F5344CB8AC3E}">
        <p14:creationId xmlns:p14="http://schemas.microsoft.com/office/powerpoint/2010/main" val="2354234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orient="horz" pos="39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005BBA-0F38-4D0C-B721-2A2113F303C7}"/>
              </a:ext>
            </a:extLst>
          </p:cNvPr>
          <p:cNvGraphicFramePr>
            <a:graphicFrameLocks noChangeAspect="1"/>
          </p:cNvGraphicFramePr>
          <p:nvPr userDrawn="1">
            <p:custDataLst>
              <p:tags r:id="rId43"/>
            </p:custDataLst>
            <p:extLst>
              <p:ext uri="{D42A27DB-BD31-4B8C-83A1-F6EECF244321}">
                <p14:modId xmlns:p14="http://schemas.microsoft.com/office/powerpoint/2010/main" val="2772032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45" imgW="341" imgH="341" progId="TCLayout.ActiveDocument.1">
                  <p:embed/>
                </p:oleObj>
              </mc:Choice>
              <mc:Fallback>
                <p:oleObj name="think-cell Slide" r:id="rId45" imgW="341" imgH="341" progId="TCLayout.ActiveDocument.1">
                  <p:embed/>
                  <p:pic>
                    <p:nvPicPr>
                      <p:cNvPr id="5" name="Object 4" hidden="1">
                        <a:extLst>
                          <a:ext uri="{FF2B5EF4-FFF2-40B4-BE49-F238E27FC236}">
                            <a16:creationId xmlns:a16="http://schemas.microsoft.com/office/drawing/2014/main" id="{AA005BBA-0F38-4D0C-B721-2A2113F303C7}"/>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23245FC-2B5F-4C84-9307-3DDB38F05472}"/>
              </a:ext>
            </a:extLst>
          </p:cNvPr>
          <p:cNvSpPr/>
          <p:nvPr userDrawn="1">
            <p:custDataLst>
              <p:tags r:id="rId44"/>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a:endParaRPr lang="en-US" sz="2600" b="1" i="0" baseline="0">
              <a:solidFill>
                <a:schemeClr val="bg1"/>
              </a:solidFill>
              <a:latin typeface="Arial" panose="020B0604020202020204"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19" r:id="rId32"/>
    <p:sldLayoutId id="2147483879" r:id="rId33"/>
    <p:sldLayoutId id="2147483922" r:id="rId34"/>
    <p:sldLayoutId id="2147483920" r:id="rId35"/>
    <p:sldLayoutId id="2147483914" r:id="rId36"/>
    <p:sldLayoutId id="2147483915" r:id="rId37"/>
    <p:sldLayoutId id="2147483923" r:id="rId38"/>
    <p:sldLayoutId id="2147483924" r:id="rId39"/>
    <p:sldLayoutId id="2147483925" r:id="rId40"/>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emf"/><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25.xml"/><Relationship Id="rId7" Type="http://schemas.openxmlformats.org/officeDocument/2006/relationships/image" Target="../media/image10.jpeg"/><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1.xml"/><Relationship Id="rId7" Type="http://schemas.openxmlformats.org/officeDocument/2006/relationships/image" Target="../media/image14.gif"/><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15.xml"/><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3.xml"/><Relationship Id="rId7" Type="http://schemas.openxmlformats.org/officeDocument/2006/relationships/image" Target="../media/image17.png"/><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35.xml"/><Relationship Id="rId7" Type="http://schemas.openxmlformats.org/officeDocument/2006/relationships/image" Target="../media/image10.jpeg"/><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10" Type="http://schemas.openxmlformats.org/officeDocument/2006/relationships/hyperlink" Target="https://support.sas.com/resources/papers/proceedings/proceedings/sugi26/p214-26.pdf" TargetMode="External"/><Relationship Id="rId4" Type="http://schemas.openxmlformats.org/officeDocument/2006/relationships/slideLayout" Target="../slideLayouts/slideLayout15.xml"/><Relationship Id="rId9" Type="http://schemas.openxmlformats.org/officeDocument/2006/relationships/hyperlink" Target="http://journals.sfu.ca/jmde/index.php/jmde_1/article/download/431/414" TargetMode="External"/></Relationships>
</file>

<file path=ppt/slides/_rels/slide1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9.png"/><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2.xml"/><Relationship Id="rId4"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6.xml"/><Relationship Id="rId4"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47.xml"/><Relationship Id="rId7" Type="http://schemas.openxmlformats.org/officeDocument/2006/relationships/image" Target="../media/image9.jpeg"/><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22.emf"/><Relationship Id="rId5" Type="http://schemas.openxmlformats.org/officeDocument/2006/relationships/oleObject" Target="../embeddings/oleObject23.bin"/><Relationship Id="rId4"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49.xml"/><Relationship Id="rId7" Type="http://schemas.openxmlformats.org/officeDocument/2006/relationships/image" Target="../media/image11.jpeg"/><Relationship Id="rId2" Type="http://schemas.openxmlformats.org/officeDocument/2006/relationships/tags" Target="../tags/tag48.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10" Type="http://schemas.openxmlformats.org/officeDocument/2006/relationships/hyperlink" Target="https://cran.r-project.org/web/packages/lme4/lme4.pdf" TargetMode="External"/><Relationship Id="rId4" Type="http://schemas.openxmlformats.org/officeDocument/2006/relationships/slideLayout" Target="../slideLayouts/slideLayout31.xml"/><Relationship Id="rId9" Type="http://schemas.openxmlformats.org/officeDocument/2006/relationships/hyperlink" Target="https://stats.idre.ucla.edu/other/mult-pkg/introduction-to-generalized-linear-mixed-models/" TargetMode="Externa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tags" Target="../tags/tag51.xml"/><Relationship Id="rId7" Type="http://schemas.openxmlformats.org/officeDocument/2006/relationships/image" Target="../media/image1.emf"/><Relationship Id="rId12" Type="http://schemas.microsoft.com/office/2007/relationships/diagramDrawing" Target="../diagrams/drawing4.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oleObject" Target="../embeddings/oleObject25.bin"/><Relationship Id="rId11" Type="http://schemas.openxmlformats.org/officeDocument/2006/relationships/diagramColors" Target="../diagrams/colors4.xml"/><Relationship Id="rId5" Type="http://schemas.openxmlformats.org/officeDocument/2006/relationships/notesSlide" Target="../notesSlides/notesSlide7.xml"/><Relationship Id="rId10" Type="http://schemas.openxmlformats.org/officeDocument/2006/relationships/diagramQuickStyle" Target="../diagrams/quickStyle4.xml"/><Relationship Id="rId4" Type="http://schemas.openxmlformats.org/officeDocument/2006/relationships/slideLayout" Target="../slideLayouts/slideLayout39.xml"/><Relationship Id="rId9"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8" Type="http://schemas.openxmlformats.org/officeDocument/2006/relationships/hyperlink" Target="https://www.ncbi.nlm.nih.gov/pmc/articles/PMC3136079/" TargetMode="External"/><Relationship Id="rId13" Type="http://schemas.openxmlformats.org/officeDocument/2006/relationships/hyperlink" Target="https://docs.scipy.org/doc/scipy/reference/stats.html" TargetMode="External"/><Relationship Id="rId3" Type="http://schemas.openxmlformats.org/officeDocument/2006/relationships/slideLayout" Target="../slideLayouts/slideLayout31.xml"/><Relationship Id="rId7" Type="http://schemas.openxmlformats.org/officeDocument/2006/relationships/image" Target="../media/image25.jpeg"/><Relationship Id="rId12" Type="http://schemas.openxmlformats.org/officeDocument/2006/relationships/hyperlink" Target="https://stats.idre.ucla.edu/other/mult-pkg/introduction-to-generalized-linear-mixed-models/" TargetMode="External"/><Relationship Id="rId2" Type="http://schemas.openxmlformats.org/officeDocument/2006/relationships/tags" Target="../tags/tag52.xml"/><Relationship Id="rId1" Type="http://schemas.openxmlformats.org/officeDocument/2006/relationships/vmlDrawing" Target="../drawings/vmlDrawing26.vml"/><Relationship Id="rId6" Type="http://schemas.openxmlformats.org/officeDocument/2006/relationships/image" Target="../media/image24.jpeg"/><Relationship Id="rId11" Type="http://schemas.openxmlformats.org/officeDocument/2006/relationships/hyperlink" Target="https://gking.harvard.edu/files/gking/files/psnot.pdf" TargetMode="External"/><Relationship Id="rId5" Type="http://schemas.openxmlformats.org/officeDocument/2006/relationships/image" Target="../media/image1.emf"/><Relationship Id="rId15" Type="http://schemas.openxmlformats.org/officeDocument/2006/relationships/hyperlink" Target="https://cran.r-project.org/web/packages/lme4/lme4.pdf" TargetMode="External"/><Relationship Id="rId10" Type="http://schemas.openxmlformats.org/officeDocument/2006/relationships/hyperlink" Target="https://www.ncbi.nlm.nih.gov/pmc/articles/PMC3144483/#s11title" TargetMode="External"/><Relationship Id="rId4" Type="http://schemas.openxmlformats.org/officeDocument/2006/relationships/oleObject" Target="../embeddings/oleObject26.bin"/><Relationship Id="rId9" Type="http://schemas.openxmlformats.org/officeDocument/2006/relationships/hyperlink" Target="https://www.ncbi.nlm.nih.gov/pmc/articles/PMC3472075/" TargetMode="External"/><Relationship Id="rId14" Type="http://schemas.openxmlformats.org/officeDocument/2006/relationships/hyperlink" Target="https://pypi.org/project/causalml/" TargetMode="External"/></Relationships>
</file>

<file path=ppt/slides/_rels/slide27.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tags" Target="../tags/tag9.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4.jpeg"/><Relationship Id="rId2" Type="http://schemas.openxmlformats.org/officeDocument/2006/relationships/tags" Target="../tags/tag8.xml"/><Relationship Id="rId16" Type="http://schemas.microsoft.com/office/2007/relationships/diagramDrawing" Target="../diagrams/drawing2.xml"/><Relationship Id="rId1" Type="http://schemas.openxmlformats.org/officeDocument/2006/relationships/vmlDrawing" Target="../drawings/vmlDrawing4.vml"/><Relationship Id="rId6" Type="http://schemas.openxmlformats.org/officeDocument/2006/relationships/image" Target="../media/image1.emf"/><Relationship Id="rId11" Type="http://schemas.microsoft.com/office/2007/relationships/diagramDrawing" Target="../diagrams/drawing1.xml"/><Relationship Id="rId5" Type="http://schemas.openxmlformats.org/officeDocument/2006/relationships/oleObject" Target="../embeddings/oleObject4.bin"/><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slideLayout" Target="../slideLayouts/slideLayout39.xml"/><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11.xml"/><Relationship Id="rId7" Type="http://schemas.openxmlformats.org/officeDocument/2006/relationships/hyperlink" Target="mailto:AprimoRetailSupport@CVSHealth.com?subject=Request%20account%20for%20ADAM" TargetMode="Externa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image" Target="../media/image3.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11" Type="http://schemas.openxmlformats.org/officeDocument/2006/relationships/image" Target="../media/image9.jpeg"/><Relationship Id="rId5" Type="http://schemas.openxmlformats.org/officeDocument/2006/relationships/notesSlide" Target="../notesSlides/notesSlide3.xml"/><Relationship Id="rId10" Type="http://schemas.openxmlformats.org/officeDocument/2006/relationships/image" Target="../media/image8.png"/><Relationship Id="rId4" Type="http://schemas.openxmlformats.org/officeDocument/2006/relationships/slideLayout" Target="../slideLayouts/slideLayout40.xm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4.xml"/><Relationship Id="rId4"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8" Type="http://schemas.openxmlformats.org/officeDocument/2006/relationships/hyperlink" Target="https://docs.python.org/3/library/random.html" TargetMode="External"/><Relationship Id="rId13" Type="http://schemas.openxmlformats.org/officeDocument/2006/relationships/image" Target="../media/image11.jpeg"/><Relationship Id="rId3" Type="http://schemas.openxmlformats.org/officeDocument/2006/relationships/tags" Target="../tags/tag17.xml"/><Relationship Id="rId7" Type="http://schemas.openxmlformats.org/officeDocument/2006/relationships/hyperlink" Target="https://en.wikipedia.org/wiki/Mersenne_Twister" TargetMode="External"/><Relationship Id="rId12" Type="http://schemas.openxmlformats.org/officeDocument/2006/relationships/image" Target="../media/image10.jpe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11" Type="http://schemas.openxmlformats.org/officeDocument/2006/relationships/hyperlink" Target="https://www.ncbi.nlm.nih.gov/pmc/articles/PMC5856359/" TargetMode="External"/><Relationship Id="rId5" Type="http://schemas.openxmlformats.org/officeDocument/2006/relationships/oleObject" Target="../embeddings/oleObject8.bin"/><Relationship Id="rId10" Type="http://schemas.openxmlformats.org/officeDocument/2006/relationships/hyperlink" Target="https://www.ncbi.nlm.nih.gov/pmc/articles/PMC3136079/" TargetMode="External"/><Relationship Id="rId4" Type="http://schemas.openxmlformats.org/officeDocument/2006/relationships/slideLayout" Target="../slideLayouts/slideLayout31.xml"/><Relationship Id="rId9" Type="http://schemas.openxmlformats.org/officeDocument/2006/relationships/hyperlink" Target="https://engineering.mit.edu/engage/ask-an-engineer/can-a-computer-generate-a-truly-random-number/" TargetMode="Externa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tags" Target="../tags/tag19.xml"/><Relationship Id="rId7" Type="http://schemas.openxmlformats.org/officeDocument/2006/relationships/diagramData" Target="../diagrams/data3.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11" Type="http://schemas.microsoft.com/office/2007/relationships/diagramDrawing" Target="../diagrams/drawing3.xml"/><Relationship Id="rId5" Type="http://schemas.openxmlformats.org/officeDocument/2006/relationships/oleObject" Target="../embeddings/oleObject9.bin"/><Relationship Id="rId10" Type="http://schemas.openxmlformats.org/officeDocument/2006/relationships/diagramColors" Target="../diagrams/colors3.xml"/><Relationship Id="rId4" Type="http://schemas.openxmlformats.org/officeDocument/2006/relationships/slideLayout" Target="../slideLayouts/slideLayout31.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5.xml"/><Relationship Id="rId4" Type="http://schemas.openxmlformats.org/officeDocument/2006/relationships/slideLayout" Target="../slideLayouts/slideLayout31.xml"/><Relationship Id="rId9" Type="http://schemas.openxmlformats.org/officeDocument/2006/relationships/hyperlink" Target="https://www.cdc.gov/dhdsp/pubs/docs/cb_july_201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5D16B-D160-48D1-8571-76D9A6EECDDE}"/>
              </a:ext>
            </a:extLst>
          </p:cNvPr>
          <p:cNvGraphicFramePr>
            <a:graphicFrameLocks noChangeAspect="1"/>
          </p:cNvGraphicFramePr>
          <p:nvPr>
            <p:custDataLst>
              <p:tags r:id="rId2"/>
            </p:custDataLst>
            <p:extLst>
              <p:ext uri="{D42A27DB-BD31-4B8C-83A1-F6EECF244321}">
                <p14:modId xmlns:p14="http://schemas.microsoft.com/office/powerpoint/2010/main" val="2240525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7" name="think-cell Slide" r:id="rId6" imgW="341" imgH="341" progId="TCLayout.ActiveDocument.1">
                  <p:embed/>
                </p:oleObj>
              </mc:Choice>
              <mc:Fallback>
                <p:oleObj name="think-cell Slide" r:id="rId6" imgW="341" imgH="341" progId="TCLayout.ActiveDocument.1">
                  <p:embed/>
                  <p:pic>
                    <p:nvPicPr>
                      <p:cNvPr id="3" name="Object 2" hidden="1">
                        <a:extLst>
                          <a:ext uri="{FF2B5EF4-FFF2-40B4-BE49-F238E27FC236}">
                            <a16:creationId xmlns:a16="http://schemas.microsoft.com/office/drawing/2014/main" id="{2CD5D16B-D160-48D1-8571-76D9A6EECDD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4F51C76-92BF-4CD6-B144-D8D07BC441EE}"/>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1600" dirty="0">
              <a:solidFill>
                <a:schemeClr val="bg1"/>
              </a:solidFill>
              <a:latin typeface="Arial" panose="020B0604020202020204" pitchFamily="34" charset="0"/>
              <a:ea typeface="+mj-ea"/>
              <a:cs typeface="+mj-cs"/>
              <a:sym typeface="Arial" panose="020B0604020202020204" pitchFamily="34" charset="0"/>
            </a:endParaRPr>
          </a:p>
        </p:txBody>
      </p:sp>
      <p:sp>
        <p:nvSpPr>
          <p:cNvPr id="23" name="Title 2">
            <a:extLst>
              <a:ext uri="{FF2B5EF4-FFF2-40B4-BE49-F238E27FC236}">
                <a16:creationId xmlns:a16="http://schemas.microsoft.com/office/drawing/2014/main" id="{E045A969-8996-4212-B35F-0DBA8CBA5619}"/>
              </a:ext>
            </a:extLst>
          </p:cNvPr>
          <p:cNvSpPr txBox="1">
            <a:spLocks/>
          </p:cNvSpPr>
          <p:nvPr/>
        </p:nvSpPr>
        <p:spPr>
          <a:xfrm>
            <a:off x="3231270" y="2132429"/>
            <a:ext cx="5726284" cy="812066"/>
          </a:xfrm>
          <a:prstGeom prst="rect">
            <a:avLst/>
          </a:prstGeom>
        </p:spPr>
        <p:txBody>
          <a:bodyPr vert="horz" lIns="0" tIns="0" rIns="0" bIns="0" rtlCol="0" anchor="ctr" anchorCtr="0">
            <a:noAutofit/>
          </a:bodyPr>
          <a:lstStyle>
            <a:lvl1pPr algn="ctr" defTabSz="4572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6000" b="0"/>
              <a:t>Program Evaluation Workshop</a:t>
            </a:r>
            <a:br>
              <a:rPr lang="en-US" sz="6000"/>
            </a:br>
            <a:endParaRPr lang="en-US" sz="6000"/>
          </a:p>
        </p:txBody>
      </p:sp>
      <p:sp>
        <p:nvSpPr>
          <p:cNvPr id="21" name="Title 2">
            <a:extLst>
              <a:ext uri="{FF2B5EF4-FFF2-40B4-BE49-F238E27FC236}">
                <a16:creationId xmlns:a16="http://schemas.microsoft.com/office/drawing/2014/main" id="{99D90306-8DF8-4A25-80E4-11BC1BEB204E}"/>
              </a:ext>
            </a:extLst>
          </p:cNvPr>
          <p:cNvSpPr>
            <a:spLocks noGrp="1"/>
          </p:cNvSpPr>
          <p:nvPr>
            <p:ph type="title"/>
          </p:nvPr>
        </p:nvSpPr>
        <p:spPr>
          <a:xfrm>
            <a:off x="3616326" y="3998108"/>
            <a:ext cx="4956174" cy="812066"/>
          </a:xfrm>
        </p:spPr>
        <p:txBody>
          <a:bodyPr/>
          <a:lstStyle/>
          <a:p>
            <a:pPr>
              <a:lnSpc>
                <a:spcPct val="100000"/>
              </a:lnSpc>
            </a:pPr>
            <a:br>
              <a:rPr lang="en-US" sz="2800" b="0" dirty="0"/>
            </a:br>
            <a:r>
              <a:rPr lang="en-US" sz="1600" b="0" dirty="0"/>
              <a:t>Kate Wang &amp; Shobeir Mazinani</a:t>
            </a:r>
            <a:br>
              <a:rPr lang="en-US" sz="1600" b="0" dirty="0"/>
            </a:br>
            <a:r>
              <a:rPr lang="en-US" sz="1600" b="0" dirty="0"/>
              <a:t>Member Analytics Workshop 2020</a:t>
            </a:r>
            <a:endParaRPr lang="en-US" sz="1800" dirty="0"/>
          </a:p>
        </p:txBody>
      </p:sp>
      <p:cxnSp>
        <p:nvCxnSpPr>
          <p:cNvPr id="25" name="Straight Connector 24">
            <a:extLst>
              <a:ext uri="{FF2B5EF4-FFF2-40B4-BE49-F238E27FC236}">
                <a16:creationId xmlns:a16="http://schemas.microsoft.com/office/drawing/2014/main" id="{431A4BE0-BA2D-4908-A04E-074EC47EFDE8}"/>
              </a:ext>
            </a:extLst>
          </p:cNvPr>
          <p:cNvCxnSpPr/>
          <p:nvPr/>
        </p:nvCxnSpPr>
        <p:spPr>
          <a:xfrm>
            <a:off x="5487194" y="3930627"/>
            <a:ext cx="1214437"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6"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7"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Tree>
    <p:extLst>
      <p:ext uri="{BB962C8B-B14F-4D97-AF65-F5344CB8AC3E}">
        <p14:creationId xmlns:p14="http://schemas.microsoft.com/office/powerpoint/2010/main" val="152853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F0C20ED-0A63-4A37-BBB8-C213A496EBE5}"/>
              </a:ext>
            </a:extLst>
          </p:cNvPr>
          <p:cNvGraphicFramePr>
            <a:graphicFrameLocks noChangeAspect="1"/>
          </p:cNvGraphicFramePr>
          <p:nvPr>
            <p:custDataLst>
              <p:tags r:id="rId2"/>
            </p:custDataLst>
            <p:extLst>
              <p:ext uri="{D42A27DB-BD31-4B8C-83A1-F6EECF244321}">
                <p14:modId xmlns:p14="http://schemas.microsoft.com/office/powerpoint/2010/main" val="341635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3" name="think-cell Slide" r:id="rId5" imgW="341" imgH="341" progId="TCLayout.ActiveDocument.1">
                  <p:embed/>
                </p:oleObj>
              </mc:Choice>
              <mc:Fallback>
                <p:oleObj name="think-cell Slide" r:id="rId5" imgW="341" imgH="341" progId="TCLayout.ActiveDocument.1">
                  <p:embed/>
                  <p:pic>
                    <p:nvPicPr>
                      <p:cNvPr id="4" name="Object 3" hidden="1">
                        <a:extLst>
                          <a:ext uri="{FF2B5EF4-FFF2-40B4-BE49-F238E27FC236}">
                            <a16:creationId xmlns:a16="http://schemas.microsoft.com/office/drawing/2014/main" id="{4F0C20ED-0A63-4A37-BBB8-C213A496EBE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AFA6E40-7F5C-4161-9BB3-11A869013548}"/>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800" b="1">
              <a:solidFill>
                <a:schemeClr val="bg1"/>
              </a:solidFill>
              <a:latin typeface="Open Sans Light"/>
              <a:ea typeface="+mj-ea"/>
              <a:sym typeface="Open Sans Light"/>
            </a:endParaRPr>
          </a:p>
        </p:txBody>
      </p:sp>
      <p:sp>
        <p:nvSpPr>
          <p:cNvPr id="2" name="Title 1"/>
          <p:cNvSpPr>
            <a:spLocks noGrp="1"/>
          </p:cNvSpPr>
          <p:nvPr>
            <p:ph type="title"/>
          </p:nvPr>
        </p:nvSpPr>
        <p:spPr>
          <a:xfrm>
            <a:off x="557784" y="530351"/>
            <a:ext cx="9665208" cy="713232"/>
          </a:xfrm>
        </p:spPr>
        <p:txBody>
          <a:bodyPr/>
          <a:lstStyle/>
          <a:p>
            <a:pPr defTabSz="456758" fontAlgn="base">
              <a:spcBef>
                <a:spcPts val="1200"/>
              </a:spcBef>
            </a:pPr>
            <a:r>
              <a:rPr lang="en-US" sz="2800">
                <a:solidFill>
                  <a:schemeClr val="accent5"/>
                </a:solidFill>
                <a:latin typeface="Open Sans Light"/>
                <a:cs typeface="Open Sans Light"/>
              </a:rPr>
              <a:t>Case Study: First Randomized experiment within AB&amp;C- the Innovation Health Pilot (2016 – 2017)</a:t>
            </a:r>
          </a:p>
        </p:txBody>
      </p:sp>
      <p:sp>
        <p:nvSpPr>
          <p:cNvPr id="13" name="Rectangle 12">
            <a:extLst>
              <a:ext uri="{FF2B5EF4-FFF2-40B4-BE49-F238E27FC236}">
                <a16:creationId xmlns:a16="http://schemas.microsoft.com/office/drawing/2014/main" id="{BFE4DF17-BCAE-42EC-A116-9F775674266E}"/>
              </a:ext>
            </a:extLst>
          </p:cNvPr>
          <p:cNvSpPr/>
          <p:nvPr/>
        </p:nvSpPr>
        <p:spPr>
          <a:xfrm>
            <a:off x="536733" y="1480930"/>
            <a:ext cx="3635760" cy="4661453"/>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1"/>
              </a:solidFill>
              <a:cs typeface="Arial" panose="020B0604020202020204" pitchFamily="34" charset="0"/>
            </a:endParaRPr>
          </a:p>
        </p:txBody>
      </p:sp>
      <p:sp>
        <p:nvSpPr>
          <p:cNvPr id="15" name="TextBox 14">
            <a:extLst>
              <a:ext uri="{FF2B5EF4-FFF2-40B4-BE49-F238E27FC236}">
                <a16:creationId xmlns:a16="http://schemas.microsoft.com/office/drawing/2014/main" id="{E0456753-3A76-4C8A-8A80-540C7A73F9B3}"/>
              </a:ext>
            </a:extLst>
          </p:cNvPr>
          <p:cNvSpPr txBox="1"/>
          <p:nvPr/>
        </p:nvSpPr>
        <p:spPr>
          <a:xfrm>
            <a:off x="687335" y="1676656"/>
            <a:ext cx="3158710" cy="3560444"/>
          </a:xfrm>
          <a:prstGeom prst="rect">
            <a:avLst/>
          </a:prstGeom>
          <a:noFill/>
        </p:spPr>
        <p:txBody>
          <a:bodyPr wrap="square" lIns="0" tIns="0" rIns="0" bIns="0" rtlCol="0">
            <a:noAutofit/>
          </a:bodyPr>
          <a:lstStyle/>
          <a:p>
            <a:pPr marL="285750" marR="0" indent="-285750" defTabSz="456758" rtl="0" eaLnBrk="1" fontAlgn="base" latinLnBrk="0" hangingPunct="1">
              <a:lnSpc>
                <a:spcPct val="100000"/>
              </a:lnSpc>
              <a:spcBef>
                <a:spcPts val="1200"/>
              </a:spcBef>
              <a:spcAft>
                <a:spcPts val="0"/>
              </a:spcAft>
              <a:buClrTx/>
              <a:buSzTx/>
              <a:buFont typeface="Arial" panose="020B0604020202020204" pitchFamily="34" charset="0"/>
              <a:buChar char="•"/>
              <a:tabLst/>
            </a:pPr>
            <a:r>
              <a:rPr lang="en-US" sz="1200" b="1">
                <a:solidFill>
                  <a:schemeClr val="accent5"/>
                </a:solidFill>
                <a:cs typeface="Arial" panose="020B0604020202020204" pitchFamily="34" charset="0"/>
              </a:rPr>
              <a:t>Targeted Members: IH members just started taking prescriptions for selected conditions</a:t>
            </a:r>
          </a:p>
          <a:p>
            <a:pPr marL="285750" marR="0" indent="-285750" defTabSz="456758" rtl="0" eaLnBrk="1" fontAlgn="base" latinLnBrk="0" hangingPunct="1">
              <a:lnSpc>
                <a:spcPct val="100000"/>
              </a:lnSpc>
              <a:spcBef>
                <a:spcPts val="1200"/>
              </a:spcBef>
              <a:spcAft>
                <a:spcPts val="0"/>
              </a:spcAft>
              <a:buClrTx/>
              <a:buSzTx/>
              <a:buFont typeface="Arial" panose="020B0604020202020204" pitchFamily="34" charset="0"/>
              <a:buChar char="•"/>
              <a:tabLst/>
            </a:pPr>
            <a:r>
              <a:rPr lang="en-US" sz="1200" b="1">
                <a:solidFill>
                  <a:schemeClr val="accent5"/>
                </a:solidFill>
                <a:cs typeface="Arial" panose="020B0604020202020204" pitchFamily="34" charset="0"/>
              </a:rPr>
              <a:t>Campaign runs daily to randomize, communicate with members and reward them based on their behavior</a:t>
            </a:r>
          </a:p>
          <a:p>
            <a:pPr marL="285750" marR="0" indent="-285750" defTabSz="456758" rtl="0" eaLnBrk="1" fontAlgn="base" latinLnBrk="0" hangingPunct="1">
              <a:lnSpc>
                <a:spcPct val="100000"/>
              </a:lnSpc>
              <a:spcBef>
                <a:spcPts val="1200"/>
              </a:spcBef>
              <a:spcAft>
                <a:spcPts val="0"/>
              </a:spcAft>
              <a:buClrTx/>
              <a:buSzTx/>
              <a:buFont typeface="Arial" panose="020B0604020202020204" pitchFamily="34" charset="0"/>
              <a:buChar char="•"/>
              <a:tabLst/>
            </a:pPr>
            <a:r>
              <a:rPr lang="en-US" sz="1200" b="1">
                <a:solidFill>
                  <a:schemeClr val="accent5"/>
                </a:solidFill>
                <a:cs typeface="Arial" panose="020B0604020202020204" pitchFamily="34" charset="0"/>
              </a:rPr>
              <a:t>The measuring objective is to evaluate if the program worked</a:t>
            </a:r>
          </a:p>
          <a:p>
            <a:pPr marR="0" defTabSz="456758" rtl="0" eaLnBrk="1" fontAlgn="base" latinLnBrk="0" hangingPunct="1">
              <a:lnSpc>
                <a:spcPct val="100000"/>
              </a:lnSpc>
              <a:spcBef>
                <a:spcPts val="1200"/>
              </a:spcBef>
              <a:spcAft>
                <a:spcPts val="0"/>
              </a:spcAft>
              <a:buClrTx/>
              <a:buSzTx/>
              <a:tabLst/>
            </a:pPr>
            <a:br>
              <a:rPr lang="en-US" sz="1400">
                <a:solidFill>
                  <a:schemeClr val="accent5"/>
                </a:solidFill>
                <a:cs typeface="Arial" panose="020B0604020202020204" pitchFamily="34" charset="0"/>
              </a:rPr>
            </a:br>
            <a:br>
              <a:rPr lang="en-US" sz="1400">
                <a:solidFill>
                  <a:schemeClr val="accent5"/>
                </a:solidFill>
                <a:cs typeface="Arial" panose="020B0604020202020204" pitchFamily="34" charset="0"/>
              </a:rPr>
            </a:br>
            <a:br>
              <a:rPr lang="en-US" sz="1400">
                <a:solidFill>
                  <a:schemeClr val="accent5"/>
                </a:solidFill>
                <a:cs typeface="Arial" panose="020B0604020202020204" pitchFamily="34" charset="0"/>
              </a:rPr>
            </a:br>
            <a:br>
              <a:rPr lang="en-US" sz="1400">
                <a:solidFill>
                  <a:schemeClr val="accent5"/>
                </a:solidFill>
                <a:cs typeface="Arial" panose="020B0604020202020204" pitchFamily="34" charset="0"/>
              </a:rPr>
            </a:br>
            <a:br>
              <a:rPr lang="en-US" sz="1400">
                <a:solidFill>
                  <a:schemeClr val="accent5"/>
                </a:solidFill>
                <a:cs typeface="Arial" panose="020B0604020202020204" pitchFamily="34" charset="0"/>
              </a:rPr>
            </a:br>
            <a:endParaRPr lang="en-US" sz="1400">
              <a:solidFill>
                <a:schemeClr val="accent5"/>
              </a:solidFill>
              <a:cs typeface="Arial" panose="020B0604020202020204" pitchFamily="34" charset="0"/>
            </a:endParaRPr>
          </a:p>
        </p:txBody>
      </p:sp>
      <p:pic>
        <p:nvPicPr>
          <p:cNvPr id="20" name="Picture 19">
            <a:extLst>
              <a:ext uri="{FF2B5EF4-FFF2-40B4-BE49-F238E27FC236}">
                <a16:creationId xmlns:a16="http://schemas.microsoft.com/office/drawing/2014/main" id="{AAE172D7-9474-494D-A309-10E53032667A}"/>
              </a:ext>
            </a:extLst>
          </p:cNvPr>
          <p:cNvPicPr>
            <a:picLocks noChangeAspect="1"/>
          </p:cNvPicPr>
          <p:nvPr/>
        </p:nvPicPr>
        <p:blipFill>
          <a:blip r:embed="rId7"/>
          <a:stretch>
            <a:fillRect/>
          </a:stretch>
        </p:blipFill>
        <p:spPr>
          <a:xfrm>
            <a:off x="709293" y="3495503"/>
            <a:ext cx="3314723" cy="2525753"/>
          </a:xfrm>
          <a:prstGeom prst="rect">
            <a:avLst/>
          </a:prstGeom>
        </p:spPr>
      </p:pic>
      <p:graphicFrame>
        <p:nvGraphicFramePr>
          <p:cNvPr id="23" name="Table 22">
            <a:extLst>
              <a:ext uri="{FF2B5EF4-FFF2-40B4-BE49-F238E27FC236}">
                <a16:creationId xmlns:a16="http://schemas.microsoft.com/office/drawing/2014/main" id="{5EDDA55F-D193-4FE6-80EA-CCB55BFE7655}"/>
              </a:ext>
            </a:extLst>
          </p:cNvPr>
          <p:cNvGraphicFramePr>
            <a:graphicFrameLocks noGrp="1"/>
          </p:cNvGraphicFramePr>
          <p:nvPr>
            <p:extLst>
              <p:ext uri="{D42A27DB-BD31-4B8C-83A1-F6EECF244321}">
                <p14:modId xmlns:p14="http://schemas.microsoft.com/office/powerpoint/2010/main" val="3100776242"/>
              </p:ext>
            </p:extLst>
          </p:nvPr>
        </p:nvGraphicFramePr>
        <p:xfrm>
          <a:off x="4418887" y="3269197"/>
          <a:ext cx="5903676" cy="2943668"/>
        </p:xfrm>
        <a:graphic>
          <a:graphicData uri="http://schemas.openxmlformats.org/drawingml/2006/table">
            <a:tbl>
              <a:tblPr/>
              <a:tblGrid>
                <a:gridCol w="664168">
                  <a:extLst>
                    <a:ext uri="{9D8B030D-6E8A-4147-A177-3AD203B41FA5}">
                      <a16:colId xmlns:a16="http://schemas.microsoft.com/office/drawing/2014/main" val="20000"/>
                    </a:ext>
                  </a:extLst>
                </a:gridCol>
                <a:gridCol w="1008416">
                  <a:extLst>
                    <a:ext uri="{9D8B030D-6E8A-4147-A177-3AD203B41FA5}">
                      <a16:colId xmlns:a16="http://schemas.microsoft.com/office/drawing/2014/main" val="20001"/>
                    </a:ext>
                  </a:extLst>
                </a:gridCol>
                <a:gridCol w="705182">
                  <a:extLst>
                    <a:ext uri="{9D8B030D-6E8A-4147-A177-3AD203B41FA5}">
                      <a16:colId xmlns:a16="http://schemas.microsoft.com/office/drawing/2014/main" val="20004"/>
                    </a:ext>
                  </a:extLst>
                </a:gridCol>
                <a:gridCol w="705182">
                  <a:extLst>
                    <a:ext uri="{9D8B030D-6E8A-4147-A177-3AD203B41FA5}">
                      <a16:colId xmlns:a16="http://schemas.microsoft.com/office/drawing/2014/main" val="20005"/>
                    </a:ext>
                  </a:extLst>
                </a:gridCol>
                <a:gridCol w="705182">
                  <a:extLst>
                    <a:ext uri="{9D8B030D-6E8A-4147-A177-3AD203B41FA5}">
                      <a16:colId xmlns:a16="http://schemas.microsoft.com/office/drawing/2014/main" val="20006"/>
                    </a:ext>
                  </a:extLst>
                </a:gridCol>
                <a:gridCol w="705182">
                  <a:extLst>
                    <a:ext uri="{9D8B030D-6E8A-4147-A177-3AD203B41FA5}">
                      <a16:colId xmlns:a16="http://schemas.microsoft.com/office/drawing/2014/main" val="20007"/>
                    </a:ext>
                  </a:extLst>
                </a:gridCol>
                <a:gridCol w="705182">
                  <a:extLst>
                    <a:ext uri="{9D8B030D-6E8A-4147-A177-3AD203B41FA5}">
                      <a16:colId xmlns:a16="http://schemas.microsoft.com/office/drawing/2014/main" val="20008"/>
                    </a:ext>
                  </a:extLst>
                </a:gridCol>
                <a:gridCol w="705182">
                  <a:extLst>
                    <a:ext uri="{9D8B030D-6E8A-4147-A177-3AD203B41FA5}">
                      <a16:colId xmlns:a16="http://schemas.microsoft.com/office/drawing/2014/main" val="4201151198"/>
                    </a:ext>
                  </a:extLst>
                </a:gridCol>
              </a:tblGrid>
              <a:tr h="616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a:solidFill>
                          <a:schemeClr val="bg1"/>
                        </a:solidFill>
                        <a:effectLst/>
                        <a:latin typeface="+mn-lt"/>
                      </a:endParaRPr>
                    </a:p>
                  </a:txBody>
                  <a:tcPr marL="8680" marR="8680" marT="8680" marB="0"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a:solidFill>
                            <a:schemeClr val="bg1"/>
                          </a:solidFill>
                          <a:effectLst/>
                          <a:latin typeface="+mn-lt"/>
                        </a:rPr>
                        <a:t>Group</a:t>
                      </a:r>
                      <a:r>
                        <a:rPr lang="en-US" sz="1000" b="1" i="0" u="none" strike="noStrike">
                          <a:solidFill>
                            <a:schemeClr val="bg1"/>
                          </a:solidFill>
                          <a:effectLst/>
                          <a:latin typeface="Calibri"/>
                        </a:rPr>
                        <a:t>s</a:t>
                      </a:r>
                      <a:endParaRPr lang="en-US" sz="1000" b="1" i="0" u="none" strike="noStrike">
                        <a:solidFill>
                          <a:schemeClr val="bg1"/>
                        </a:solidFill>
                        <a:effectLst/>
                        <a:latin typeface="+mn-lt"/>
                      </a:endParaRPr>
                    </a:p>
                  </a:txBody>
                  <a:tcPr marL="8680" marR="8680" marT="868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1000" b="1" i="0" u="none" strike="noStrike">
                          <a:solidFill>
                            <a:schemeClr val="bg1"/>
                          </a:solidFill>
                          <a:effectLst/>
                          <a:latin typeface="Arial"/>
                        </a:rPr>
                        <a:t>Average  Age</a:t>
                      </a:r>
                    </a:p>
                  </a:txBody>
                  <a:tcPr marL="95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a:solidFill>
                            <a:schemeClr val="bg1"/>
                          </a:solidFill>
                          <a:effectLst/>
                          <a:latin typeface="Arial"/>
                        </a:rPr>
                        <a:t>% Female</a:t>
                      </a:r>
                    </a:p>
                  </a:txBody>
                  <a:tcPr marL="9525" marR="9525" marT="9525"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ctr"/>
                      <a:r>
                        <a:rPr lang="en-US" sz="1000" b="1" i="0" u="none" strike="noStrike">
                          <a:solidFill>
                            <a:schemeClr val="bg1"/>
                          </a:solidFill>
                          <a:effectLst/>
                          <a:latin typeface="Arial"/>
                        </a:rPr>
                        <a:t>%Permit</a:t>
                      </a:r>
                      <a:r>
                        <a:rPr lang="en-US" sz="1000" b="1" i="0" u="none" strike="noStrike" baseline="0">
                          <a:solidFill>
                            <a:schemeClr val="bg1"/>
                          </a:solidFill>
                          <a:effectLst/>
                          <a:latin typeface="Arial"/>
                        </a:rPr>
                        <a:t> </a:t>
                      </a:r>
                      <a:r>
                        <a:rPr lang="en-US" sz="1000" b="1" i="0" u="none" strike="noStrike">
                          <a:solidFill>
                            <a:schemeClr val="bg1"/>
                          </a:solidFill>
                          <a:effectLst/>
                          <a:latin typeface="Arial"/>
                        </a:rPr>
                        <a:t>Email</a:t>
                      </a:r>
                    </a:p>
                  </a:txBody>
                  <a:tcPr marL="9525" marR="9525" marT="9525"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ctr"/>
                      <a:r>
                        <a:rPr lang="en-US" sz="900" b="1" i="0" u="none" strike="noStrike">
                          <a:solidFill>
                            <a:schemeClr val="bg1"/>
                          </a:solidFill>
                          <a:effectLst/>
                          <a:latin typeface="Arial"/>
                        </a:rPr>
                        <a:t>Average Prospective Risk Score</a:t>
                      </a:r>
                    </a:p>
                  </a:txBody>
                  <a:tcPr marL="9525" marR="9525" marT="9525"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ctr"/>
                      <a:r>
                        <a:rPr lang="en-US" sz="900" b="1" i="0" u="none" strike="noStrike" dirty="0">
                          <a:solidFill>
                            <a:schemeClr val="bg1"/>
                          </a:solidFill>
                          <a:effectLst/>
                          <a:latin typeface="Arial"/>
                        </a:rPr>
                        <a:t>Days covered pre Intervention</a:t>
                      </a:r>
                      <a:endParaRPr lang="en-US" sz="1000" b="1" i="0" u="none" strike="noStrike" dirty="0">
                        <a:solidFill>
                          <a:schemeClr val="bg1"/>
                        </a:solidFill>
                        <a:effectLst/>
                        <a:latin typeface="Arial"/>
                      </a:endParaRPr>
                    </a:p>
                  </a:txBody>
                  <a:tcPr marL="9525" marR="9525" marT="9525"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1" i="0" u="none" strike="noStrike" dirty="0">
                          <a:solidFill>
                            <a:schemeClr val="bg1"/>
                          </a:solidFill>
                          <a:effectLst/>
                          <a:latin typeface="+mn-lt"/>
                        </a:rPr>
                        <a:t>Days covered post Intervention</a:t>
                      </a:r>
                    </a:p>
                    <a:p>
                      <a:pPr algn="ctr" fontAlgn="ctr"/>
                      <a:endParaRPr lang="en-US" sz="1000" b="1" i="0" u="none" strike="noStrike" dirty="0">
                        <a:solidFill>
                          <a:schemeClr val="bg1"/>
                        </a:solidFill>
                        <a:effectLst/>
                        <a:latin typeface="Arial"/>
                      </a:endParaRPr>
                    </a:p>
                  </a:txBody>
                  <a:tcPr marL="9525" marR="9525" marT="9525" marB="0" anchor="ctr">
                    <a:lnL w="6350" cap="flat" cmpd="sng" algn="ctr">
                      <a:solidFill>
                        <a:srgbClr val="D3D3D3"/>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6896">
                <a:tc rowSpan="3">
                  <a:txBody>
                    <a:bodyPr/>
                    <a:lstStyle/>
                    <a:p>
                      <a:pPr algn="ctr" fontAlgn="t"/>
                      <a:r>
                        <a:rPr lang="en-US" sz="1000" b="1" i="0" u="none" strike="noStrike">
                          <a:solidFill>
                            <a:schemeClr val="tx1">
                              <a:lumMod val="50000"/>
                              <a:lumOff val="50000"/>
                            </a:schemeClr>
                          </a:solidFill>
                          <a:effectLst/>
                          <a:latin typeface="+mn-lt"/>
                        </a:rPr>
                        <a:t>Before Exclusion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100" b="1" i="0" u="none" strike="noStrike">
                          <a:solidFill>
                            <a:schemeClr val="tx1">
                              <a:lumMod val="50000"/>
                              <a:lumOff val="50000"/>
                            </a:schemeClr>
                          </a:solidFill>
                          <a:effectLst/>
                          <a:latin typeface="+mn-lt"/>
                        </a:rPr>
                        <a:t>Intervention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36.1%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a:solidFill>
                            <a:schemeClr val="tx1">
                              <a:lumMod val="50000"/>
                              <a:lumOff val="50000"/>
                            </a:schemeClr>
                          </a:solidFill>
                          <a:effectLst/>
                          <a:latin typeface="+mn-lt"/>
                          <a:ea typeface="+mn-ea"/>
                          <a:cs typeface="+mn-cs"/>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lumMod val="50000"/>
                              <a:lumOff val="50000"/>
                            </a:schemeClr>
                          </a:solidFill>
                          <a:effectLst/>
                          <a:latin typeface="+mn-lt"/>
                        </a:rPr>
                        <a:t>108.5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6240">
                <a:tc vMerge="1">
                  <a:txBody>
                    <a:bodyPr/>
                    <a:lstStyle/>
                    <a:p>
                      <a:pPr algn="ctr" fontAlgn="t"/>
                      <a:endParaRPr lang="en-US" sz="1200" b="1" i="0" u="none" strike="noStrike">
                        <a:solidFill>
                          <a:schemeClr val="tx1">
                            <a:lumMod val="50000"/>
                            <a:lumOff val="50000"/>
                          </a:schemeClr>
                        </a:solidFill>
                        <a:effectLst/>
                        <a:latin typeface="Arial"/>
                      </a:endParaRPr>
                    </a:p>
                  </a:txBody>
                  <a:tcPr marL="9525" marR="9525" marT="9525" marB="0" anchor="ctr">
                    <a:lnL w="6350" cap="flat" cmpd="sng" algn="ctr">
                      <a:solidFill>
                        <a:srgbClr val="D3D3D3"/>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100" b="1" i="0" u="none" strike="noStrike">
                          <a:solidFill>
                            <a:schemeClr val="tx1">
                              <a:lumMod val="50000"/>
                              <a:lumOff val="50000"/>
                            </a:schemeClr>
                          </a:solidFill>
                          <a:effectLst/>
                          <a:latin typeface="+mn-lt"/>
                        </a:rPr>
                        <a:t>Control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35.4%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lumMod val="50000"/>
                              <a:lumOff val="50000"/>
                            </a:schemeClr>
                          </a:solidFill>
                          <a:effectLst/>
                          <a:latin typeface="+mn-lt"/>
                        </a:rPr>
                        <a:t>99.8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8149">
                <a:tc vMerge="1">
                  <a:txBody>
                    <a:bodyPr/>
                    <a:lstStyle/>
                    <a:p>
                      <a:pPr algn="ctr" fontAlgn="t"/>
                      <a:endParaRPr lang="en-US" sz="1200" b="1" i="0" u="none" strike="noStrike">
                        <a:solidFill>
                          <a:schemeClr val="tx1">
                            <a:lumMod val="50000"/>
                            <a:lumOff val="50000"/>
                          </a:schemeClr>
                        </a:solidFill>
                        <a:effectLst/>
                        <a:latin typeface="Arial"/>
                      </a:endParaRPr>
                    </a:p>
                  </a:txBody>
                  <a:tcPr marL="9525" marR="9525" marT="9525" marB="0" anchor="ctr">
                    <a:lnL w="6350" cap="flat" cmpd="sng" algn="ctr">
                      <a:solidFill>
                        <a:srgbClr val="D3D3D3"/>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a:solidFill>
                            <a:schemeClr val="bg1">
                              <a:lumMod val="50000"/>
                            </a:schemeClr>
                          </a:solidFill>
                          <a:effectLst/>
                          <a:latin typeface="+mn-lt"/>
                        </a:rPr>
                        <a:t>Test</a:t>
                      </a:r>
                      <a:r>
                        <a:rPr lang="en-US" sz="1100" b="1" i="0" u="none" strike="noStrike" baseline="0">
                          <a:solidFill>
                            <a:schemeClr val="bg1">
                              <a:lumMod val="50000"/>
                            </a:schemeClr>
                          </a:solidFill>
                          <a:effectLst/>
                          <a:latin typeface="+mn-lt"/>
                        </a:rPr>
                        <a:t> Equality</a:t>
                      </a:r>
                    </a:p>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baseline="0">
                          <a:solidFill>
                            <a:schemeClr val="bg1">
                              <a:lumMod val="50000"/>
                            </a:schemeClr>
                          </a:solidFill>
                          <a:effectLst/>
                          <a:latin typeface="+mn-lt"/>
                        </a:rPr>
                        <a:t>(P-value)</a:t>
                      </a:r>
                      <a:endParaRPr lang="en-US" sz="1100" b="1" i="0" u="none" strike="noStrike">
                        <a:solidFill>
                          <a:schemeClr val="bg1">
                            <a:lumMod val="50000"/>
                          </a:schemeClr>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A78E"/>
                          </a:solidFill>
                          <a:effectLst/>
                          <a:latin typeface="+mn-lt"/>
                        </a:rPr>
                        <a:t>0.51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accent2"/>
                          </a:solidFill>
                          <a:effectLst/>
                          <a:latin typeface="+mn-lt"/>
                        </a:rPr>
                        <a:t>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rgbClr val="00A78E"/>
                          </a:solidFill>
                          <a:effectLst/>
                          <a:latin typeface="+mn-lt"/>
                          <a:ea typeface="+mn-ea"/>
                          <a:cs typeface="+mn-cs"/>
                        </a:rPr>
                        <a:t>0.75</a:t>
                      </a:r>
                      <a:endParaRPr lang="en-US" sz="1100" b="0" i="0" u="none" strike="noStrike" dirty="0">
                        <a:solidFill>
                          <a:srgbClr val="00A78E"/>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1266">
                <a:tc rowSpan="3">
                  <a:txBody>
                    <a:bodyPr/>
                    <a:lstStyle/>
                    <a:p>
                      <a:pPr algn="ctr" fontAlgn="t"/>
                      <a:r>
                        <a:rPr lang="en-US" sz="1000" b="1" i="0" u="none" strike="noStrike">
                          <a:solidFill>
                            <a:schemeClr val="tx1">
                              <a:lumMod val="50000"/>
                              <a:lumOff val="50000"/>
                            </a:schemeClr>
                          </a:solidFill>
                          <a:effectLst/>
                          <a:latin typeface="+mn-lt"/>
                        </a:rPr>
                        <a:t>Post Exclusion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100" b="1" i="0" u="none" strike="noStrike">
                          <a:solidFill>
                            <a:schemeClr val="tx1">
                              <a:lumMod val="50000"/>
                              <a:lumOff val="50000"/>
                            </a:schemeClr>
                          </a:solidFill>
                          <a:effectLst/>
                          <a:latin typeface="+mn-lt"/>
                        </a:rPr>
                        <a:t>Intervention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35.7%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lumMod val="50000"/>
                              <a:lumOff val="50000"/>
                            </a:schemeClr>
                          </a:solidFill>
                          <a:effectLst/>
                          <a:latin typeface="+mn-lt"/>
                        </a:rPr>
                        <a:t>47.02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lumMod val="50000"/>
                              <a:lumOff val="50000"/>
                            </a:schemeClr>
                          </a:solidFill>
                          <a:effectLst/>
                          <a:latin typeface="+mn-lt"/>
                        </a:rPr>
                        <a:t>114.8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8271">
                <a:tc vMerge="1">
                  <a:txBody>
                    <a:bodyPr/>
                    <a:lstStyle/>
                    <a:p>
                      <a:pPr algn="ctr" fontAlgn="t"/>
                      <a:endParaRPr lang="en-US" sz="1200" b="1" i="0" u="none" strike="noStrike">
                        <a:solidFill>
                          <a:schemeClr val="tx1">
                            <a:lumMod val="50000"/>
                            <a:lumOff val="50000"/>
                          </a:schemeClr>
                        </a:solidFill>
                        <a:effectLst/>
                        <a:latin typeface="Arial"/>
                      </a:endParaRPr>
                    </a:p>
                  </a:txBody>
                  <a:tcPr marL="9525" marR="9525" marT="9525" marB="0" anchor="ctr">
                    <a:lnL w="6350" cap="flat" cmpd="sng" algn="ctr">
                      <a:solidFill>
                        <a:srgbClr val="D3D3D3"/>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100" b="1" i="0" u="none" strike="noStrike">
                          <a:solidFill>
                            <a:schemeClr val="tx1">
                              <a:lumMod val="50000"/>
                              <a:lumOff val="50000"/>
                            </a:schemeClr>
                          </a:solidFill>
                          <a:effectLst/>
                          <a:latin typeface="+mn-lt"/>
                        </a:rPr>
                        <a:t>Control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35.4%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1">
                              <a:lumMod val="50000"/>
                              <a:lumOff val="50000"/>
                            </a:schemeClr>
                          </a:solidFill>
                          <a:effectLst/>
                          <a:latin typeface="+mn-lt"/>
                        </a:rPr>
                        <a:t>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lumMod val="50000"/>
                              <a:lumOff val="50000"/>
                            </a:schemeClr>
                          </a:solidFill>
                          <a:effectLst/>
                          <a:latin typeface="+mn-lt"/>
                        </a:rPr>
                        <a:t>45.46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lumMod val="50000"/>
                              <a:lumOff val="50000"/>
                            </a:schemeClr>
                          </a:solidFill>
                          <a:effectLst/>
                          <a:latin typeface="+mn-lt"/>
                        </a:rPr>
                        <a:t>106.5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2281">
                <a:tc v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a:solidFill>
                          <a:schemeClr val="bg1">
                            <a:lumMod val="50000"/>
                          </a:schemeClr>
                        </a:solidFill>
                        <a:effectLst/>
                        <a:latin typeface="Calibri" panose="020F0502020204030204" pitchFamily="34" charset="0"/>
                      </a:endParaRPr>
                    </a:p>
                  </a:txBody>
                  <a:tcPr marL="9525" marR="9525" marT="9525" marB="0" anchor="ctr">
                    <a:lnL w="6350" cap="flat" cmpd="sng" algn="ctr">
                      <a:solidFill>
                        <a:srgbClr val="D3D3D3"/>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a:solidFill>
                            <a:schemeClr val="bg1">
                              <a:lumMod val="50000"/>
                            </a:schemeClr>
                          </a:solidFill>
                          <a:effectLst/>
                          <a:latin typeface="+mn-lt"/>
                        </a:rPr>
                        <a:t>Test</a:t>
                      </a:r>
                      <a:r>
                        <a:rPr lang="en-US" sz="1100" b="1" i="0" u="none" strike="noStrike" baseline="0">
                          <a:solidFill>
                            <a:schemeClr val="bg1">
                              <a:lumMod val="50000"/>
                            </a:schemeClr>
                          </a:solidFill>
                          <a:effectLst/>
                          <a:latin typeface="+mn-lt"/>
                        </a:rPr>
                        <a:t> Equality</a:t>
                      </a:r>
                    </a:p>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baseline="0">
                          <a:solidFill>
                            <a:schemeClr val="bg1">
                              <a:lumMod val="50000"/>
                            </a:schemeClr>
                          </a:solidFill>
                          <a:effectLst/>
                          <a:latin typeface="+mn-lt"/>
                        </a:rPr>
                        <a:t>(P-value)</a:t>
                      </a:r>
                      <a:endParaRPr lang="en-US" sz="1100" b="1" i="0" u="none" strike="noStrike">
                        <a:solidFill>
                          <a:schemeClr val="bg1">
                            <a:lumMod val="50000"/>
                          </a:schemeClr>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accent2"/>
                          </a:solidFill>
                          <a:effectLst/>
                          <a:latin typeface="+mn-lt"/>
                        </a:rPr>
                        <a:t>0.04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A78E"/>
                          </a:solidFill>
                          <a:effectLst/>
                          <a:latin typeface="+mn-lt"/>
                        </a:rPr>
                        <a:t>0.57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A78E"/>
                          </a:solidFill>
                          <a:effectLst/>
                          <a:latin typeface="+mn-lt"/>
                        </a:rPr>
                        <a:t>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9" name="Table 8">
            <a:extLst>
              <a:ext uri="{FF2B5EF4-FFF2-40B4-BE49-F238E27FC236}">
                <a16:creationId xmlns:a16="http://schemas.microsoft.com/office/drawing/2014/main" id="{15E01007-94B6-4319-A9E3-746ABA62000E}"/>
              </a:ext>
            </a:extLst>
          </p:cNvPr>
          <p:cNvGraphicFramePr>
            <a:graphicFrameLocks noGrp="1"/>
          </p:cNvGraphicFramePr>
          <p:nvPr>
            <p:extLst>
              <p:ext uri="{D42A27DB-BD31-4B8C-83A1-F6EECF244321}">
                <p14:modId xmlns:p14="http://schemas.microsoft.com/office/powerpoint/2010/main" val="908560106"/>
              </p:ext>
            </p:extLst>
          </p:nvPr>
        </p:nvGraphicFramePr>
        <p:xfrm>
          <a:off x="4418886" y="1478985"/>
          <a:ext cx="5192435" cy="1017235"/>
        </p:xfrm>
        <a:graphic>
          <a:graphicData uri="http://schemas.openxmlformats.org/drawingml/2006/table">
            <a:tbl>
              <a:tblPr/>
              <a:tblGrid>
                <a:gridCol w="1612232">
                  <a:extLst>
                    <a:ext uri="{9D8B030D-6E8A-4147-A177-3AD203B41FA5}">
                      <a16:colId xmlns:a16="http://schemas.microsoft.com/office/drawing/2014/main" val="957690834"/>
                    </a:ext>
                  </a:extLst>
                </a:gridCol>
                <a:gridCol w="1056712">
                  <a:extLst>
                    <a:ext uri="{9D8B030D-6E8A-4147-A177-3AD203B41FA5}">
                      <a16:colId xmlns:a16="http://schemas.microsoft.com/office/drawing/2014/main" val="1341117972"/>
                    </a:ext>
                  </a:extLst>
                </a:gridCol>
                <a:gridCol w="1056712">
                  <a:extLst>
                    <a:ext uri="{9D8B030D-6E8A-4147-A177-3AD203B41FA5}">
                      <a16:colId xmlns:a16="http://schemas.microsoft.com/office/drawing/2014/main" val="1037210286"/>
                    </a:ext>
                  </a:extLst>
                </a:gridCol>
                <a:gridCol w="1466779">
                  <a:extLst>
                    <a:ext uri="{9D8B030D-6E8A-4147-A177-3AD203B41FA5}">
                      <a16:colId xmlns:a16="http://schemas.microsoft.com/office/drawing/2014/main" val="853665410"/>
                    </a:ext>
                  </a:extLst>
                </a:gridCol>
              </a:tblGrid>
              <a:tr h="244495">
                <a:tc>
                  <a:txBody>
                    <a:bodyPr/>
                    <a:lstStyle/>
                    <a:p>
                      <a:pPr algn="ctr" fontAlgn="b"/>
                      <a:endParaRPr lang="en-US" sz="1200" b="0" i="0" u="none" strike="noStrike">
                        <a:solidFill>
                          <a:srgbClr val="000000"/>
                        </a:solidFill>
                        <a:effectLst/>
                        <a:latin typeface="+mn-lt"/>
                      </a:endParaRPr>
                    </a:p>
                  </a:txBody>
                  <a:tcPr marL="7951" marR="7951" marT="7951" marB="0" anchor="b">
                    <a:lnL>
                      <a:noFill/>
                    </a:lnL>
                    <a:lnR>
                      <a:noFill/>
                    </a:lnR>
                    <a:lnT>
                      <a:noFill/>
                    </a:lnT>
                    <a:lnB>
                      <a:noFill/>
                    </a:lnB>
                    <a:solidFill>
                      <a:schemeClr val="accent1"/>
                    </a:solidFill>
                  </a:tcPr>
                </a:tc>
                <a:tc gridSpan="3">
                  <a:txBody>
                    <a:bodyPr/>
                    <a:lstStyle/>
                    <a:p>
                      <a:pPr algn="ctr" fontAlgn="b"/>
                      <a:r>
                        <a:rPr lang="en-US" sz="1200" b="1" i="0" u="none" strike="noStrike">
                          <a:solidFill>
                            <a:schemeClr val="bg1"/>
                          </a:solidFill>
                          <a:effectLst/>
                          <a:latin typeface="+mn-lt"/>
                        </a:rPr>
                        <a:t>Individual</a:t>
                      </a:r>
                    </a:p>
                  </a:txBody>
                  <a:tcPr marL="7951" marR="7951" marT="7951"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71823911"/>
                  </a:ext>
                </a:extLst>
              </a:tr>
              <a:tr h="257580">
                <a:tc>
                  <a:txBody>
                    <a:bodyPr/>
                    <a:lstStyle/>
                    <a:p>
                      <a:pPr algn="ctr" fontAlgn="b"/>
                      <a:r>
                        <a:rPr lang="en-US" sz="1200" b="1" i="0" u="none" strike="noStrike">
                          <a:solidFill>
                            <a:schemeClr val="bg1"/>
                          </a:solidFill>
                          <a:effectLst/>
                          <a:latin typeface="+mn-lt"/>
                        </a:rPr>
                        <a:t>Groups</a:t>
                      </a:r>
                    </a:p>
                  </a:txBody>
                  <a:tcPr marL="7951" marR="7951" marT="7951" marB="0" anchor="b">
                    <a:lnL>
                      <a:noFill/>
                    </a:lnL>
                    <a:lnR w="12700" cap="flat" cmpd="sng" algn="ctr">
                      <a:solidFill>
                        <a:schemeClr val="tx1"/>
                      </a:solidFill>
                      <a:prstDash val="solid"/>
                      <a:round/>
                      <a:headEnd type="none" w="med" len="med"/>
                      <a:tailEnd type="none" w="med" len="med"/>
                    </a:lnR>
                    <a:lnT>
                      <a:noFill/>
                    </a:lnT>
                    <a:lnB>
                      <a:noFill/>
                    </a:lnB>
                    <a:solidFill>
                      <a:schemeClr val="accent5"/>
                    </a:solidFill>
                  </a:tcPr>
                </a:tc>
                <a:tc>
                  <a:txBody>
                    <a:bodyPr/>
                    <a:lstStyle/>
                    <a:p>
                      <a:pPr algn="ctr" fontAlgn="b"/>
                      <a:r>
                        <a:rPr lang="en-US" sz="1200" b="0" i="0" u="none" strike="noStrike">
                          <a:solidFill>
                            <a:schemeClr val="tx2"/>
                          </a:solidFill>
                          <a:effectLst/>
                          <a:latin typeface="+mn-lt"/>
                        </a:rPr>
                        <a:t>Pre</a:t>
                      </a:r>
                    </a:p>
                  </a:txBody>
                  <a:tcPr marL="7951" marR="7951" marT="795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mn-lt"/>
                        </a:rPr>
                        <a:t>Post</a:t>
                      </a:r>
                    </a:p>
                  </a:txBody>
                  <a:tcPr marL="7951" marR="7951" marT="79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mn-lt"/>
                        </a:rPr>
                        <a:t>% dis-enrolled</a:t>
                      </a:r>
                    </a:p>
                  </a:txBody>
                  <a:tcPr marL="7951" marR="7951" marT="79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783860"/>
                  </a:ext>
                </a:extLst>
              </a:tr>
              <a:tr h="257580">
                <a:tc>
                  <a:txBody>
                    <a:bodyPr/>
                    <a:lstStyle/>
                    <a:p>
                      <a:pPr algn="ctr" fontAlgn="b"/>
                      <a:r>
                        <a:rPr lang="en-US" sz="1200" b="1" i="0" u="none" strike="noStrike">
                          <a:solidFill>
                            <a:schemeClr val="bg1"/>
                          </a:solidFill>
                          <a:effectLst/>
                          <a:latin typeface="+mn-lt"/>
                        </a:rPr>
                        <a:t>Intervention</a:t>
                      </a:r>
                    </a:p>
                  </a:txBody>
                  <a:tcPr marL="7951" marR="7951" marT="7951" marB="0" anchor="b">
                    <a:lnL>
                      <a:noFill/>
                    </a:lnL>
                    <a:lnR w="12700" cap="flat" cmpd="sng" algn="ctr">
                      <a:solidFill>
                        <a:schemeClr val="tx1"/>
                      </a:solidFill>
                      <a:prstDash val="solid"/>
                      <a:round/>
                      <a:headEnd type="none" w="med" len="med"/>
                      <a:tailEnd type="none" w="med" len="med"/>
                    </a:lnR>
                    <a:lnT>
                      <a:noFill/>
                    </a:lnT>
                    <a:lnB>
                      <a:noFill/>
                    </a:lnB>
                    <a:solidFill>
                      <a:schemeClr val="accent5"/>
                    </a:solidFill>
                  </a:tcPr>
                </a:tc>
                <a:tc>
                  <a:txBody>
                    <a:bodyPr/>
                    <a:lstStyle/>
                    <a:p>
                      <a:pPr algn="ctr" fontAlgn="b"/>
                      <a:r>
                        <a:rPr lang="en-US" sz="1200" b="0" i="0" u="none" strike="noStrike">
                          <a:solidFill>
                            <a:schemeClr val="tx2"/>
                          </a:solidFill>
                          <a:effectLst/>
                          <a:latin typeface="+mn-lt"/>
                        </a:rPr>
                        <a:t>1,042</a:t>
                      </a:r>
                    </a:p>
                  </a:txBody>
                  <a:tcPr marL="7951" marR="7951" marT="795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mn-lt"/>
                        </a:rPr>
                        <a:t>773</a:t>
                      </a:r>
                    </a:p>
                  </a:txBody>
                  <a:tcPr marL="7951" marR="7951" marT="79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mn-lt"/>
                        </a:rPr>
                        <a:t>26%</a:t>
                      </a:r>
                    </a:p>
                  </a:txBody>
                  <a:tcPr marL="7951" marR="7951" marT="79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468743"/>
                  </a:ext>
                </a:extLst>
              </a:tr>
              <a:tr h="257580">
                <a:tc>
                  <a:txBody>
                    <a:bodyPr/>
                    <a:lstStyle/>
                    <a:p>
                      <a:pPr algn="ctr" fontAlgn="b"/>
                      <a:r>
                        <a:rPr lang="en-US" sz="1200" b="1" i="0" u="none" strike="noStrike">
                          <a:solidFill>
                            <a:schemeClr val="bg1"/>
                          </a:solidFill>
                          <a:effectLst/>
                          <a:latin typeface="+mn-lt"/>
                        </a:rPr>
                        <a:t>Control</a:t>
                      </a:r>
                    </a:p>
                  </a:txBody>
                  <a:tcPr marL="7951" marR="7951" marT="7951"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200" b="0" i="0" u="none" strike="noStrike">
                          <a:solidFill>
                            <a:schemeClr val="tx2"/>
                          </a:solidFill>
                          <a:effectLst/>
                          <a:latin typeface="+mn-lt"/>
                        </a:rPr>
                        <a:t>1,127</a:t>
                      </a:r>
                    </a:p>
                  </a:txBody>
                  <a:tcPr marL="7951" marR="7951" marT="795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mn-lt"/>
                        </a:rPr>
                        <a:t>852</a:t>
                      </a:r>
                    </a:p>
                  </a:txBody>
                  <a:tcPr marL="7951" marR="7951" marT="79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mn-lt"/>
                        </a:rPr>
                        <a:t>24%</a:t>
                      </a:r>
                    </a:p>
                  </a:txBody>
                  <a:tcPr marL="7951" marR="7951" marT="79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3786499"/>
                  </a:ext>
                </a:extLst>
              </a:tr>
            </a:tbl>
          </a:graphicData>
        </a:graphic>
      </p:graphicFrame>
      <p:cxnSp>
        <p:nvCxnSpPr>
          <p:cNvPr id="28" name="Connector: Elbow 27">
            <a:extLst>
              <a:ext uri="{FF2B5EF4-FFF2-40B4-BE49-F238E27FC236}">
                <a16:creationId xmlns:a16="http://schemas.microsoft.com/office/drawing/2014/main" id="{94DA30B8-5344-4FA4-89FA-8996E6CF2B2E}"/>
              </a:ext>
            </a:extLst>
          </p:cNvPr>
          <p:cNvCxnSpPr>
            <a:cxnSpLocks/>
          </p:cNvCxnSpPr>
          <p:nvPr/>
        </p:nvCxnSpPr>
        <p:spPr>
          <a:xfrm>
            <a:off x="9336076" y="2108342"/>
            <a:ext cx="724156" cy="282297"/>
          </a:xfrm>
          <a:prstGeom prst="bentConnector3">
            <a:avLst>
              <a:gd name="adj1" fmla="val 100000"/>
            </a:avLst>
          </a:prstGeom>
          <a:ln w="6350" cmpd="sng">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8C231C2-AF4C-428D-A4D2-5C9E7B4BF65C}"/>
              </a:ext>
            </a:extLst>
          </p:cNvPr>
          <p:cNvCxnSpPr>
            <a:cxnSpLocks/>
          </p:cNvCxnSpPr>
          <p:nvPr/>
        </p:nvCxnSpPr>
        <p:spPr>
          <a:xfrm flipH="1">
            <a:off x="9336076" y="2390639"/>
            <a:ext cx="724156" cy="0"/>
          </a:xfrm>
          <a:prstGeom prst="straightConnector1">
            <a:avLst/>
          </a:prstGeom>
          <a:ln w="6350">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D33694D9-8052-4604-A308-7922D58315F3}"/>
              </a:ext>
            </a:extLst>
          </p:cNvPr>
          <p:cNvSpPr txBox="1"/>
          <p:nvPr/>
        </p:nvSpPr>
        <p:spPr>
          <a:xfrm>
            <a:off x="10219790" y="2018659"/>
            <a:ext cx="1368531" cy="461665"/>
          </a:xfrm>
          <a:prstGeom prst="rect">
            <a:avLst/>
          </a:prstGeom>
          <a:noFill/>
        </p:spPr>
        <p:txBody>
          <a:bodyPr wrap="square" lIns="0" tIns="0" rIns="0" bIns="0" rtlCol="0">
            <a:spAutoFit/>
          </a:bodyPr>
          <a:lstStyle/>
          <a:p>
            <a:r>
              <a:rPr lang="en-US" sz="1000">
                <a:solidFill>
                  <a:schemeClr val="tx2"/>
                </a:solidFill>
              </a:rPr>
              <a:t>We lost more members from the test group than  from the control group</a:t>
            </a:r>
          </a:p>
        </p:txBody>
      </p:sp>
      <p:sp>
        <p:nvSpPr>
          <p:cNvPr id="43" name="TextBox 42">
            <a:extLst>
              <a:ext uri="{FF2B5EF4-FFF2-40B4-BE49-F238E27FC236}">
                <a16:creationId xmlns:a16="http://schemas.microsoft.com/office/drawing/2014/main" id="{299E1AA7-50E9-4810-BB56-7C5DBD1F945F}"/>
              </a:ext>
            </a:extLst>
          </p:cNvPr>
          <p:cNvSpPr txBox="1"/>
          <p:nvPr/>
        </p:nvSpPr>
        <p:spPr>
          <a:xfrm>
            <a:off x="6872134" y="6414884"/>
            <a:ext cx="1995220" cy="307777"/>
          </a:xfrm>
          <a:prstGeom prst="rect">
            <a:avLst/>
          </a:prstGeom>
          <a:noFill/>
        </p:spPr>
        <p:txBody>
          <a:bodyPr wrap="square" lIns="0" tIns="0" rIns="0" bIns="0" rtlCol="0">
            <a:spAutoFit/>
          </a:bodyPr>
          <a:lstStyle/>
          <a:p>
            <a:pPr algn="ctr"/>
            <a:r>
              <a:rPr lang="en-US" sz="1000" dirty="0">
                <a:solidFill>
                  <a:schemeClr val="tx2"/>
                </a:solidFill>
              </a:rPr>
              <a:t>We did not lose balance after removing the dis-enrolled members</a:t>
            </a:r>
          </a:p>
        </p:txBody>
      </p:sp>
      <p:sp>
        <p:nvSpPr>
          <p:cNvPr id="53" name="TextBox 52">
            <a:extLst>
              <a:ext uri="{FF2B5EF4-FFF2-40B4-BE49-F238E27FC236}">
                <a16:creationId xmlns:a16="http://schemas.microsoft.com/office/drawing/2014/main" id="{E900B693-2CDA-45A6-B117-9CF5BEECD423}"/>
              </a:ext>
            </a:extLst>
          </p:cNvPr>
          <p:cNvSpPr txBox="1"/>
          <p:nvPr/>
        </p:nvSpPr>
        <p:spPr>
          <a:xfrm>
            <a:off x="8785910" y="2905259"/>
            <a:ext cx="954289" cy="153888"/>
          </a:xfrm>
          <a:prstGeom prst="rect">
            <a:avLst/>
          </a:prstGeom>
          <a:noFill/>
        </p:spPr>
        <p:txBody>
          <a:bodyPr wrap="square" lIns="0" tIns="0" rIns="0" bIns="0" rtlCol="0">
            <a:spAutoFit/>
          </a:bodyPr>
          <a:lstStyle/>
          <a:p>
            <a:r>
              <a:rPr lang="en-US" sz="1000">
                <a:solidFill>
                  <a:schemeClr val="accent2"/>
                </a:solidFill>
              </a:rPr>
              <a:t>Check baseline</a:t>
            </a:r>
          </a:p>
        </p:txBody>
      </p:sp>
      <p:cxnSp>
        <p:nvCxnSpPr>
          <p:cNvPr id="55" name="Straight Arrow Connector 54">
            <a:extLst>
              <a:ext uri="{FF2B5EF4-FFF2-40B4-BE49-F238E27FC236}">
                <a16:creationId xmlns:a16="http://schemas.microsoft.com/office/drawing/2014/main" id="{F683DB42-7684-490D-900B-161622C97D49}"/>
              </a:ext>
            </a:extLst>
          </p:cNvPr>
          <p:cNvCxnSpPr>
            <a:cxnSpLocks/>
          </p:cNvCxnSpPr>
          <p:nvPr/>
        </p:nvCxnSpPr>
        <p:spPr>
          <a:xfrm>
            <a:off x="9258452" y="3067178"/>
            <a:ext cx="0" cy="202019"/>
          </a:xfrm>
          <a:prstGeom prst="straightConnector1">
            <a:avLst/>
          </a:prstGeom>
          <a:ln w="6350">
            <a:tailEnd type="triangle"/>
          </a:ln>
        </p:spPr>
        <p:style>
          <a:lnRef idx="1">
            <a:schemeClr val="accent3"/>
          </a:lnRef>
          <a:fillRef idx="0">
            <a:schemeClr val="accent3"/>
          </a:fillRef>
          <a:effectRef idx="0">
            <a:schemeClr val="accent3"/>
          </a:effectRef>
          <a:fontRef idx="minor">
            <a:schemeClr val="tx1"/>
          </a:fontRef>
        </p:style>
      </p:cxnSp>
      <p:sp>
        <p:nvSpPr>
          <p:cNvPr id="67" name="TextBox 66">
            <a:extLst>
              <a:ext uri="{FF2B5EF4-FFF2-40B4-BE49-F238E27FC236}">
                <a16:creationId xmlns:a16="http://schemas.microsoft.com/office/drawing/2014/main" id="{E480DBE3-9B36-469F-94BD-16D83DC0CFF4}"/>
              </a:ext>
            </a:extLst>
          </p:cNvPr>
          <p:cNvSpPr txBox="1"/>
          <p:nvPr/>
        </p:nvSpPr>
        <p:spPr>
          <a:xfrm>
            <a:off x="7015104" y="2904487"/>
            <a:ext cx="1436034" cy="153888"/>
          </a:xfrm>
          <a:prstGeom prst="rect">
            <a:avLst/>
          </a:prstGeom>
          <a:noFill/>
        </p:spPr>
        <p:txBody>
          <a:bodyPr wrap="square" lIns="0" tIns="0" rIns="0" bIns="0" rtlCol="0">
            <a:spAutoFit/>
          </a:bodyPr>
          <a:lstStyle/>
          <a:p>
            <a:r>
              <a:rPr lang="en-US" sz="1000">
                <a:solidFill>
                  <a:schemeClr val="accent2"/>
                </a:solidFill>
              </a:rPr>
              <a:t>Check covariates</a:t>
            </a:r>
          </a:p>
        </p:txBody>
      </p:sp>
      <p:sp>
        <p:nvSpPr>
          <p:cNvPr id="72" name="Freeform: Shape 117">
            <a:extLst>
              <a:ext uri="{FF2B5EF4-FFF2-40B4-BE49-F238E27FC236}">
                <a16:creationId xmlns:a16="http://schemas.microsoft.com/office/drawing/2014/main" id="{00056DB7-BD54-41EE-922C-40D3DC8783D4}"/>
              </a:ext>
            </a:extLst>
          </p:cNvPr>
          <p:cNvSpPr/>
          <p:nvPr/>
        </p:nvSpPr>
        <p:spPr>
          <a:xfrm>
            <a:off x="6511524" y="3077353"/>
            <a:ext cx="1995220" cy="153888"/>
          </a:xfrm>
          <a:custGeom>
            <a:avLst/>
            <a:gdLst>
              <a:gd name="connsiteX0" fmla="*/ 0 w 3797300"/>
              <a:gd name="connsiteY0" fmla="*/ 1752600 h 1752600"/>
              <a:gd name="connsiteX1" fmla="*/ 0 w 3797300"/>
              <a:gd name="connsiteY1" fmla="*/ 0 h 1752600"/>
              <a:gd name="connsiteX2" fmla="*/ 3797300 w 3797300"/>
              <a:gd name="connsiteY2" fmla="*/ 0 h 1752600"/>
              <a:gd name="connsiteX3" fmla="*/ 3797300 w 3797300"/>
              <a:gd name="connsiteY3" fmla="*/ 1701800 h 1752600"/>
            </a:gdLst>
            <a:ahLst/>
            <a:cxnLst>
              <a:cxn ang="0">
                <a:pos x="connsiteX0" y="connsiteY0"/>
              </a:cxn>
              <a:cxn ang="0">
                <a:pos x="connsiteX1" y="connsiteY1"/>
              </a:cxn>
              <a:cxn ang="0">
                <a:pos x="connsiteX2" y="connsiteY2"/>
              </a:cxn>
              <a:cxn ang="0">
                <a:pos x="connsiteX3" y="connsiteY3"/>
              </a:cxn>
            </a:cxnLst>
            <a:rect l="l" t="t" r="r" b="b"/>
            <a:pathLst>
              <a:path w="3797300" h="1752600">
                <a:moveTo>
                  <a:pt x="0" y="1752600"/>
                </a:moveTo>
                <a:lnTo>
                  <a:pt x="0" y="0"/>
                </a:lnTo>
                <a:lnTo>
                  <a:pt x="3797300" y="0"/>
                </a:lnTo>
                <a:lnTo>
                  <a:pt x="3797300" y="1701800"/>
                </a:lnTo>
              </a:path>
            </a:pathLst>
          </a:custGeom>
          <a:noFill/>
          <a:ln w="12700" cap="flat" cmpd="sng" algn="ctr">
            <a:solidFill>
              <a:srgbClr val="C00000"/>
            </a:solidFill>
            <a:prstDash val="solid"/>
          </a:ln>
          <a:effectLst/>
        </p:spPr>
        <p:txBody>
          <a:bodyPr rtlCol="0" anchor="ctr"/>
          <a:lstStyle/>
          <a:p>
            <a:pPr algn="ctr"/>
            <a:endParaRPr lang="en-US">
              <a:solidFill>
                <a:schemeClr val="accent2"/>
              </a:solidFill>
            </a:endParaRPr>
          </a:p>
        </p:txBody>
      </p:sp>
      <p:sp>
        <p:nvSpPr>
          <p:cNvPr id="22" name="Freeform: Shape 117">
            <a:extLst>
              <a:ext uri="{FF2B5EF4-FFF2-40B4-BE49-F238E27FC236}">
                <a16:creationId xmlns:a16="http://schemas.microsoft.com/office/drawing/2014/main" id="{19E5003A-31DA-4B35-A7AE-CC95F8C9301C}"/>
              </a:ext>
            </a:extLst>
          </p:cNvPr>
          <p:cNvSpPr/>
          <p:nvPr/>
        </p:nvSpPr>
        <p:spPr>
          <a:xfrm rot="10800000">
            <a:off x="6373114" y="6205867"/>
            <a:ext cx="2885337" cy="146890"/>
          </a:xfrm>
          <a:custGeom>
            <a:avLst/>
            <a:gdLst>
              <a:gd name="connsiteX0" fmla="*/ 0 w 3797300"/>
              <a:gd name="connsiteY0" fmla="*/ 1752600 h 1752600"/>
              <a:gd name="connsiteX1" fmla="*/ 0 w 3797300"/>
              <a:gd name="connsiteY1" fmla="*/ 0 h 1752600"/>
              <a:gd name="connsiteX2" fmla="*/ 3797300 w 3797300"/>
              <a:gd name="connsiteY2" fmla="*/ 0 h 1752600"/>
              <a:gd name="connsiteX3" fmla="*/ 3797300 w 3797300"/>
              <a:gd name="connsiteY3" fmla="*/ 1701800 h 1752600"/>
            </a:gdLst>
            <a:ahLst/>
            <a:cxnLst>
              <a:cxn ang="0">
                <a:pos x="connsiteX0" y="connsiteY0"/>
              </a:cxn>
              <a:cxn ang="0">
                <a:pos x="connsiteX1" y="connsiteY1"/>
              </a:cxn>
              <a:cxn ang="0">
                <a:pos x="connsiteX2" y="connsiteY2"/>
              </a:cxn>
              <a:cxn ang="0">
                <a:pos x="connsiteX3" y="connsiteY3"/>
              </a:cxn>
            </a:cxnLst>
            <a:rect l="l" t="t" r="r" b="b"/>
            <a:pathLst>
              <a:path w="3797300" h="1752600">
                <a:moveTo>
                  <a:pt x="0" y="1752600"/>
                </a:moveTo>
                <a:lnTo>
                  <a:pt x="0" y="0"/>
                </a:lnTo>
                <a:lnTo>
                  <a:pt x="3797300" y="0"/>
                </a:lnTo>
                <a:lnTo>
                  <a:pt x="3797300" y="1701800"/>
                </a:lnTo>
              </a:path>
            </a:pathLst>
          </a:custGeom>
          <a:noFill/>
          <a:ln w="12700" cap="flat" cmpd="sng" algn="ctr">
            <a:solidFill>
              <a:srgbClr val="C00000"/>
            </a:solidFill>
            <a:prstDash val="solid"/>
          </a:ln>
          <a:effectLst/>
        </p:spPr>
        <p:txBody>
          <a:bodyPr rtlCol="0" anchor="ctr"/>
          <a:lstStyle/>
          <a:p>
            <a:pPr algn="ctr"/>
            <a:endParaRPr lang="en-US">
              <a:solidFill>
                <a:schemeClr val="accent2"/>
              </a:solidFill>
            </a:endParaRPr>
          </a:p>
        </p:txBody>
      </p:sp>
      <p:cxnSp>
        <p:nvCxnSpPr>
          <p:cNvPr id="24" name="Connector: Elbow 23">
            <a:extLst>
              <a:ext uri="{FF2B5EF4-FFF2-40B4-BE49-F238E27FC236}">
                <a16:creationId xmlns:a16="http://schemas.microsoft.com/office/drawing/2014/main" id="{A4698B21-5216-4189-A3A7-754EEFA94316}"/>
              </a:ext>
            </a:extLst>
          </p:cNvPr>
          <p:cNvCxnSpPr>
            <a:cxnSpLocks/>
          </p:cNvCxnSpPr>
          <p:nvPr/>
        </p:nvCxnSpPr>
        <p:spPr>
          <a:xfrm rot="16200000" flipH="1">
            <a:off x="9960484" y="5249042"/>
            <a:ext cx="1161037" cy="375918"/>
          </a:xfrm>
          <a:prstGeom prst="bentConnector3">
            <a:avLst>
              <a:gd name="adj1" fmla="val 412"/>
            </a:avLst>
          </a:prstGeom>
          <a:ln w="6350" cmpd="sng">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07284F-EEE3-4EE3-8584-981BC78EE262}"/>
              </a:ext>
            </a:extLst>
          </p:cNvPr>
          <p:cNvCxnSpPr>
            <a:cxnSpLocks/>
          </p:cNvCxnSpPr>
          <p:nvPr/>
        </p:nvCxnSpPr>
        <p:spPr>
          <a:xfrm flipH="1">
            <a:off x="10322563" y="6017521"/>
            <a:ext cx="406398" cy="0"/>
          </a:xfrm>
          <a:prstGeom prst="straightConnector1">
            <a:avLst/>
          </a:prstGeom>
          <a:ln w="6350">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8AFA63A5-FCB2-4223-B0D2-3CD5BFDD86C3}"/>
              </a:ext>
            </a:extLst>
          </p:cNvPr>
          <p:cNvSpPr txBox="1"/>
          <p:nvPr/>
        </p:nvSpPr>
        <p:spPr>
          <a:xfrm>
            <a:off x="10833841" y="4975336"/>
            <a:ext cx="951759" cy="923330"/>
          </a:xfrm>
          <a:prstGeom prst="rect">
            <a:avLst/>
          </a:prstGeom>
          <a:noFill/>
        </p:spPr>
        <p:txBody>
          <a:bodyPr wrap="square" lIns="0" tIns="0" rIns="0" bIns="0" rtlCol="0">
            <a:spAutoFit/>
          </a:bodyPr>
          <a:lstStyle/>
          <a:p>
            <a:r>
              <a:rPr lang="en-US" sz="1000" dirty="0">
                <a:solidFill>
                  <a:schemeClr val="tx2"/>
                </a:solidFill>
              </a:rPr>
              <a:t>Using T-test, we validated there is a significant difference between test and control</a:t>
            </a:r>
          </a:p>
        </p:txBody>
      </p:sp>
    </p:spTree>
    <p:extLst>
      <p:ext uri="{BB962C8B-B14F-4D97-AF65-F5344CB8AC3E}">
        <p14:creationId xmlns:p14="http://schemas.microsoft.com/office/powerpoint/2010/main" val="170640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7C1FA02-390D-4CC6-A62D-43EF0C445CD2}"/>
              </a:ext>
            </a:extLst>
          </p:cNvPr>
          <p:cNvGraphicFramePr>
            <a:graphicFrameLocks noChangeAspect="1"/>
          </p:cNvGraphicFramePr>
          <p:nvPr>
            <p:custDataLst>
              <p:tags r:id="rId2"/>
            </p:custDataLst>
            <p:extLst>
              <p:ext uri="{D42A27DB-BD31-4B8C-83A1-F6EECF244321}">
                <p14:modId xmlns:p14="http://schemas.microsoft.com/office/powerpoint/2010/main" val="6655250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7" name="think-cell Slide" r:id="rId5" imgW="341" imgH="341" progId="TCLayout.ActiveDocument.1">
                  <p:embed/>
                </p:oleObj>
              </mc:Choice>
              <mc:Fallback>
                <p:oleObj name="think-cell Slide" r:id="rId5" imgW="341" imgH="341" progId="TCLayout.ActiveDocument.1">
                  <p:embed/>
                  <p:pic>
                    <p:nvPicPr>
                      <p:cNvPr id="4" name="Object 3" hidden="1">
                        <a:extLst>
                          <a:ext uri="{FF2B5EF4-FFF2-40B4-BE49-F238E27FC236}">
                            <a16:creationId xmlns:a16="http://schemas.microsoft.com/office/drawing/2014/main" id="{B7C1FA02-390D-4CC6-A62D-43EF0C445C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B2EDE76-FF09-4F7C-866B-41CFEBC113ED}"/>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dirty="0">
              <a:solidFill>
                <a:schemeClr val="bg1"/>
              </a:solidFill>
              <a:latin typeface="Arial" panose="020B0604020202020204" pitchFamily="34" charset="0"/>
              <a:ea typeface="+mj-ea"/>
              <a:cs typeface="+mj-cs"/>
              <a:sym typeface="Arial" panose="020B0604020202020204" pitchFamily="34" charset="0"/>
            </a:endParaRPr>
          </a:p>
        </p:txBody>
      </p:sp>
      <p:sp>
        <p:nvSpPr>
          <p:cNvPr id="9" name="Rectangle 8">
            <a:extLst>
              <a:ext uri="{FF2B5EF4-FFF2-40B4-BE49-F238E27FC236}">
                <a16:creationId xmlns:a16="http://schemas.microsoft.com/office/drawing/2014/main" id="{30328A44-B7C3-46A2-9CED-FA8AE0FA7CDF}"/>
              </a:ext>
            </a:extLst>
          </p:cNvPr>
          <p:cNvSpPr/>
          <p:nvPr/>
        </p:nvSpPr>
        <p:spPr bwMode="gray">
          <a:xfrm>
            <a:off x="607512" y="5234195"/>
            <a:ext cx="10791173" cy="646331"/>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 name="Title 1"/>
          <p:cNvSpPr>
            <a:spLocks noGrp="1"/>
          </p:cNvSpPr>
          <p:nvPr>
            <p:ph type="title"/>
          </p:nvPr>
        </p:nvSpPr>
        <p:spPr/>
        <p:txBody>
          <a:bodyPr/>
          <a:lstStyle/>
          <a:p>
            <a:r>
              <a:rPr lang="en-US" dirty="0"/>
              <a:t>Sample Hypothesis Testing Methods</a:t>
            </a:r>
            <a:endParaRPr lang="en-US" b="0" dirty="0"/>
          </a:p>
        </p:txBody>
      </p:sp>
      <p:sp>
        <p:nvSpPr>
          <p:cNvPr id="7" name="Content Placeholder 6"/>
          <p:cNvSpPr>
            <a:spLocks noGrp="1"/>
          </p:cNvSpPr>
          <p:nvPr>
            <p:ph sz="half" idx="1"/>
          </p:nvPr>
        </p:nvSpPr>
        <p:spPr>
          <a:xfrm>
            <a:off x="557785" y="1764792"/>
            <a:ext cx="3273552" cy="3988308"/>
          </a:xfrm>
        </p:spPr>
        <p:txBody>
          <a:bodyPr vert="horz" lIns="0" tIns="0" rIns="0" bIns="0" rtlCol="0" anchor="t">
            <a:noAutofit/>
          </a:bodyPr>
          <a:lstStyle/>
          <a:p>
            <a:r>
              <a:rPr lang="en-US" dirty="0"/>
              <a:t>T-Test - two sample means for normal distributions</a:t>
            </a:r>
          </a:p>
          <a:p>
            <a:pPr lvl="1">
              <a:spcBef>
                <a:spcPts val="0"/>
              </a:spcBef>
            </a:pPr>
            <a:endParaRPr lang="en-US" b="1" dirty="0">
              <a:solidFill>
                <a:schemeClr val="accent2"/>
              </a:solidFill>
              <a:latin typeface="Courier New"/>
              <a:cs typeface="Courier New"/>
            </a:endParaRPr>
          </a:p>
          <a:p>
            <a:pPr lvl="1">
              <a:spcBef>
                <a:spcPts val="0"/>
              </a:spcBef>
            </a:pPr>
            <a:r>
              <a:rPr lang="en-US" sz="1200" b="1" dirty="0">
                <a:solidFill>
                  <a:schemeClr val="accent2"/>
                </a:solidFill>
                <a:latin typeface="Consolas" panose="020B0609020204030204" pitchFamily="49" charset="0"/>
                <a:cs typeface="Courier New"/>
              </a:rPr>
              <a:t>from </a:t>
            </a:r>
            <a:r>
              <a:rPr lang="en-US" sz="1200" b="1" dirty="0" err="1">
                <a:solidFill>
                  <a:schemeClr val="accent2"/>
                </a:solidFill>
                <a:latin typeface="Consolas" panose="020B0609020204030204" pitchFamily="49" charset="0"/>
                <a:cs typeface="Courier New"/>
              </a:rPr>
              <a:t>SciPy.Stats</a:t>
            </a:r>
            <a:r>
              <a:rPr lang="en-US" sz="1200" b="1" dirty="0">
                <a:solidFill>
                  <a:schemeClr val="accent2"/>
                </a:solidFill>
                <a:latin typeface="Consolas" panose="020B0609020204030204" pitchFamily="49" charset="0"/>
                <a:cs typeface="Courier New"/>
              </a:rPr>
              <a:t> </a:t>
            </a:r>
            <a:endParaRPr lang="en-US" sz="1200" b="1" dirty="0">
              <a:solidFill>
                <a:schemeClr val="accent2"/>
              </a:solidFill>
              <a:latin typeface="Consolas" panose="020B0609020204030204" pitchFamily="49" charset="0"/>
              <a:cs typeface="Courier New" panose="02070309020205020404" pitchFamily="49" charset="0"/>
            </a:endParaRPr>
          </a:p>
          <a:p>
            <a:pPr lvl="1">
              <a:spcBef>
                <a:spcPts val="0"/>
              </a:spcBef>
            </a:pPr>
            <a:r>
              <a:rPr lang="en-US" sz="1200" b="1" dirty="0">
                <a:solidFill>
                  <a:schemeClr val="accent2"/>
                </a:solidFill>
                <a:latin typeface="Consolas" panose="020B0609020204030204" pitchFamily="49" charset="0"/>
                <a:cs typeface="Courier New"/>
              </a:rPr>
              <a:t>import </a:t>
            </a:r>
            <a:r>
              <a:rPr lang="en-US" sz="1200" b="1" dirty="0" err="1">
                <a:solidFill>
                  <a:schemeClr val="accent2"/>
                </a:solidFill>
                <a:latin typeface="Consolas" panose="020B0609020204030204" pitchFamily="49" charset="0"/>
                <a:cs typeface="Courier New"/>
              </a:rPr>
              <a:t>ttest_ind</a:t>
            </a:r>
            <a:r>
              <a:rPr lang="en-US" sz="1200" b="1" dirty="0">
                <a:solidFill>
                  <a:schemeClr val="accent2"/>
                </a:solidFill>
                <a:latin typeface="Consolas" panose="020B0609020204030204" pitchFamily="49" charset="0"/>
                <a:cs typeface="Courier New"/>
              </a:rPr>
              <a:t>,</a:t>
            </a:r>
          </a:p>
          <a:p>
            <a:pPr lvl="1">
              <a:spcBef>
                <a:spcPts val="0"/>
              </a:spcBef>
            </a:pPr>
            <a:r>
              <a:rPr lang="en-US" sz="1200" b="1" dirty="0" err="1">
                <a:solidFill>
                  <a:schemeClr val="accent2"/>
                </a:solidFill>
                <a:latin typeface="Consolas" panose="020B0609020204030204" pitchFamily="49" charset="0"/>
                <a:cs typeface="Courier New"/>
              </a:rPr>
              <a:t>t_statistic</a:t>
            </a:r>
            <a:r>
              <a:rPr lang="en-US" sz="1200" b="1" dirty="0">
                <a:solidFill>
                  <a:schemeClr val="accent2"/>
                </a:solidFill>
                <a:latin typeface="Consolas" panose="020B0609020204030204" pitchFamily="49" charset="0"/>
                <a:cs typeface="Courier New"/>
              </a:rPr>
              <a:t>, </a:t>
            </a:r>
            <a:endParaRPr lang="en-US" sz="1200" b="1" dirty="0">
              <a:solidFill>
                <a:schemeClr val="accent2"/>
              </a:solidFill>
              <a:latin typeface="Consolas" panose="020B0609020204030204" pitchFamily="49" charset="0"/>
              <a:cs typeface="Courier New" panose="02070309020205020404" pitchFamily="49" charset="0"/>
            </a:endParaRPr>
          </a:p>
          <a:p>
            <a:pPr lvl="1">
              <a:spcBef>
                <a:spcPts val="0"/>
              </a:spcBef>
            </a:pPr>
            <a:r>
              <a:rPr lang="en-US" sz="1200" b="1" dirty="0" err="1">
                <a:solidFill>
                  <a:schemeClr val="accent2"/>
                </a:solidFill>
                <a:latin typeface="Consolas" panose="020B0609020204030204" pitchFamily="49" charset="0"/>
                <a:cs typeface="Courier New"/>
              </a:rPr>
              <a:t>p_value</a:t>
            </a:r>
            <a:r>
              <a:rPr lang="en-US" sz="1200" b="1" dirty="0">
                <a:solidFill>
                  <a:schemeClr val="accent2"/>
                </a:solidFill>
                <a:latin typeface="Consolas" panose="020B0609020204030204" pitchFamily="49" charset="0"/>
                <a:cs typeface="Courier New"/>
              </a:rPr>
              <a:t>=</a:t>
            </a:r>
            <a:r>
              <a:rPr lang="en-US" sz="1200" b="1" dirty="0" err="1">
                <a:solidFill>
                  <a:schemeClr val="accent2"/>
                </a:solidFill>
                <a:latin typeface="Consolas" panose="020B0609020204030204" pitchFamily="49" charset="0"/>
                <a:cs typeface="Courier New"/>
              </a:rPr>
              <a:t>ttest_ind</a:t>
            </a:r>
            <a:r>
              <a:rPr lang="en-US" sz="1200" b="1" dirty="0">
                <a:solidFill>
                  <a:schemeClr val="accent2"/>
                </a:solidFill>
                <a:latin typeface="Consolas" panose="020B0609020204030204" pitchFamily="49" charset="0"/>
                <a:cs typeface="Courier New"/>
              </a:rPr>
              <a:t>(var1, var2)</a:t>
            </a:r>
          </a:p>
          <a:p>
            <a:pPr lvl="1">
              <a:spcBef>
                <a:spcPts val="0"/>
              </a:spcBef>
            </a:pPr>
            <a:endParaRPr lang="en-US" b="1" dirty="0">
              <a:solidFill>
                <a:schemeClr val="accent2"/>
              </a:solidFill>
              <a:latin typeface="Courier New" panose="02070309020205020404" pitchFamily="49" charset="0"/>
              <a:cs typeface="Courier New" panose="02070309020205020404" pitchFamily="49" charset="0"/>
            </a:endParaRPr>
          </a:p>
          <a:p>
            <a:pPr lvl="1">
              <a:spcBef>
                <a:spcPts val="0"/>
              </a:spcBef>
            </a:pPr>
            <a:endParaRPr lang="en-US" b="1" dirty="0">
              <a:solidFill>
                <a:schemeClr val="accent2"/>
              </a:solidFill>
              <a:latin typeface="Courier New" panose="02070309020205020404" pitchFamily="49" charset="0"/>
              <a:cs typeface="Courier New" panose="02070309020205020404" pitchFamily="49" charset="0"/>
            </a:endParaRPr>
          </a:p>
          <a:p>
            <a:pPr lvl="1">
              <a:spcBef>
                <a:spcPts val="0"/>
              </a:spcBef>
            </a:pPr>
            <a:endParaRPr lang="en-US" sz="1200" b="1" dirty="0">
              <a:solidFill>
                <a:schemeClr val="accent2"/>
              </a:solidFill>
              <a:latin typeface="Courier New" panose="02070309020205020404" pitchFamily="49" charset="0"/>
              <a:cs typeface="Courier New" panose="02070309020205020404" pitchFamily="49" charset="0"/>
            </a:endParaRPr>
          </a:p>
          <a:p>
            <a:pPr lvl="1">
              <a:spcBef>
                <a:spcPts val="0"/>
              </a:spcBef>
            </a:pPr>
            <a:r>
              <a:rPr lang="en-US" sz="1200" b="1" dirty="0" err="1">
                <a:solidFill>
                  <a:schemeClr val="accent2"/>
                </a:solidFill>
                <a:latin typeface="Consolas" panose="020B0609020204030204" pitchFamily="49" charset="0"/>
                <a:cs typeface="Courier New"/>
              </a:rPr>
              <a:t>t.test</a:t>
            </a:r>
            <a:r>
              <a:rPr lang="en-US" sz="1200" b="1" dirty="0">
                <a:solidFill>
                  <a:schemeClr val="accent2"/>
                </a:solidFill>
                <a:latin typeface="Consolas" panose="020B0609020204030204" pitchFamily="49" charset="0"/>
                <a:cs typeface="Courier New"/>
              </a:rPr>
              <a:t>(var1~var2, data = df)</a:t>
            </a:r>
            <a:endParaRPr lang="en-US" dirty="0">
              <a:solidFill>
                <a:schemeClr val="accent2"/>
              </a:solidFill>
              <a:latin typeface="Consolas" panose="020B0609020204030204" pitchFamily="49" charset="0"/>
            </a:endParaRPr>
          </a:p>
        </p:txBody>
      </p:sp>
      <p:sp>
        <p:nvSpPr>
          <p:cNvPr id="11" name="Content Placeholder 10"/>
          <p:cNvSpPr>
            <a:spLocks noGrp="1"/>
          </p:cNvSpPr>
          <p:nvPr>
            <p:ph sz="half" idx="10"/>
          </p:nvPr>
        </p:nvSpPr>
        <p:spPr/>
        <p:txBody>
          <a:bodyPr vert="horz" lIns="0" tIns="0" rIns="0" bIns="0" rtlCol="0" anchor="t">
            <a:noAutofit/>
          </a:bodyPr>
          <a:lstStyle/>
          <a:p>
            <a:r>
              <a:rPr lang="en-US" dirty="0"/>
              <a:t>Chi-square test for two proportions</a:t>
            </a:r>
          </a:p>
          <a:p>
            <a:pPr lvl="1">
              <a:spcBef>
                <a:spcPts val="0"/>
              </a:spcBef>
            </a:pPr>
            <a:endParaRPr lang="en-US" altLang="en-US" b="1" dirty="0">
              <a:solidFill>
                <a:schemeClr val="accent2"/>
              </a:solidFill>
              <a:latin typeface="Courier New" panose="02070309020205020404" pitchFamily="49" charset="0"/>
              <a:cs typeface="Courier New" panose="02070309020205020404" pitchFamily="49" charset="0"/>
            </a:endParaRPr>
          </a:p>
          <a:p>
            <a:pPr lvl="1">
              <a:spcBef>
                <a:spcPts val="0"/>
              </a:spcBef>
            </a:pPr>
            <a:r>
              <a:rPr lang="en-US" sz="1200" b="1" dirty="0">
                <a:solidFill>
                  <a:schemeClr val="accent2"/>
                </a:solidFill>
                <a:latin typeface="Consolas" panose="020B0609020204030204" pitchFamily="49" charset="0"/>
                <a:cs typeface="Courier New"/>
              </a:rPr>
              <a:t>from </a:t>
            </a:r>
            <a:r>
              <a:rPr lang="en-US" sz="1200" b="1" dirty="0" err="1">
                <a:solidFill>
                  <a:schemeClr val="accent2"/>
                </a:solidFill>
                <a:latin typeface="Consolas" panose="020B0609020204030204" pitchFamily="49" charset="0"/>
                <a:cs typeface="Courier New"/>
              </a:rPr>
              <a:t>SciPy.stats</a:t>
            </a:r>
            <a:r>
              <a:rPr lang="en-US" sz="1200" b="1" dirty="0">
                <a:solidFill>
                  <a:schemeClr val="accent2"/>
                </a:solidFill>
                <a:latin typeface="Consolas" panose="020B0609020204030204" pitchFamily="49" charset="0"/>
                <a:cs typeface="Courier New"/>
              </a:rPr>
              <a:t> import chi2_contingency</a:t>
            </a:r>
          </a:p>
          <a:p>
            <a:pPr lvl="1">
              <a:spcBef>
                <a:spcPts val="0"/>
              </a:spcBef>
            </a:pPr>
            <a:r>
              <a:rPr lang="en-US" sz="1200" b="1" dirty="0">
                <a:solidFill>
                  <a:schemeClr val="accent2"/>
                </a:solidFill>
                <a:latin typeface="Consolas" panose="020B0609020204030204" pitchFamily="49" charset="0"/>
                <a:cs typeface="Courier New"/>
              </a:rPr>
              <a:t>chi2_contingency(var1, var2)</a:t>
            </a:r>
          </a:p>
          <a:p>
            <a:pPr lvl="1"/>
            <a:endParaRPr lang="en-US" dirty="0">
              <a:cs typeface="Arial"/>
            </a:endParaRPr>
          </a:p>
          <a:p>
            <a:pPr lvl="1"/>
            <a:endParaRPr lang="en-US" b="1" dirty="0">
              <a:solidFill>
                <a:srgbClr val="CC0000"/>
              </a:solidFill>
              <a:latin typeface="Courier New" panose="02070309020205020404" pitchFamily="49" charset="0"/>
              <a:cs typeface="Courier New" panose="02070309020205020404" pitchFamily="49" charset="0"/>
            </a:endParaRPr>
          </a:p>
          <a:p>
            <a:pPr lvl="1"/>
            <a:r>
              <a:rPr lang="en-US" sz="1200" b="1" dirty="0" err="1">
                <a:solidFill>
                  <a:schemeClr val="accent2"/>
                </a:solidFill>
                <a:latin typeface="Consolas" panose="020B0609020204030204" pitchFamily="49" charset="0"/>
                <a:cs typeface="Courier New"/>
              </a:rPr>
              <a:t>chisq</a:t>
            </a:r>
            <a:r>
              <a:rPr lang="en-US" sz="1200" b="1" dirty="0">
                <a:solidFill>
                  <a:schemeClr val="accent2"/>
                </a:solidFill>
                <a:latin typeface="Consolas" panose="020B0609020204030204" pitchFamily="49" charset="0"/>
                <a:cs typeface="Courier New"/>
              </a:rPr>
              <a:t> &lt;- </a:t>
            </a:r>
            <a:r>
              <a:rPr lang="en-US" sz="1200" b="1" dirty="0" err="1">
                <a:solidFill>
                  <a:schemeClr val="accent2"/>
                </a:solidFill>
                <a:latin typeface="Consolas" panose="020B0609020204030204" pitchFamily="49" charset="0"/>
                <a:cs typeface="Courier New"/>
              </a:rPr>
              <a:t>chisq.test</a:t>
            </a:r>
            <a:r>
              <a:rPr lang="en-US" sz="1200" b="1" dirty="0">
                <a:solidFill>
                  <a:schemeClr val="accent2"/>
                </a:solidFill>
                <a:latin typeface="Consolas" panose="020B0609020204030204" pitchFamily="49" charset="0"/>
                <a:cs typeface="Courier New"/>
              </a:rPr>
              <a:t>(</a:t>
            </a:r>
            <a:r>
              <a:rPr lang="en-US" sz="1200" b="1" dirty="0" err="1">
                <a:solidFill>
                  <a:schemeClr val="accent2"/>
                </a:solidFill>
                <a:latin typeface="Consolas" panose="020B0609020204030204" pitchFamily="49" charset="0"/>
                <a:cs typeface="Courier New"/>
              </a:rPr>
              <a:t>contingencytable</a:t>
            </a:r>
            <a:r>
              <a:rPr lang="en-US" sz="1200" b="1" dirty="0">
                <a:solidFill>
                  <a:schemeClr val="accent2"/>
                </a:solidFill>
                <a:latin typeface="Consolas" panose="020B0609020204030204" pitchFamily="49" charset="0"/>
                <a:cs typeface="Courier New"/>
              </a:rPr>
              <a:t>)</a:t>
            </a:r>
          </a:p>
          <a:p>
            <a:pPr lvl="1"/>
            <a:r>
              <a:rPr lang="en-US" sz="1200" b="1" dirty="0" err="1">
                <a:solidFill>
                  <a:schemeClr val="accent2"/>
                </a:solidFill>
                <a:latin typeface="Consolas" panose="020B0609020204030204" pitchFamily="49" charset="0"/>
                <a:cs typeface="Courier New"/>
              </a:rPr>
              <a:t>chisq</a:t>
            </a:r>
            <a:endParaRPr lang="en-US" sz="1200" b="1" dirty="0">
              <a:solidFill>
                <a:schemeClr val="accent2"/>
              </a:solidFill>
              <a:latin typeface="Consolas" panose="020B0609020204030204" pitchFamily="49" charset="0"/>
              <a:cs typeface="Courier New"/>
            </a:endParaRPr>
          </a:p>
        </p:txBody>
      </p:sp>
      <p:sp>
        <p:nvSpPr>
          <p:cNvPr id="19" name="Content Placeholder 18"/>
          <p:cNvSpPr>
            <a:spLocks noGrp="1"/>
          </p:cNvSpPr>
          <p:nvPr>
            <p:ph sz="half" idx="11"/>
          </p:nvPr>
        </p:nvSpPr>
        <p:spPr>
          <a:xfrm>
            <a:off x="8179894" y="1697059"/>
            <a:ext cx="3893146" cy="3282424"/>
          </a:xfrm>
        </p:spPr>
        <p:txBody>
          <a:bodyPr vert="horz" lIns="0" tIns="0" rIns="0" bIns="0" rtlCol="0" anchor="t">
            <a:noAutofit/>
          </a:bodyPr>
          <a:lstStyle/>
          <a:p>
            <a:pPr>
              <a:spcBef>
                <a:spcPts val="1000"/>
              </a:spcBef>
            </a:pPr>
            <a:r>
              <a:rPr lang="en-US" dirty="0"/>
              <a:t>Non-parametric tests for non-normal distributions</a:t>
            </a:r>
          </a:p>
          <a:p>
            <a:pPr lvl="1">
              <a:spcBef>
                <a:spcPts val="0"/>
              </a:spcBef>
            </a:pPr>
            <a:endParaRPr lang="en-US" sz="1200" dirty="0">
              <a:solidFill>
                <a:schemeClr val="accent2"/>
              </a:solidFill>
              <a:latin typeface="Consolas" panose="020B0609020204030204" pitchFamily="49" charset="0"/>
              <a:cs typeface="Times New Roman" panose="02020603050405020304" pitchFamily="18" charset="0"/>
            </a:endParaRPr>
          </a:p>
          <a:p>
            <a:pPr lvl="1">
              <a:spcBef>
                <a:spcPts val="0"/>
              </a:spcBef>
            </a:pPr>
            <a:r>
              <a:rPr lang="en-US" sz="1200" b="1" dirty="0">
                <a:solidFill>
                  <a:schemeClr val="accent2"/>
                </a:solidFill>
                <a:latin typeface="Consolas" panose="020B0609020204030204" pitchFamily="49" charset="0"/>
                <a:cs typeface="Courier New"/>
              </a:rPr>
              <a:t>from </a:t>
            </a:r>
            <a:r>
              <a:rPr lang="en-US" sz="1200" b="1" dirty="0" err="1">
                <a:solidFill>
                  <a:schemeClr val="accent2"/>
                </a:solidFill>
                <a:latin typeface="Consolas" panose="020B0609020204030204" pitchFamily="49" charset="0"/>
                <a:cs typeface="Courier New"/>
              </a:rPr>
              <a:t>SciPy.Stats</a:t>
            </a:r>
            <a:r>
              <a:rPr lang="en-US" sz="1200" b="1" dirty="0">
                <a:solidFill>
                  <a:schemeClr val="accent2"/>
                </a:solidFill>
                <a:latin typeface="Consolas" panose="020B0609020204030204" pitchFamily="49" charset="0"/>
                <a:cs typeface="Courier New"/>
              </a:rPr>
              <a:t> import </a:t>
            </a:r>
            <a:r>
              <a:rPr lang="en-US" sz="1200" b="1" dirty="0" err="1">
                <a:solidFill>
                  <a:schemeClr val="accent2"/>
                </a:solidFill>
                <a:latin typeface="Consolas" panose="020B0609020204030204" pitchFamily="49" charset="0"/>
                <a:cs typeface="Courier New"/>
              </a:rPr>
              <a:t>mannwhitneyu</a:t>
            </a:r>
            <a:endParaRPr lang="en-US" sz="1200" b="1" dirty="0">
              <a:solidFill>
                <a:schemeClr val="accent2"/>
              </a:solidFill>
              <a:latin typeface="Consolas" panose="020B0609020204030204" pitchFamily="49" charset="0"/>
              <a:cs typeface="Courier New"/>
            </a:endParaRPr>
          </a:p>
          <a:p>
            <a:pPr lvl="1">
              <a:spcBef>
                <a:spcPts val="0"/>
              </a:spcBef>
            </a:pPr>
            <a:r>
              <a:rPr lang="en-US" sz="1200" b="1" dirty="0">
                <a:solidFill>
                  <a:schemeClr val="accent2"/>
                </a:solidFill>
                <a:latin typeface="Consolas" panose="020B0609020204030204" pitchFamily="49" charset="0"/>
                <a:cs typeface="Courier New"/>
              </a:rPr>
              <a:t>u, </a:t>
            </a:r>
            <a:endParaRPr lang="en-US" sz="1200" b="1" dirty="0">
              <a:solidFill>
                <a:schemeClr val="accent2"/>
              </a:solidFill>
              <a:latin typeface="Consolas" panose="020B0609020204030204" pitchFamily="49" charset="0"/>
              <a:cs typeface="Courier New" panose="02070309020205020404" pitchFamily="49" charset="0"/>
            </a:endParaRPr>
          </a:p>
          <a:p>
            <a:pPr lvl="1">
              <a:spcBef>
                <a:spcPts val="0"/>
              </a:spcBef>
            </a:pPr>
            <a:r>
              <a:rPr lang="en-US" sz="1200" b="1" dirty="0" err="1">
                <a:solidFill>
                  <a:schemeClr val="accent2"/>
                </a:solidFill>
                <a:latin typeface="Consolas" panose="020B0609020204030204" pitchFamily="49" charset="0"/>
                <a:cs typeface="Courier New"/>
              </a:rPr>
              <a:t>p_value</a:t>
            </a:r>
            <a:r>
              <a:rPr lang="en-US" sz="1200" b="1" dirty="0">
                <a:solidFill>
                  <a:schemeClr val="accent2"/>
                </a:solidFill>
                <a:latin typeface="Consolas" panose="020B0609020204030204" pitchFamily="49" charset="0"/>
                <a:cs typeface="Courier New"/>
              </a:rPr>
              <a:t>=</a:t>
            </a:r>
            <a:r>
              <a:rPr lang="en-US" sz="1200" b="1" dirty="0" err="1">
                <a:solidFill>
                  <a:schemeClr val="accent2"/>
                </a:solidFill>
                <a:latin typeface="Consolas" panose="020B0609020204030204" pitchFamily="49" charset="0"/>
                <a:cs typeface="Courier New"/>
              </a:rPr>
              <a:t>mannwhitneyu</a:t>
            </a:r>
            <a:r>
              <a:rPr lang="en-US" sz="1200" b="1" dirty="0">
                <a:solidFill>
                  <a:schemeClr val="accent2"/>
                </a:solidFill>
                <a:latin typeface="Consolas" panose="020B0609020204030204" pitchFamily="49" charset="0"/>
                <a:cs typeface="Courier New"/>
              </a:rPr>
              <a:t>(var1, var2)</a:t>
            </a:r>
          </a:p>
          <a:p>
            <a:pPr lvl="1">
              <a:spcBef>
                <a:spcPts val="0"/>
              </a:spcBef>
            </a:pPr>
            <a:endParaRPr lang="en-US" sz="1000" b="1" dirty="0">
              <a:solidFill>
                <a:schemeClr val="accent2"/>
              </a:solidFill>
              <a:latin typeface="Courier New" panose="02070309020205020404" pitchFamily="49" charset="0"/>
              <a:cs typeface="Courier New" panose="02070309020205020404" pitchFamily="49" charset="0"/>
            </a:endParaRPr>
          </a:p>
          <a:p>
            <a:pPr lvl="1">
              <a:spcBef>
                <a:spcPts val="0"/>
              </a:spcBef>
            </a:pPr>
            <a:endParaRPr lang="en-US" sz="1000" b="1" dirty="0">
              <a:solidFill>
                <a:schemeClr val="accent2"/>
              </a:solidFill>
              <a:latin typeface="Courier New" panose="02070309020205020404" pitchFamily="49" charset="0"/>
              <a:cs typeface="Courier New" panose="02070309020205020404" pitchFamily="49" charset="0"/>
            </a:endParaRPr>
          </a:p>
          <a:p>
            <a:pPr lvl="1">
              <a:spcBef>
                <a:spcPts val="0"/>
              </a:spcBef>
            </a:pPr>
            <a:endParaRPr lang="en-US" sz="1000" b="1" dirty="0">
              <a:solidFill>
                <a:schemeClr val="accent2"/>
              </a:solidFill>
              <a:latin typeface="Courier New"/>
              <a:cs typeface="Courier New"/>
            </a:endParaRPr>
          </a:p>
          <a:p>
            <a:pPr lvl="1">
              <a:spcBef>
                <a:spcPts val="0"/>
              </a:spcBef>
            </a:pPr>
            <a:endParaRPr lang="en-US" sz="1000" b="1" dirty="0">
              <a:solidFill>
                <a:schemeClr val="accent2"/>
              </a:solidFill>
              <a:latin typeface="Courier New"/>
              <a:cs typeface="Courier New"/>
            </a:endParaRPr>
          </a:p>
          <a:p>
            <a:pPr lvl="1">
              <a:spcBef>
                <a:spcPts val="0"/>
              </a:spcBef>
            </a:pPr>
            <a:endParaRPr lang="en-US" sz="1000" b="1" dirty="0">
              <a:solidFill>
                <a:schemeClr val="accent2"/>
              </a:solidFill>
              <a:latin typeface="Courier New"/>
              <a:cs typeface="Courier New"/>
            </a:endParaRPr>
          </a:p>
          <a:p>
            <a:pPr lvl="1">
              <a:spcBef>
                <a:spcPts val="0"/>
              </a:spcBef>
            </a:pPr>
            <a:r>
              <a:rPr lang="en-US" sz="1200" b="1" dirty="0">
                <a:solidFill>
                  <a:schemeClr val="accent2"/>
                </a:solidFill>
                <a:latin typeface="Consolas" panose="020B0609020204030204" pitchFamily="49" charset="0"/>
                <a:cs typeface="Courier New"/>
              </a:rPr>
              <a:t>library(MASS)</a:t>
            </a:r>
            <a:endParaRPr lang="en-US" sz="1200" dirty="0">
              <a:solidFill>
                <a:schemeClr val="accent2"/>
              </a:solidFill>
              <a:latin typeface="Consolas" panose="020B0609020204030204" pitchFamily="49" charset="0"/>
            </a:endParaRPr>
          </a:p>
          <a:p>
            <a:pPr lvl="1">
              <a:spcBef>
                <a:spcPts val="0"/>
              </a:spcBef>
            </a:pPr>
            <a:r>
              <a:rPr lang="en-US" sz="1200" b="1" dirty="0" err="1">
                <a:solidFill>
                  <a:schemeClr val="accent2"/>
                </a:solidFill>
                <a:latin typeface="Consolas" panose="020B0609020204030204" pitchFamily="49" charset="0"/>
                <a:cs typeface="Courier New"/>
              </a:rPr>
              <a:t>wilcox.test</a:t>
            </a:r>
            <a:r>
              <a:rPr lang="en-US" sz="1200" b="1" dirty="0">
                <a:solidFill>
                  <a:schemeClr val="accent2"/>
                </a:solidFill>
                <a:latin typeface="Consolas" panose="020B0609020204030204" pitchFamily="49" charset="0"/>
                <a:cs typeface="Courier New"/>
              </a:rPr>
              <a:t>(df$var1,df$var2, paired=TRUE)</a:t>
            </a:r>
            <a:endParaRPr lang="en-US" sz="1200" dirty="0">
              <a:solidFill>
                <a:schemeClr val="accent2"/>
              </a:solidFill>
              <a:latin typeface="Consolas" panose="020B0609020204030204" pitchFamily="49" charset="0"/>
              <a:cs typeface="Arial"/>
            </a:endParaRPr>
          </a:p>
        </p:txBody>
      </p:sp>
      <p:pic>
        <p:nvPicPr>
          <p:cNvPr id="8" name="Picture 16" descr="Image result for python logo">
            <a:extLst>
              <a:ext uri="{FF2B5EF4-FFF2-40B4-BE49-F238E27FC236}">
                <a16:creationId xmlns:a16="http://schemas.microsoft.com/office/drawing/2014/main" id="{90741D24-7223-4CF7-B146-D25D3F5428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927" y="2446485"/>
            <a:ext cx="264377" cy="2643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Image result for python logo">
            <a:extLst>
              <a:ext uri="{FF2B5EF4-FFF2-40B4-BE49-F238E27FC236}">
                <a16:creationId xmlns:a16="http://schemas.microsoft.com/office/drawing/2014/main" id="{EB994866-32ED-4C0A-982C-634BC1F21F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0974" y="2447012"/>
            <a:ext cx="264377" cy="2643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descr="Image of R logo">
            <a:extLst>
              <a:ext uri="{FF2B5EF4-FFF2-40B4-BE49-F238E27FC236}">
                <a16:creationId xmlns:a16="http://schemas.microsoft.com/office/drawing/2014/main" id="{7DB160DB-A50D-4F97-8136-554C69B3F7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0204" y="3777760"/>
            <a:ext cx="320696" cy="2484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2" descr="Image of R logo">
            <a:extLst>
              <a:ext uri="{FF2B5EF4-FFF2-40B4-BE49-F238E27FC236}">
                <a16:creationId xmlns:a16="http://schemas.microsoft.com/office/drawing/2014/main" id="{2AD2BA1A-A2A8-4B92-90C3-B737DB9961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0382" y="3766389"/>
            <a:ext cx="320696" cy="2484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Image result for python logo">
            <a:extLst>
              <a:ext uri="{FF2B5EF4-FFF2-40B4-BE49-F238E27FC236}">
                <a16:creationId xmlns:a16="http://schemas.microsoft.com/office/drawing/2014/main" id="{5FEBDE8A-B28E-444E-AF01-65DFE76084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9770" y="2462377"/>
            <a:ext cx="264377" cy="2643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8319C4C-5F70-4334-BABF-0EC1988BABE7}"/>
              </a:ext>
            </a:extLst>
          </p:cNvPr>
          <p:cNvSpPr/>
          <p:nvPr/>
        </p:nvSpPr>
        <p:spPr>
          <a:xfrm>
            <a:off x="637134" y="5234195"/>
            <a:ext cx="10194012" cy="646331"/>
          </a:xfrm>
          <a:prstGeom prst="rect">
            <a:avLst/>
          </a:prstGeom>
        </p:spPr>
        <p:txBody>
          <a:bodyPr wrap="square">
            <a:spAutoFit/>
          </a:bodyPr>
          <a:lstStyle/>
          <a:p>
            <a:r>
              <a:rPr lang="en-US" dirty="0">
                <a:solidFill>
                  <a:schemeClr val="bg1"/>
                </a:solidFill>
              </a:rPr>
              <a:t>These hypothesis testing explicitly assumes that the randomization was successful and that subjects in the test and control groups are well balanced with respect to all critical characteristics.</a:t>
            </a:r>
          </a:p>
        </p:txBody>
      </p:sp>
      <p:sp>
        <p:nvSpPr>
          <p:cNvPr id="6" name="Rectangle 156">
            <a:extLst>
              <a:ext uri="{FF2B5EF4-FFF2-40B4-BE49-F238E27FC236}">
                <a16:creationId xmlns:a16="http://schemas.microsoft.com/office/drawing/2014/main" id="{3D0F38B2-5FC4-4D76-90BB-C2E2795C1797}"/>
              </a:ext>
            </a:extLst>
          </p:cNvPr>
          <p:cNvSpPr>
            <a:spLocks noChangeArrowheads="1"/>
          </p:cNvSpPr>
          <p:nvPr/>
        </p:nvSpPr>
        <p:spPr bwMode="auto">
          <a:xfrm>
            <a:off x="0" y="-138255"/>
            <a:ext cx="65" cy="73371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52295"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22" descr="Image of R logo">
            <a:extLst>
              <a:ext uri="{FF2B5EF4-FFF2-40B4-BE49-F238E27FC236}">
                <a16:creationId xmlns:a16="http://schemas.microsoft.com/office/drawing/2014/main" id="{0CDAD20E-8149-41B0-A9AE-BA5BFA135A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690" y="3847989"/>
            <a:ext cx="320696" cy="24848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3">
            <a:extLst>
              <a:ext uri="{FF2B5EF4-FFF2-40B4-BE49-F238E27FC236}">
                <a16:creationId xmlns:a16="http://schemas.microsoft.com/office/drawing/2014/main" id="{9D22D53C-BFA1-4877-8180-266D4589AD76}"/>
              </a:ext>
            </a:extLst>
          </p:cNvPr>
          <p:cNvSpPr>
            <a:spLocks noChangeArrowheads="1"/>
          </p:cNvSpPr>
          <p:nvPr/>
        </p:nvSpPr>
        <p:spPr bwMode="auto">
          <a:xfrm>
            <a:off x="0" y="66063"/>
            <a:ext cx="65" cy="3250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094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5B88DA-F83A-4EA2-91C2-C84271E64515}"/>
              </a:ext>
            </a:extLst>
          </p:cNvPr>
          <p:cNvGraphicFramePr>
            <a:graphicFrameLocks noChangeAspect="1"/>
          </p:cNvGraphicFramePr>
          <p:nvPr>
            <p:custDataLst>
              <p:tags r:id="rId2"/>
            </p:custDataLst>
            <p:extLst>
              <p:ext uri="{D42A27DB-BD31-4B8C-83A1-F6EECF244321}">
                <p14:modId xmlns:p14="http://schemas.microsoft.com/office/powerpoint/2010/main" val="1972452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1" name="think-cell Slide" r:id="rId5" imgW="341" imgH="341" progId="TCLayout.ActiveDocument.1">
                  <p:embed/>
                </p:oleObj>
              </mc:Choice>
              <mc:Fallback>
                <p:oleObj name="think-cell Slide" r:id="rId5" imgW="341" imgH="341" progId="TCLayout.ActiveDocument.1">
                  <p:embed/>
                  <p:pic>
                    <p:nvPicPr>
                      <p:cNvPr id="5" name="Object 4" hidden="1">
                        <a:extLst>
                          <a:ext uri="{FF2B5EF4-FFF2-40B4-BE49-F238E27FC236}">
                            <a16:creationId xmlns:a16="http://schemas.microsoft.com/office/drawing/2014/main" id="{C05B88DA-F83A-4EA2-91C2-C84271E6451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5DE2FC5-E065-4B24-A0CA-FE06731A649E}"/>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57784" y="530351"/>
            <a:ext cx="9678586" cy="713232"/>
          </a:xfrm>
        </p:spPr>
        <p:txBody>
          <a:bodyPr/>
          <a:lstStyle/>
          <a:p>
            <a:r>
              <a:rPr lang="en-US" dirty="0"/>
              <a:t>Multiple Regression – when to use it and key assumptions</a:t>
            </a:r>
          </a:p>
        </p:txBody>
      </p:sp>
      <p:sp>
        <p:nvSpPr>
          <p:cNvPr id="19" name="Rectangle 18">
            <a:extLst>
              <a:ext uri="{FF2B5EF4-FFF2-40B4-BE49-F238E27FC236}">
                <a16:creationId xmlns:a16="http://schemas.microsoft.com/office/drawing/2014/main" id="{FD0B8BA9-DBCE-4437-B9AE-AF40941C11D8}"/>
              </a:ext>
            </a:extLst>
          </p:cNvPr>
          <p:cNvSpPr/>
          <p:nvPr/>
        </p:nvSpPr>
        <p:spPr>
          <a:xfrm>
            <a:off x="601419" y="1418518"/>
            <a:ext cx="4048939" cy="1508105"/>
          </a:xfrm>
          <a:prstGeom prst="rect">
            <a:avLst/>
          </a:prstGeom>
        </p:spPr>
        <p:txBody>
          <a:bodyPr wrap="square" lIns="0" tIns="0" rIns="0" bIns="0">
            <a:spAutoFit/>
          </a:bodyPr>
          <a:lstStyle/>
          <a:p>
            <a:pPr lvl="0"/>
            <a:r>
              <a:rPr lang="en-US" sz="1400" dirty="0">
                <a:solidFill>
                  <a:schemeClr val="tx2"/>
                </a:solidFill>
              </a:rPr>
              <a:t>Multiple linear regression modeling is used to measure the impact of a program while </a:t>
            </a:r>
            <a:r>
              <a:rPr lang="en-US" sz="1400" dirty="0">
                <a:solidFill>
                  <a:schemeClr val="accent2"/>
                </a:solidFill>
              </a:rPr>
              <a:t>controlling</a:t>
            </a:r>
            <a:r>
              <a:rPr lang="en-US" sz="1400" dirty="0">
                <a:solidFill>
                  <a:schemeClr val="tx2"/>
                </a:solidFill>
              </a:rPr>
              <a:t> </a:t>
            </a:r>
            <a:r>
              <a:rPr lang="en-US" sz="1400" dirty="0">
                <a:solidFill>
                  <a:schemeClr val="accent2"/>
                </a:solidFill>
              </a:rPr>
              <a:t>for</a:t>
            </a:r>
            <a:r>
              <a:rPr lang="en-US" sz="1400" dirty="0">
                <a:solidFill>
                  <a:schemeClr val="tx2"/>
                </a:solidFill>
              </a:rPr>
              <a:t> the influence of covariates. If there are </a:t>
            </a:r>
            <a:r>
              <a:rPr lang="en-US" sz="1400" dirty="0">
                <a:solidFill>
                  <a:schemeClr val="accent2"/>
                </a:solidFill>
              </a:rPr>
              <a:t>no issues of selection bias </a:t>
            </a:r>
            <a:r>
              <a:rPr lang="en-US" sz="1400" dirty="0">
                <a:solidFill>
                  <a:schemeClr val="tx2"/>
                </a:solidFill>
              </a:rPr>
              <a:t>and the </a:t>
            </a:r>
            <a:r>
              <a:rPr lang="en-US" sz="1400" dirty="0">
                <a:solidFill>
                  <a:schemeClr val="accent2"/>
                </a:solidFill>
              </a:rPr>
              <a:t>critical assumptions </a:t>
            </a:r>
            <a:r>
              <a:rPr lang="en-US" sz="1400" dirty="0">
                <a:solidFill>
                  <a:schemeClr val="tx2"/>
                </a:solidFill>
              </a:rPr>
              <a:t>of multiple linear regression are valid, then it can be used to obtain an unbiased estimate of the program impact.</a:t>
            </a:r>
          </a:p>
        </p:txBody>
      </p:sp>
      <p:sp>
        <p:nvSpPr>
          <p:cNvPr id="10" name="Rectangle 9">
            <a:extLst>
              <a:ext uri="{FF2B5EF4-FFF2-40B4-BE49-F238E27FC236}">
                <a16:creationId xmlns:a16="http://schemas.microsoft.com/office/drawing/2014/main" id="{986D7977-EA26-4E38-88E0-6946BBAB1AFE}"/>
              </a:ext>
            </a:extLst>
          </p:cNvPr>
          <p:cNvSpPr/>
          <p:nvPr/>
        </p:nvSpPr>
        <p:spPr bwMode="gray">
          <a:xfrm>
            <a:off x="5134082" y="1429035"/>
            <a:ext cx="5861212" cy="4333874"/>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1" name="Rectangle 20">
            <a:extLst>
              <a:ext uri="{FF2B5EF4-FFF2-40B4-BE49-F238E27FC236}">
                <a16:creationId xmlns:a16="http://schemas.microsoft.com/office/drawing/2014/main" id="{CADACCB7-49F0-4F91-97E0-EAD3BFA94D7D}"/>
              </a:ext>
            </a:extLst>
          </p:cNvPr>
          <p:cNvSpPr/>
          <p:nvPr/>
        </p:nvSpPr>
        <p:spPr>
          <a:xfrm>
            <a:off x="5397077" y="1613901"/>
            <a:ext cx="5335222" cy="3939540"/>
          </a:xfrm>
          <a:prstGeom prst="rect">
            <a:avLst/>
          </a:prstGeom>
        </p:spPr>
        <p:txBody>
          <a:bodyPr wrap="square">
            <a:spAutoFit/>
          </a:bodyPr>
          <a:lstStyle/>
          <a:p>
            <a:pPr lvl="0">
              <a:spcBef>
                <a:spcPts val="1200"/>
              </a:spcBef>
              <a:spcAft>
                <a:spcPts val="600"/>
              </a:spcAft>
            </a:pPr>
            <a:r>
              <a:rPr lang="en-US" sz="1600" b="1">
                <a:solidFill>
                  <a:schemeClr val="bg1"/>
                </a:solidFill>
              </a:rPr>
              <a:t>Some key considerations associated with multiple regression analysis (OLS), especially in the context of measurement:</a:t>
            </a:r>
          </a:p>
          <a:p>
            <a:pPr marL="285750" lvl="0" indent="-285750">
              <a:spcAft>
                <a:spcPts val="600"/>
              </a:spcAft>
              <a:buFont typeface="Arial" panose="020B0604020202020204" pitchFamily="34" charset="0"/>
              <a:buChar char="•"/>
            </a:pPr>
            <a:r>
              <a:rPr lang="en-US" sz="1300" b="1" i="1">
                <a:solidFill>
                  <a:schemeClr val="bg1"/>
                </a:solidFill>
              </a:rPr>
              <a:t>Variable selection</a:t>
            </a:r>
            <a:r>
              <a:rPr lang="en-US" sz="1300">
                <a:solidFill>
                  <a:schemeClr val="bg1"/>
                </a:solidFill>
              </a:rPr>
              <a:t>: Which variables have statistically significant linear relationships with the outcome variable? Nonlinear relationships? Are there any interactions that we should consider?</a:t>
            </a:r>
          </a:p>
          <a:p>
            <a:pPr marL="285750" lvl="0" indent="-285750">
              <a:spcAft>
                <a:spcPts val="600"/>
              </a:spcAft>
              <a:buFont typeface="Arial" panose="020B0604020202020204" pitchFamily="34" charset="0"/>
              <a:buChar char="•"/>
            </a:pPr>
            <a:r>
              <a:rPr lang="en-US" sz="1300" b="1" i="1">
                <a:solidFill>
                  <a:schemeClr val="bg1"/>
                </a:solidFill>
              </a:rPr>
              <a:t>Collinearity:</a:t>
            </a:r>
            <a:r>
              <a:rPr lang="en-US" sz="1300" i="1">
                <a:solidFill>
                  <a:schemeClr val="bg1"/>
                </a:solidFill>
              </a:rPr>
              <a:t> </a:t>
            </a:r>
            <a:r>
              <a:rPr lang="en-US" sz="1300">
                <a:solidFill>
                  <a:schemeClr val="bg1"/>
                </a:solidFill>
              </a:rPr>
              <a:t>Which variables exhibit collinearity issues?</a:t>
            </a:r>
          </a:p>
          <a:p>
            <a:pPr marL="285750" lvl="0" indent="-285750">
              <a:spcAft>
                <a:spcPts val="600"/>
              </a:spcAft>
              <a:buFont typeface="Arial" panose="020B0604020202020204" pitchFamily="34" charset="0"/>
              <a:buChar char="•"/>
            </a:pPr>
            <a:r>
              <a:rPr lang="en-US" sz="1300" b="1" i="1">
                <a:solidFill>
                  <a:schemeClr val="bg1"/>
                </a:solidFill>
              </a:rPr>
              <a:t>Model structure: </a:t>
            </a:r>
            <a:r>
              <a:rPr lang="en-US" sz="1300">
                <a:solidFill>
                  <a:schemeClr val="bg1"/>
                </a:solidFill>
              </a:rPr>
              <a:t>The distribution of the residuals should match the assumed distribution in the model structure. For example, multiple linear regression assumes normally distributed residuals. Is this true? Alternatives would include developing general linear models with other error distributions (such as Poisson, Gamma, </a:t>
            </a:r>
            <a:r>
              <a:rPr lang="en-US" sz="1300" err="1">
                <a:solidFill>
                  <a:schemeClr val="bg1"/>
                </a:solidFill>
              </a:rPr>
              <a:t>etc</a:t>
            </a:r>
            <a:r>
              <a:rPr lang="en-US" sz="1300">
                <a:solidFill>
                  <a:schemeClr val="bg1"/>
                </a:solidFill>
              </a:rPr>
              <a:t>).</a:t>
            </a:r>
          </a:p>
          <a:p>
            <a:pPr marL="285750" lvl="0" indent="-285750">
              <a:spcAft>
                <a:spcPts val="600"/>
              </a:spcAft>
              <a:buFont typeface="Arial" panose="020B0604020202020204" pitchFamily="34" charset="0"/>
              <a:buChar char="•"/>
            </a:pPr>
            <a:r>
              <a:rPr lang="en-US" sz="1300" b="1" i="1">
                <a:solidFill>
                  <a:schemeClr val="bg1"/>
                </a:solidFill>
              </a:rPr>
              <a:t>Heteroscedasticity:</a:t>
            </a:r>
            <a:r>
              <a:rPr lang="en-US" sz="1300">
                <a:solidFill>
                  <a:schemeClr val="bg1"/>
                </a:solidFill>
              </a:rPr>
              <a:t>  Will the variability of a measured variable is unequal across the range of values of independent variables? How should we resolve these issues? Variance weighting and White’s correction are both options.</a:t>
            </a:r>
          </a:p>
        </p:txBody>
      </p:sp>
      <p:sp>
        <p:nvSpPr>
          <p:cNvPr id="12" name="Rectangle 11">
            <a:extLst>
              <a:ext uri="{FF2B5EF4-FFF2-40B4-BE49-F238E27FC236}">
                <a16:creationId xmlns:a16="http://schemas.microsoft.com/office/drawing/2014/main" id="{DE2CE16F-0926-40F6-ACF4-2B4982BCABF3}"/>
              </a:ext>
            </a:extLst>
          </p:cNvPr>
          <p:cNvSpPr/>
          <p:nvPr/>
        </p:nvSpPr>
        <p:spPr>
          <a:xfrm>
            <a:off x="601419" y="3452254"/>
            <a:ext cx="4048939" cy="2288789"/>
          </a:xfrm>
          <a:prstGeom prst="rect">
            <a:avLst/>
          </a:prstGeom>
          <a:ln>
            <a:solidFill>
              <a:schemeClr val="accent2"/>
            </a:solidFill>
          </a:ln>
        </p:spPr>
        <p:txBody>
          <a:bodyPr wrap="square">
            <a:spAutoFit/>
          </a:bodyPr>
          <a:lstStyle/>
          <a:p>
            <a:endParaRPr lang="en-US" sz="1400">
              <a:solidFill>
                <a:schemeClr val="tx2"/>
              </a:solidFill>
            </a:endParaRPr>
          </a:p>
        </p:txBody>
      </p:sp>
      <p:sp>
        <p:nvSpPr>
          <p:cNvPr id="3" name="Rectangle 2">
            <a:extLst>
              <a:ext uri="{FF2B5EF4-FFF2-40B4-BE49-F238E27FC236}">
                <a16:creationId xmlns:a16="http://schemas.microsoft.com/office/drawing/2014/main" id="{D8D7E4FA-2B29-4416-B101-C18A7195D02A}"/>
              </a:ext>
            </a:extLst>
          </p:cNvPr>
          <p:cNvSpPr/>
          <p:nvPr/>
        </p:nvSpPr>
        <p:spPr>
          <a:xfrm>
            <a:off x="722110" y="3583671"/>
            <a:ext cx="3782384" cy="1077218"/>
          </a:xfrm>
          <a:prstGeom prst="rect">
            <a:avLst/>
          </a:prstGeom>
        </p:spPr>
        <p:txBody>
          <a:bodyPr wrap="square">
            <a:spAutoFit/>
          </a:bodyPr>
          <a:lstStyle/>
          <a:p>
            <a:pPr>
              <a:spcAft>
                <a:spcPts val="1200"/>
              </a:spcAft>
            </a:pPr>
            <a:r>
              <a:rPr lang="en-US" b="1" dirty="0">
                <a:solidFill>
                  <a:schemeClr val="tx2"/>
                </a:solidFill>
                <a:cs typeface="Arial" panose="020B0604020202020204" pitchFamily="34" charset="0"/>
              </a:rPr>
              <a:t>Cost Gap Analysis for Flu shots:</a:t>
            </a:r>
          </a:p>
          <a:p>
            <a:pPr>
              <a:spcAft>
                <a:spcPts val="1200"/>
              </a:spcAft>
            </a:pPr>
            <a:r>
              <a:rPr lang="en-US" sz="1200" b="1" dirty="0">
                <a:solidFill>
                  <a:schemeClr val="tx2"/>
                </a:solidFill>
                <a:latin typeface="Consolas" panose="020B0609020204030204" pitchFamily="49" charset="0"/>
                <a:cs typeface="Courier New" panose="02070309020205020404" pitchFamily="49" charset="0"/>
              </a:rPr>
              <a:t>2018 Cost = </a:t>
            </a:r>
            <a:r>
              <a:rPr lang="el-GR" sz="1200" b="1" dirty="0">
                <a:solidFill>
                  <a:schemeClr val="tx2"/>
                </a:solidFill>
                <a:latin typeface="Consolas" panose="020B0609020204030204" pitchFamily="49" charset="0"/>
                <a:cs typeface="Courier New" panose="02070309020205020404" pitchFamily="49" charset="0"/>
              </a:rPr>
              <a:t>β0</a:t>
            </a:r>
            <a:r>
              <a:rPr lang="en-US" sz="1200" b="1" dirty="0">
                <a:solidFill>
                  <a:schemeClr val="tx2"/>
                </a:solidFill>
                <a:latin typeface="Consolas" panose="020B0609020204030204" pitchFamily="49" charset="0"/>
                <a:cs typeface="Courier New" panose="02070309020205020404" pitchFamily="49" charset="0"/>
              </a:rPr>
              <a:t> </a:t>
            </a:r>
            <a:r>
              <a:rPr lang="el-GR" sz="1200" b="1" dirty="0">
                <a:solidFill>
                  <a:schemeClr val="tx2"/>
                </a:solidFill>
                <a:latin typeface="Consolas" panose="020B0609020204030204" pitchFamily="49" charset="0"/>
                <a:cs typeface="Courier New" panose="02070309020205020404" pitchFamily="49" charset="0"/>
              </a:rPr>
              <a:t>+ β1 * </a:t>
            </a:r>
            <a:r>
              <a:rPr lang="en-US" sz="1200" b="1" dirty="0">
                <a:solidFill>
                  <a:schemeClr val="tx2"/>
                </a:solidFill>
                <a:latin typeface="Consolas" panose="020B0609020204030204" pitchFamily="49" charset="0"/>
                <a:cs typeface="Courier New" panose="02070309020205020404" pitchFamily="49" charset="0"/>
              </a:rPr>
              <a:t>2017 Cost + </a:t>
            </a:r>
            <a:r>
              <a:rPr lang="el-GR" sz="1200" b="1" dirty="0">
                <a:solidFill>
                  <a:schemeClr val="tx2"/>
                </a:solidFill>
                <a:latin typeface="Consolas" panose="020B0609020204030204" pitchFamily="49" charset="0"/>
                <a:cs typeface="Courier New" panose="02070309020205020404" pitchFamily="49" charset="0"/>
              </a:rPr>
              <a:t>β2 * </a:t>
            </a:r>
            <a:r>
              <a:rPr lang="en-US" sz="1200" b="1" dirty="0">
                <a:solidFill>
                  <a:schemeClr val="tx2"/>
                </a:solidFill>
                <a:latin typeface="Consolas" panose="020B0609020204030204" pitchFamily="49" charset="0"/>
                <a:cs typeface="Courier New" panose="02070309020205020404" pitchFamily="49" charset="0"/>
              </a:rPr>
              <a:t>Gender + </a:t>
            </a:r>
            <a:r>
              <a:rPr lang="el-GR" sz="1200" b="1" dirty="0">
                <a:solidFill>
                  <a:schemeClr val="tx2"/>
                </a:solidFill>
                <a:latin typeface="Consolas" panose="020B0609020204030204" pitchFamily="49" charset="0"/>
                <a:cs typeface="Courier New" panose="02070309020205020404" pitchFamily="49" charset="0"/>
              </a:rPr>
              <a:t>β3 * </a:t>
            </a:r>
            <a:r>
              <a:rPr lang="en-US" sz="1200" b="1" dirty="0">
                <a:solidFill>
                  <a:schemeClr val="tx2"/>
                </a:solidFill>
                <a:latin typeface="Consolas" panose="020B0609020204030204" pitchFamily="49" charset="0"/>
                <a:cs typeface="Courier New" panose="02070309020205020404" pitchFamily="49" charset="0"/>
              </a:rPr>
              <a:t>Age + </a:t>
            </a:r>
            <a:r>
              <a:rPr lang="el-GR" sz="1200" b="1" dirty="0">
                <a:solidFill>
                  <a:schemeClr val="tx2"/>
                </a:solidFill>
                <a:latin typeface="Consolas" panose="020B0609020204030204" pitchFamily="49" charset="0"/>
                <a:cs typeface="Courier New" panose="02070309020205020404" pitchFamily="49" charset="0"/>
              </a:rPr>
              <a:t>β4 * </a:t>
            </a:r>
            <a:r>
              <a:rPr lang="en-US" sz="1200" b="1" dirty="0" err="1">
                <a:solidFill>
                  <a:schemeClr val="tx2"/>
                </a:solidFill>
                <a:latin typeface="Consolas" panose="020B0609020204030204" pitchFamily="49" charset="0"/>
                <a:cs typeface="Courier New" panose="02070309020205020404" pitchFamily="49" charset="0"/>
              </a:rPr>
              <a:t>Charleson</a:t>
            </a:r>
            <a:r>
              <a:rPr lang="en-US" sz="1200" b="1" dirty="0">
                <a:solidFill>
                  <a:schemeClr val="tx2"/>
                </a:solidFill>
                <a:latin typeface="Consolas" panose="020B0609020204030204" pitchFamily="49" charset="0"/>
                <a:cs typeface="Courier New" panose="02070309020205020404" pitchFamily="49" charset="0"/>
              </a:rPr>
              <a:t> Index + </a:t>
            </a:r>
            <a:r>
              <a:rPr lang="el-GR" sz="1200" b="1" dirty="0">
                <a:solidFill>
                  <a:schemeClr val="tx2"/>
                </a:solidFill>
                <a:latin typeface="Consolas" panose="020B0609020204030204" pitchFamily="49" charset="0"/>
                <a:cs typeface="Courier New" panose="02070309020205020404" pitchFamily="49" charset="0"/>
              </a:rPr>
              <a:t>β5 * </a:t>
            </a:r>
            <a:r>
              <a:rPr lang="en-US" sz="1200" b="1" dirty="0">
                <a:solidFill>
                  <a:schemeClr val="tx2"/>
                </a:solidFill>
                <a:latin typeface="Consolas" panose="020B0609020204030204" pitchFamily="49" charset="0"/>
                <a:cs typeface="Courier New" panose="02070309020205020404" pitchFamily="49" charset="0"/>
              </a:rPr>
              <a:t>Flu Shot 2018 + </a:t>
            </a:r>
            <a:r>
              <a:rPr lang="el-GR" sz="1200" b="1" dirty="0">
                <a:solidFill>
                  <a:schemeClr val="accent2"/>
                </a:solidFill>
                <a:latin typeface="Consolas" panose="020B0609020204030204" pitchFamily="49" charset="0"/>
                <a:cs typeface="Courier New" panose="02070309020205020404" pitchFamily="49" charset="0"/>
              </a:rPr>
              <a:t>ε</a:t>
            </a:r>
          </a:p>
        </p:txBody>
      </p:sp>
      <p:sp>
        <p:nvSpPr>
          <p:cNvPr id="14" name="TextBox 13">
            <a:extLst>
              <a:ext uri="{FF2B5EF4-FFF2-40B4-BE49-F238E27FC236}">
                <a16:creationId xmlns:a16="http://schemas.microsoft.com/office/drawing/2014/main" id="{B7CA1D93-5491-40BE-BE03-006F162A2628}"/>
              </a:ext>
            </a:extLst>
          </p:cNvPr>
          <p:cNvSpPr txBox="1"/>
          <p:nvPr/>
        </p:nvSpPr>
        <p:spPr>
          <a:xfrm>
            <a:off x="794341" y="4875419"/>
            <a:ext cx="3663094" cy="790413"/>
          </a:xfrm>
          <a:prstGeom prst="rect">
            <a:avLst/>
          </a:prstGeom>
          <a:noFill/>
        </p:spPr>
        <p:txBody>
          <a:bodyPr wrap="square" lIns="0" tIns="0" rIns="0" bIns="0" rtlCol="0">
            <a:noAutofit/>
          </a:bodyPr>
          <a:lstStyle/>
          <a:p>
            <a:pPr defTabSz="456758" fontAlgn="base">
              <a:spcBef>
                <a:spcPts val="1200"/>
              </a:spcBef>
            </a:pPr>
            <a:r>
              <a:rPr lang="en-US" sz="1400" b="1" dirty="0">
                <a:solidFill>
                  <a:schemeClr val="tx2"/>
                </a:solidFill>
                <a:cs typeface="Open Sans Light"/>
              </a:rPr>
              <a:t>Causal Effect of interests:</a:t>
            </a:r>
          </a:p>
          <a:p>
            <a:pPr defTabSz="456758" fontAlgn="base">
              <a:spcBef>
                <a:spcPts val="1200"/>
              </a:spcBef>
            </a:pPr>
            <a:r>
              <a:rPr lang="en-US" sz="1400" dirty="0">
                <a:solidFill>
                  <a:schemeClr val="tx2"/>
                </a:solidFill>
                <a:cs typeface="Open Sans Light"/>
              </a:rPr>
              <a:t>Flu Shot                                Medical Cost</a:t>
            </a:r>
          </a:p>
        </p:txBody>
      </p:sp>
      <p:cxnSp>
        <p:nvCxnSpPr>
          <p:cNvPr id="15" name="Straight Arrow Connector 14">
            <a:extLst>
              <a:ext uri="{FF2B5EF4-FFF2-40B4-BE49-F238E27FC236}">
                <a16:creationId xmlns:a16="http://schemas.microsoft.com/office/drawing/2014/main" id="{EB1DF16B-19D0-4FDF-999B-8662E303864E}"/>
              </a:ext>
            </a:extLst>
          </p:cNvPr>
          <p:cNvCxnSpPr/>
          <p:nvPr/>
        </p:nvCxnSpPr>
        <p:spPr>
          <a:xfrm>
            <a:off x="1718297" y="5381163"/>
            <a:ext cx="11623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217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35BD588-D38F-46B7-BB96-105B395F60C2}"/>
              </a:ext>
            </a:extLst>
          </p:cNvPr>
          <p:cNvGraphicFramePr>
            <a:graphicFrameLocks noChangeAspect="1"/>
          </p:cNvGraphicFramePr>
          <p:nvPr>
            <p:custDataLst>
              <p:tags r:id="rId2"/>
            </p:custDataLst>
            <p:extLst>
              <p:ext uri="{D42A27DB-BD31-4B8C-83A1-F6EECF244321}">
                <p14:modId xmlns:p14="http://schemas.microsoft.com/office/powerpoint/2010/main" val="2842584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5" name="think-cell Slide" r:id="rId5" imgW="341" imgH="341" progId="TCLayout.ActiveDocument.1">
                  <p:embed/>
                </p:oleObj>
              </mc:Choice>
              <mc:Fallback>
                <p:oleObj name="think-cell Slide" r:id="rId5" imgW="341" imgH="341" progId="TCLayout.ActiveDocument.1">
                  <p:embed/>
                  <p:pic>
                    <p:nvPicPr>
                      <p:cNvPr id="4" name="Object 3" hidden="1">
                        <a:extLst>
                          <a:ext uri="{FF2B5EF4-FFF2-40B4-BE49-F238E27FC236}">
                            <a16:creationId xmlns:a16="http://schemas.microsoft.com/office/drawing/2014/main" id="{F35BD588-D38F-46B7-BB96-105B395F60C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6B9289E-2C32-4F9C-8D9D-CBAEE063EB82}"/>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6" name="Rectangle 5">
            <a:extLst>
              <a:ext uri="{FF2B5EF4-FFF2-40B4-BE49-F238E27FC236}">
                <a16:creationId xmlns:a16="http://schemas.microsoft.com/office/drawing/2014/main" id="{E39E863B-D1D4-4AC1-A131-6A1132EA88E1}"/>
              </a:ext>
            </a:extLst>
          </p:cNvPr>
          <p:cNvSpPr/>
          <p:nvPr/>
        </p:nvSpPr>
        <p:spPr bwMode="gray">
          <a:xfrm>
            <a:off x="557784" y="1381539"/>
            <a:ext cx="3547077" cy="4520316"/>
          </a:xfrm>
          <a:prstGeom prst="rect">
            <a:avLst/>
          </a:prstGeom>
          <a:solidFill>
            <a:schemeClr val="accent5"/>
          </a:solidFill>
          <a:ln w="635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solidFill>
                <a:schemeClr val="bg1"/>
              </a:solidFill>
            </a:endParaRPr>
          </a:p>
        </p:txBody>
      </p:sp>
      <p:sp>
        <p:nvSpPr>
          <p:cNvPr id="2" name="Title 1"/>
          <p:cNvSpPr>
            <a:spLocks noGrp="1"/>
          </p:cNvSpPr>
          <p:nvPr>
            <p:ph type="title"/>
          </p:nvPr>
        </p:nvSpPr>
        <p:spPr/>
        <p:txBody>
          <a:bodyPr/>
          <a:lstStyle/>
          <a:p>
            <a:r>
              <a:rPr lang="en-US"/>
              <a:t>Propensity Score Matching &amp; Adjustment Intro</a:t>
            </a:r>
          </a:p>
        </p:txBody>
      </p:sp>
      <p:sp>
        <p:nvSpPr>
          <p:cNvPr id="98" name="Oval 97">
            <a:extLst>
              <a:ext uri="{FF2B5EF4-FFF2-40B4-BE49-F238E27FC236}">
                <a16:creationId xmlns:a16="http://schemas.microsoft.com/office/drawing/2014/main" id="{6BBA2931-C02D-42DE-ABAD-4E0DBACCF99B}"/>
              </a:ext>
            </a:extLst>
          </p:cNvPr>
          <p:cNvSpPr>
            <a:spLocks noChangeAspect="1"/>
          </p:cNvSpPr>
          <p:nvPr/>
        </p:nvSpPr>
        <p:spPr>
          <a:xfrm>
            <a:off x="5005246" y="3202262"/>
            <a:ext cx="385142" cy="385142"/>
          </a:xfrm>
          <a:prstGeom prst="ellipse">
            <a:avLst/>
          </a:prstGeom>
          <a:solidFill>
            <a:srgbClr val="CC0000"/>
          </a:solidFill>
          <a:ln w="12700" cmpd="sng">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cs typeface="Arial" panose="020B0604020202020204" pitchFamily="34" charset="0"/>
              </a:rPr>
              <a:t>2</a:t>
            </a:r>
          </a:p>
        </p:txBody>
      </p:sp>
      <p:sp>
        <p:nvSpPr>
          <p:cNvPr id="109" name="Content Placeholder 3"/>
          <p:cNvSpPr txBox="1">
            <a:spLocks/>
          </p:cNvSpPr>
          <p:nvPr/>
        </p:nvSpPr>
        <p:spPr>
          <a:xfrm>
            <a:off x="733905" y="1558455"/>
            <a:ext cx="3241747" cy="4343400"/>
          </a:xfrm>
          <a:prstGeom prst="rect">
            <a:avLst/>
          </a:prstGeom>
        </p:spPr>
        <p:txBody>
          <a:bodyPr/>
          <a:lstStyle>
            <a:lvl1pPr marL="0" indent="0" algn="l" defTabSz="457200" rtl="0" eaLnBrk="1" latinLnBrk="0" hangingPunct="1">
              <a:spcBef>
                <a:spcPts val="1800"/>
              </a:spcBef>
              <a:buClr>
                <a:schemeClr val="tx1"/>
              </a:buClr>
              <a:buFont typeface="Arial"/>
              <a:buNone/>
              <a:defRPr sz="1800" b="0" kern="1200">
                <a:solidFill>
                  <a:schemeClr val="tx1"/>
                </a:solidFill>
                <a:latin typeface="+mn-lt"/>
                <a:ea typeface="+mn-ea"/>
                <a:cs typeface="+mn-cs"/>
              </a:defRPr>
            </a:lvl1pPr>
            <a:lvl2pPr marL="171450" indent="-171450" algn="l" defTabSz="457200" rtl="0" eaLnBrk="1" latinLnBrk="0" hangingPunct="1">
              <a:spcBef>
                <a:spcPts val="1200"/>
              </a:spcBef>
              <a:buClr>
                <a:schemeClr val="tx1"/>
              </a:buClr>
              <a:buFont typeface="Arial"/>
              <a:buChar char="•"/>
              <a:defRPr sz="1800" kern="1200">
                <a:solidFill>
                  <a:schemeClr val="tx1"/>
                </a:solidFill>
                <a:latin typeface="+mn-lt"/>
                <a:ea typeface="+mn-ea"/>
                <a:cs typeface="+mn-cs"/>
              </a:defRPr>
            </a:lvl2pPr>
            <a:lvl3pPr marL="342900" indent="-171450" algn="l" defTabSz="457200" rtl="0" eaLnBrk="1" latinLnBrk="0" hangingPunct="1">
              <a:spcBef>
                <a:spcPts val="600"/>
              </a:spcBef>
              <a:buClr>
                <a:schemeClr val="tx1"/>
              </a:buClr>
              <a:buFont typeface="Lucida Grande"/>
              <a:buChar char="–"/>
              <a:defRPr sz="1600" kern="1200">
                <a:solidFill>
                  <a:schemeClr val="tx1"/>
                </a:solidFill>
                <a:latin typeface="+mn-lt"/>
                <a:ea typeface="+mn-ea"/>
                <a:cs typeface="+mn-cs"/>
              </a:defRPr>
            </a:lvl3pPr>
            <a:lvl4pPr marL="514350" indent="-171450" algn="l" defTabSz="457200" rtl="0" eaLnBrk="1" latinLnBrk="0" hangingPunct="1">
              <a:spcBef>
                <a:spcPts val="600"/>
              </a:spcBef>
              <a:buClr>
                <a:schemeClr val="tx1"/>
              </a:buClr>
              <a:buFont typeface="Arial"/>
              <a:buChar char="•"/>
              <a:defRPr sz="1600" kern="1200">
                <a:solidFill>
                  <a:schemeClr val="tx1"/>
                </a:solidFill>
                <a:latin typeface="+mn-lt"/>
                <a:ea typeface="+mn-ea"/>
                <a:cs typeface="+mn-cs"/>
              </a:defRPr>
            </a:lvl4pPr>
            <a:lvl5pPr marL="742950" indent="-228600" algn="l" defTabSz="457200" rtl="0" eaLnBrk="1" latinLnBrk="0" hangingPunct="1">
              <a:spcBef>
                <a:spcPts val="300"/>
              </a:spcBef>
              <a:buClr>
                <a:schemeClr val="tx1"/>
              </a:buClr>
              <a:buFont typeface="Arial" panose="020B0604020202020204" pitchFamily="34" charset="0"/>
              <a:buChar char="–"/>
              <a:defRPr sz="1600" kern="1200">
                <a:solidFill>
                  <a:schemeClr val="tx1"/>
                </a:solidFill>
                <a:latin typeface="+mn-lt"/>
                <a:ea typeface="+mn-ea"/>
                <a:cs typeface="+mn-cs"/>
              </a:defRPr>
            </a:lvl5pPr>
            <a:lvl6pPr marL="571500" indent="0" algn="l" defTabSz="457200" rtl="0" eaLnBrk="1" latinLnBrk="0" hangingPunct="1">
              <a:spcBef>
                <a:spcPct val="20000"/>
              </a:spcBef>
              <a:buFont typeface="Arial"/>
              <a:buNone/>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900"/>
              </a:spcAft>
            </a:pPr>
            <a:r>
              <a:rPr lang="en-US" sz="1400" b="1" dirty="0">
                <a:solidFill>
                  <a:schemeClr val="bg1"/>
                </a:solidFill>
              </a:rPr>
              <a:t>When comparing treated and untreated, the groups often do not have similar distributions of characteristics. </a:t>
            </a:r>
          </a:p>
          <a:p>
            <a:pPr>
              <a:spcBef>
                <a:spcPts val="0"/>
              </a:spcBef>
              <a:spcAft>
                <a:spcPts val="900"/>
              </a:spcAft>
            </a:pPr>
            <a:r>
              <a:rPr lang="en-US" sz="1400" b="1" dirty="0">
                <a:solidFill>
                  <a:schemeClr val="bg1"/>
                </a:solidFill>
              </a:rPr>
              <a:t>By simply introducing the unbalanced variable into the regression model, we are assuming that the relationship between the unbalanced input variable and the outcome are the same throughout the entire range of the unbalanced input variable.</a:t>
            </a:r>
          </a:p>
          <a:p>
            <a:pPr>
              <a:spcBef>
                <a:spcPts val="0"/>
              </a:spcBef>
              <a:spcAft>
                <a:spcPts val="900"/>
              </a:spcAft>
            </a:pPr>
            <a:r>
              <a:rPr lang="en-US" sz="1400" b="1" dirty="0">
                <a:solidFill>
                  <a:schemeClr val="bg1"/>
                </a:solidFill>
              </a:rPr>
              <a:t>In real-world studies, there is almost always going to be imbalances in key variables. We can adjust for this through a number of techniques, including propensity score matching and adjustment. </a:t>
            </a:r>
          </a:p>
        </p:txBody>
      </p:sp>
      <p:sp>
        <p:nvSpPr>
          <p:cNvPr id="39" name="Oval 38">
            <a:extLst>
              <a:ext uri="{FF2B5EF4-FFF2-40B4-BE49-F238E27FC236}">
                <a16:creationId xmlns:a16="http://schemas.microsoft.com/office/drawing/2014/main" id="{160737E3-5716-4E1A-8A27-4D79AB2FB21C}"/>
              </a:ext>
            </a:extLst>
          </p:cNvPr>
          <p:cNvSpPr>
            <a:spLocks noChangeAspect="1"/>
          </p:cNvSpPr>
          <p:nvPr/>
        </p:nvSpPr>
        <p:spPr>
          <a:xfrm>
            <a:off x="5005246" y="1951149"/>
            <a:ext cx="385142" cy="385142"/>
          </a:xfrm>
          <a:prstGeom prst="ellipse">
            <a:avLst/>
          </a:prstGeom>
          <a:solidFill>
            <a:srgbClr val="CC0000"/>
          </a:solidFill>
          <a:ln w="12700" cmpd="sng">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cs typeface="Arial" panose="020B0604020202020204" pitchFamily="34" charset="0"/>
              </a:rPr>
              <a:t>1</a:t>
            </a:r>
          </a:p>
        </p:txBody>
      </p:sp>
      <p:sp>
        <p:nvSpPr>
          <p:cNvPr id="40" name="Oval 39">
            <a:extLst>
              <a:ext uri="{FF2B5EF4-FFF2-40B4-BE49-F238E27FC236}">
                <a16:creationId xmlns:a16="http://schemas.microsoft.com/office/drawing/2014/main" id="{10D7B081-5AD0-48C4-80D8-D830718A8894}"/>
              </a:ext>
            </a:extLst>
          </p:cNvPr>
          <p:cNvSpPr>
            <a:spLocks noChangeAspect="1"/>
          </p:cNvSpPr>
          <p:nvPr/>
        </p:nvSpPr>
        <p:spPr>
          <a:xfrm>
            <a:off x="5005246" y="4567678"/>
            <a:ext cx="385142" cy="385142"/>
          </a:xfrm>
          <a:prstGeom prst="ellipse">
            <a:avLst/>
          </a:prstGeom>
          <a:solidFill>
            <a:srgbClr val="CC0000"/>
          </a:solidFill>
          <a:ln w="12700" cmpd="sng">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cs typeface="Arial" panose="020B0604020202020204" pitchFamily="34" charset="0"/>
              </a:rPr>
              <a:t>3</a:t>
            </a:r>
          </a:p>
        </p:txBody>
      </p:sp>
      <p:sp>
        <p:nvSpPr>
          <p:cNvPr id="5" name="TextBox 4">
            <a:extLst>
              <a:ext uri="{FF2B5EF4-FFF2-40B4-BE49-F238E27FC236}">
                <a16:creationId xmlns:a16="http://schemas.microsoft.com/office/drawing/2014/main" id="{ECD357A6-1BC2-40DE-B474-97F13EACADA2}"/>
              </a:ext>
            </a:extLst>
          </p:cNvPr>
          <p:cNvSpPr txBox="1"/>
          <p:nvPr/>
        </p:nvSpPr>
        <p:spPr>
          <a:xfrm>
            <a:off x="6094412" y="1905404"/>
            <a:ext cx="4333461" cy="492443"/>
          </a:xfrm>
          <a:prstGeom prst="rect">
            <a:avLst/>
          </a:prstGeom>
          <a:noFill/>
        </p:spPr>
        <p:txBody>
          <a:bodyPr wrap="square" lIns="0" tIns="0" rIns="0" bIns="0" rtlCol="0">
            <a:spAutoFit/>
          </a:bodyPr>
          <a:lstStyle/>
          <a:p>
            <a:r>
              <a:rPr lang="en-US" sz="3200">
                <a:solidFill>
                  <a:schemeClr val="tx2"/>
                </a:solidFill>
              </a:rPr>
              <a:t>Matching</a:t>
            </a:r>
          </a:p>
        </p:txBody>
      </p:sp>
      <p:sp>
        <p:nvSpPr>
          <p:cNvPr id="42" name="TextBox 41">
            <a:extLst>
              <a:ext uri="{FF2B5EF4-FFF2-40B4-BE49-F238E27FC236}">
                <a16:creationId xmlns:a16="http://schemas.microsoft.com/office/drawing/2014/main" id="{15BE8946-4DEF-4CBD-BC6F-567B4E8BDDA8}"/>
              </a:ext>
            </a:extLst>
          </p:cNvPr>
          <p:cNvSpPr txBox="1"/>
          <p:nvPr/>
        </p:nvSpPr>
        <p:spPr>
          <a:xfrm>
            <a:off x="6094412" y="3179389"/>
            <a:ext cx="4689545" cy="492443"/>
          </a:xfrm>
          <a:prstGeom prst="rect">
            <a:avLst/>
          </a:prstGeom>
          <a:noFill/>
        </p:spPr>
        <p:txBody>
          <a:bodyPr wrap="square" lIns="0" tIns="0" rIns="0" bIns="0" rtlCol="0" anchor="t">
            <a:spAutoFit/>
          </a:bodyPr>
          <a:lstStyle/>
          <a:p>
            <a:r>
              <a:rPr lang="en-US" sz="3200" dirty="0">
                <a:solidFill>
                  <a:schemeClr val="tx2"/>
                </a:solidFill>
              </a:rPr>
              <a:t>Inverse Weighing </a:t>
            </a:r>
            <a:r>
              <a:rPr lang="en-US" sz="2000" dirty="0">
                <a:solidFill>
                  <a:schemeClr val="tx2"/>
                </a:solidFill>
              </a:rPr>
              <a:t>(</a:t>
            </a:r>
            <a:r>
              <a:rPr lang="en-US" sz="2000">
                <a:solidFill>
                  <a:schemeClr val="tx2"/>
                </a:solidFill>
              </a:rPr>
              <a:t>self-study</a:t>
            </a:r>
            <a:r>
              <a:rPr lang="en-US" sz="2000" dirty="0">
                <a:solidFill>
                  <a:schemeClr val="tx2"/>
                </a:solidFill>
              </a:rPr>
              <a:t>)</a:t>
            </a:r>
          </a:p>
        </p:txBody>
      </p:sp>
      <p:sp>
        <p:nvSpPr>
          <p:cNvPr id="43" name="TextBox 42">
            <a:extLst>
              <a:ext uri="{FF2B5EF4-FFF2-40B4-BE49-F238E27FC236}">
                <a16:creationId xmlns:a16="http://schemas.microsoft.com/office/drawing/2014/main" id="{1A3F6987-B158-49F6-BABE-5366E0E3A3E1}"/>
              </a:ext>
            </a:extLst>
          </p:cNvPr>
          <p:cNvSpPr txBox="1"/>
          <p:nvPr/>
        </p:nvSpPr>
        <p:spPr>
          <a:xfrm>
            <a:off x="6094411" y="4521933"/>
            <a:ext cx="4689545" cy="492443"/>
          </a:xfrm>
          <a:prstGeom prst="rect">
            <a:avLst/>
          </a:prstGeom>
          <a:noFill/>
        </p:spPr>
        <p:txBody>
          <a:bodyPr wrap="square" lIns="0" tIns="0" rIns="0" bIns="0" rtlCol="0">
            <a:spAutoFit/>
          </a:bodyPr>
          <a:lstStyle/>
          <a:p>
            <a:r>
              <a:rPr lang="en-US" sz="3200" dirty="0">
                <a:solidFill>
                  <a:schemeClr val="tx2"/>
                </a:solidFill>
              </a:rPr>
              <a:t>Adjustment</a:t>
            </a:r>
          </a:p>
        </p:txBody>
      </p:sp>
      <p:sp>
        <p:nvSpPr>
          <p:cNvPr id="45" name="Rectangle 44">
            <a:extLst>
              <a:ext uri="{FF2B5EF4-FFF2-40B4-BE49-F238E27FC236}">
                <a16:creationId xmlns:a16="http://schemas.microsoft.com/office/drawing/2014/main" id="{0D2624B9-B56E-4364-B525-DB8373A6F4B0}"/>
              </a:ext>
            </a:extLst>
          </p:cNvPr>
          <p:cNvSpPr/>
          <p:nvPr/>
        </p:nvSpPr>
        <p:spPr bwMode="gray">
          <a:xfrm>
            <a:off x="4198819" y="1381539"/>
            <a:ext cx="6923068" cy="4520316"/>
          </a:xfrm>
          <a:prstGeom prst="rect">
            <a:avLst/>
          </a:prstGeom>
          <a:noFill/>
          <a:ln w="63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solidFill>
                <a:schemeClr val="bg1"/>
              </a:solidFill>
            </a:endParaRPr>
          </a:p>
        </p:txBody>
      </p:sp>
    </p:spTree>
    <p:extLst>
      <p:ext uri="{BB962C8B-B14F-4D97-AF65-F5344CB8AC3E}">
        <p14:creationId xmlns:p14="http://schemas.microsoft.com/office/powerpoint/2010/main" val="363790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BFDD18-13A6-45ED-A850-27A125FDB6D1}"/>
              </a:ext>
            </a:extLst>
          </p:cNvPr>
          <p:cNvGraphicFramePr>
            <a:graphicFrameLocks noChangeAspect="1"/>
          </p:cNvGraphicFramePr>
          <p:nvPr>
            <p:custDataLst>
              <p:tags r:id="rId2"/>
            </p:custDataLst>
            <p:extLst>
              <p:ext uri="{D42A27DB-BD31-4B8C-83A1-F6EECF244321}">
                <p14:modId xmlns:p14="http://schemas.microsoft.com/office/powerpoint/2010/main" val="3972128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89" name="think-cell Slide" r:id="rId5" imgW="341" imgH="341" progId="TCLayout.ActiveDocument.1">
                  <p:embed/>
                </p:oleObj>
              </mc:Choice>
              <mc:Fallback>
                <p:oleObj name="think-cell Slide" r:id="rId5" imgW="341" imgH="341" progId="TCLayout.ActiveDocument.1">
                  <p:embed/>
                  <p:pic>
                    <p:nvPicPr>
                      <p:cNvPr id="4" name="Object 3" hidden="1">
                        <a:extLst>
                          <a:ext uri="{FF2B5EF4-FFF2-40B4-BE49-F238E27FC236}">
                            <a16:creationId xmlns:a16="http://schemas.microsoft.com/office/drawing/2014/main" id="{38BFDD18-13A6-45ED-A850-27A125FDB6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5B063D8-99C4-4E71-A25B-977BECF0F52B}"/>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5" name="Rectangle 4">
            <a:extLst>
              <a:ext uri="{FF2B5EF4-FFF2-40B4-BE49-F238E27FC236}">
                <a16:creationId xmlns:a16="http://schemas.microsoft.com/office/drawing/2014/main" id="{8F0C4599-66F5-4177-8556-8AF364D03E94}"/>
              </a:ext>
            </a:extLst>
          </p:cNvPr>
          <p:cNvSpPr/>
          <p:nvPr/>
        </p:nvSpPr>
        <p:spPr bwMode="gray">
          <a:xfrm>
            <a:off x="557784" y="4703523"/>
            <a:ext cx="10653011" cy="1561810"/>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 name="Title 1"/>
          <p:cNvSpPr>
            <a:spLocks noGrp="1"/>
          </p:cNvSpPr>
          <p:nvPr>
            <p:ph type="title"/>
          </p:nvPr>
        </p:nvSpPr>
        <p:spPr/>
        <p:txBody>
          <a:bodyPr/>
          <a:lstStyle/>
          <a:p>
            <a:r>
              <a:rPr lang="en-US"/>
              <a:t>First step: Modeling with binary outcomes</a:t>
            </a:r>
            <a:endParaRPr lang="en-US" b="0"/>
          </a:p>
        </p:txBody>
      </p:sp>
      <p:sp>
        <p:nvSpPr>
          <p:cNvPr id="7" name="Content Placeholder 6"/>
          <p:cNvSpPr>
            <a:spLocks noGrp="1"/>
          </p:cNvSpPr>
          <p:nvPr>
            <p:ph sz="half" idx="1"/>
          </p:nvPr>
        </p:nvSpPr>
        <p:spPr>
          <a:xfrm>
            <a:off x="557784" y="1140293"/>
            <a:ext cx="3273552" cy="1664208"/>
          </a:xfrm>
        </p:spPr>
        <p:txBody>
          <a:bodyPr/>
          <a:lstStyle/>
          <a:p>
            <a:r>
              <a:rPr lang="en-US"/>
              <a:t>Regression models</a:t>
            </a:r>
          </a:p>
          <a:p>
            <a:pPr marL="285750" lvl="1" indent="-285750">
              <a:buFont typeface="Arial" panose="020B0604020202020204" pitchFamily="34" charset="0"/>
              <a:buChar char="•"/>
            </a:pPr>
            <a:r>
              <a:rPr lang="en-US" err="1"/>
              <a:t>Probit</a:t>
            </a:r>
            <a:r>
              <a:rPr lang="en-US"/>
              <a:t> model</a:t>
            </a:r>
          </a:p>
          <a:p>
            <a:pPr marL="285750" lvl="1" indent="-285750">
              <a:buFont typeface="Arial" panose="020B0604020202020204" pitchFamily="34" charset="0"/>
              <a:buChar char="•"/>
            </a:pPr>
            <a:r>
              <a:rPr lang="en-US"/>
              <a:t>Logistic regression</a:t>
            </a:r>
          </a:p>
          <a:p>
            <a:pPr marL="285750" lvl="1" indent="-285750">
              <a:buFont typeface="Arial" panose="020B0604020202020204" pitchFamily="34" charset="0"/>
              <a:buChar char="•"/>
            </a:pPr>
            <a:r>
              <a:rPr lang="en-US"/>
              <a:t>SL regression (Lasso)</a:t>
            </a:r>
          </a:p>
        </p:txBody>
      </p:sp>
      <p:sp>
        <p:nvSpPr>
          <p:cNvPr id="11" name="Content Placeholder 10"/>
          <p:cNvSpPr>
            <a:spLocks noGrp="1"/>
          </p:cNvSpPr>
          <p:nvPr>
            <p:ph sz="half" idx="10"/>
          </p:nvPr>
        </p:nvSpPr>
        <p:spPr>
          <a:xfrm>
            <a:off x="4370831" y="1140293"/>
            <a:ext cx="3433191" cy="1664208"/>
          </a:xfrm>
        </p:spPr>
        <p:txBody>
          <a:bodyPr/>
          <a:lstStyle/>
          <a:p>
            <a:r>
              <a:rPr lang="en-US"/>
              <a:t>Tree based models</a:t>
            </a:r>
          </a:p>
          <a:p>
            <a:pPr marL="285750" lvl="1" indent="-285750">
              <a:buFont typeface="Arial" panose="020B0604020202020204" pitchFamily="34" charset="0"/>
              <a:buChar char="•"/>
            </a:pPr>
            <a:r>
              <a:rPr lang="en-US"/>
              <a:t>Decision tree</a:t>
            </a:r>
          </a:p>
          <a:p>
            <a:pPr marL="285750" lvl="1" indent="-285750">
              <a:buFont typeface="Arial" panose="020B0604020202020204" pitchFamily="34" charset="0"/>
              <a:buChar char="•"/>
            </a:pPr>
            <a:r>
              <a:rPr lang="en-US"/>
              <a:t>Random Forest</a:t>
            </a:r>
          </a:p>
          <a:p>
            <a:pPr marL="285750" lvl="1" indent="-285750">
              <a:buFont typeface="Arial" panose="020B0604020202020204" pitchFamily="34" charset="0"/>
              <a:buChar char="•"/>
            </a:pPr>
            <a:r>
              <a:rPr lang="en-US"/>
              <a:t>Boosting</a:t>
            </a:r>
          </a:p>
        </p:txBody>
      </p:sp>
      <p:sp>
        <p:nvSpPr>
          <p:cNvPr id="19" name="Content Placeholder 18"/>
          <p:cNvSpPr>
            <a:spLocks noGrp="1"/>
          </p:cNvSpPr>
          <p:nvPr>
            <p:ph sz="half" idx="11"/>
          </p:nvPr>
        </p:nvSpPr>
        <p:spPr>
          <a:xfrm>
            <a:off x="8183880" y="1140293"/>
            <a:ext cx="3145536" cy="1306399"/>
          </a:xfrm>
        </p:spPr>
        <p:txBody>
          <a:bodyPr/>
          <a:lstStyle/>
          <a:p>
            <a:pPr>
              <a:spcBef>
                <a:spcPts val="1000"/>
              </a:spcBef>
            </a:pPr>
            <a:r>
              <a:rPr lang="en-US"/>
              <a:t>Other models</a:t>
            </a:r>
          </a:p>
          <a:p>
            <a:pPr marL="285750" lvl="1" indent="-285750">
              <a:spcBef>
                <a:spcPts val="1000"/>
              </a:spcBef>
              <a:buFont typeface="Arial" panose="020B0604020202020204" pitchFamily="34" charset="0"/>
              <a:buChar char="•"/>
            </a:pPr>
            <a:r>
              <a:rPr lang="en-US"/>
              <a:t>Neural networks </a:t>
            </a:r>
          </a:p>
          <a:p>
            <a:pPr marL="285750" lvl="1" indent="-285750">
              <a:spcBef>
                <a:spcPts val="1000"/>
              </a:spcBef>
              <a:buFont typeface="Arial" panose="020B0604020202020204" pitchFamily="34" charset="0"/>
              <a:buChar char="•"/>
            </a:pPr>
            <a:r>
              <a:rPr lang="en-US"/>
              <a:t>Ensemble models</a:t>
            </a:r>
          </a:p>
        </p:txBody>
      </p:sp>
      <p:pic>
        <p:nvPicPr>
          <p:cNvPr id="20485" name="Picture 5">
            <a:extLst>
              <a:ext uri="{FF2B5EF4-FFF2-40B4-BE49-F238E27FC236}">
                <a16:creationId xmlns:a16="http://schemas.microsoft.com/office/drawing/2014/main" id="{2DC9E424-05D7-4E8C-813A-A7B74485A8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784" y="2685229"/>
            <a:ext cx="2367646" cy="14565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6FF3C01-FE60-4C30-B74C-AABB3DA4EC21}"/>
              </a:ext>
            </a:extLst>
          </p:cNvPr>
          <p:cNvPicPr>
            <a:picLocks noChangeAspect="1"/>
          </p:cNvPicPr>
          <p:nvPr/>
        </p:nvPicPr>
        <p:blipFill rotWithShape="1">
          <a:blip r:embed="rId8"/>
          <a:srcRect l="4994" t="30830" r="3378" b="25165"/>
          <a:stretch/>
        </p:blipFill>
        <p:spPr>
          <a:xfrm>
            <a:off x="4370831" y="3078295"/>
            <a:ext cx="2949505" cy="1063486"/>
          </a:xfrm>
          <a:prstGeom prst="rect">
            <a:avLst/>
          </a:prstGeom>
        </p:spPr>
      </p:pic>
      <p:pic>
        <p:nvPicPr>
          <p:cNvPr id="20490" name="Picture 10">
            <a:extLst>
              <a:ext uri="{FF2B5EF4-FFF2-40B4-BE49-F238E27FC236}">
                <a16:creationId xmlns:a16="http://schemas.microsoft.com/office/drawing/2014/main" id="{E6F973F6-386B-4C81-B167-CB60D3331A3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6159" r="8557" b="17156"/>
          <a:stretch/>
        </p:blipFill>
        <p:spPr bwMode="auto">
          <a:xfrm>
            <a:off x="8404241" y="2198212"/>
            <a:ext cx="1818750" cy="20872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E6E3E87-7936-463C-97ED-90B2660D509B}"/>
              </a:ext>
            </a:extLst>
          </p:cNvPr>
          <p:cNvSpPr/>
          <p:nvPr/>
        </p:nvSpPr>
        <p:spPr>
          <a:xfrm>
            <a:off x="557784" y="4784645"/>
            <a:ext cx="10589279" cy="1415772"/>
          </a:xfrm>
          <a:prstGeom prst="rect">
            <a:avLst/>
          </a:prstGeom>
        </p:spPr>
        <p:txBody>
          <a:bodyPr wrap="square">
            <a:spAutoFit/>
          </a:bodyPr>
          <a:lstStyle/>
          <a:p>
            <a:r>
              <a:rPr lang="en-US" sz="1400" b="1" dirty="0">
                <a:solidFill>
                  <a:schemeClr val="accent2"/>
                </a:solidFill>
              </a:rPr>
              <a:t>Practical Tips:</a:t>
            </a:r>
          </a:p>
          <a:p>
            <a:pPr marL="171450" indent="-171450">
              <a:buFont typeface="Arial" panose="020B0604020202020204" pitchFamily="34" charset="0"/>
              <a:buChar char="•"/>
            </a:pPr>
            <a:r>
              <a:rPr lang="en-US" sz="1200" dirty="0">
                <a:solidFill>
                  <a:schemeClr val="bg1"/>
                </a:solidFill>
              </a:rPr>
              <a:t>Run model on entire population. No need to split the data into training/validation/test samples</a:t>
            </a:r>
          </a:p>
          <a:p>
            <a:pPr marL="171450" indent="-171450">
              <a:buFont typeface="Arial" panose="020B0604020202020204" pitchFamily="34" charset="0"/>
              <a:buChar char="•"/>
            </a:pPr>
            <a:r>
              <a:rPr lang="en-US" sz="1200" dirty="0">
                <a:solidFill>
                  <a:schemeClr val="bg1"/>
                </a:solidFill>
              </a:rPr>
              <a:t>Use caution with regularization methods or ensemble models. </a:t>
            </a:r>
          </a:p>
          <a:p>
            <a:pPr marL="171450" indent="-171450">
              <a:buFont typeface="Arial" panose="020B0604020202020204" pitchFamily="34" charset="0"/>
              <a:buChar char="•"/>
            </a:pPr>
            <a:r>
              <a:rPr lang="en-US" sz="1200" dirty="0">
                <a:solidFill>
                  <a:schemeClr val="bg1"/>
                </a:solidFill>
              </a:rPr>
              <a:t>Accuracy may not be as important as interpretability</a:t>
            </a:r>
          </a:p>
          <a:p>
            <a:pPr marL="171450" indent="-171450">
              <a:buFont typeface="Arial" panose="020B0604020202020204" pitchFamily="34" charset="0"/>
              <a:buChar char="•"/>
            </a:pPr>
            <a:r>
              <a:rPr lang="en-US" sz="1200" dirty="0">
                <a:solidFill>
                  <a:schemeClr val="bg1"/>
                </a:solidFill>
              </a:rPr>
              <a:t>Be diligent in variable selection - in lack of consensus in the applied literature, there are theoretical arguments in favor of the inclusion of only those variables that affect treatment assignment - </a:t>
            </a:r>
            <a:r>
              <a:rPr lang="en-US" sz="1200" i="1" dirty="0">
                <a:solidFill>
                  <a:schemeClr val="bg1"/>
                </a:solidFill>
              </a:rPr>
              <a:t>Peter C. Austin 2011</a:t>
            </a:r>
          </a:p>
          <a:p>
            <a:pPr marL="171450" indent="-171450">
              <a:buFont typeface="Arial" panose="020B0604020202020204" pitchFamily="34" charset="0"/>
              <a:buChar char="•"/>
            </a:pPr>
            <a:r>
              <a:rPr lang="en-US" sz="1200" dirty="0">
                <a:solidFill>
                  <a:schemeClr val="bg1"/>
                </a:solidFill>
              </a:rPr>
              <a:t>Logistic Regression is the most popular method for develop the propensity score of treatment assignment</a:t>
            </a:r>
          </a:p>
        </p:txBody>
      </p:sp>
    </p:spTree>
    <p:extLst>
      <p:ext uri="{BB962C8B-B14F-4D97-AF65-F5344CB8AC3E}">
        <p14:creationId xmlns:p14="http://schemas.microsoft.com/office/powerpoint/2010/main" val="303115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A9F96825-C1CD-4474-ABA5-96671FA6D314}"/>
              </a:ext>
            </a:extLst>
          </p:cNvPr>
          <p:cNvGraphicFramePr>
            <a:graphicFrameLocks noChangeAspect="1"/>
          </p:cNvGraphicFramePr>
          <p:nvPr>
            <p:custDataLst>
              <p:tags r:id="rId2"/>
            </p:custDataLst>
            <p:extLst>
              <p:ext uri="{D42A27DB-BD31-4B8C-83A1-F6EECF244321}">
                <p14:modId xmlns:p14="http://schemas.microsoft.com/office/powerpoint/2010/main" val="5642912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13" name="think-cell Slide" r:id="rId5" imgW="341" imgH="341" progId="TCLayout.ActiveDocument.1">
                  <p:embed/>
                </p:oleObj>
              </mc:Choice>
              <mc:Fallback>
                <p:oleObj name="think-cell Slide" r:id="rId5" imgW="341" imgH="341" progId="TCLayout.ActiveDocument.1">
                  <p:embed/>
                  <p:pic>
                    <p:nvPicPr>
                      <p:cNvPr id="10" name="Object 9" hidden="1">
                        <a:extLst>
                          <a:ext uri="{FF2B5EF4-FFF2-40B4-BE49-F238E27FC236}">
                            <a16:creationId xmlns:a16="http://schemas.microsoft.com/office/drawing/2014/main" id="{A9F96825-C1CD-4474-ABA5-96671FA6D31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B5DD687B-04B3-4204-B4DE-51F5CB8B5D4D}"/>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a:solidFill>
                  <a:schemeClr val="tx2"/>
                </a:solidFill>
              </a:rPr>
              <a:t>Practical Steps for matching</a:t>
            </a:r>
          </a:p>
        </p:txBody>
      </p:sp>
      <p:sp>
        <p:nvSpPr>
          <p:cNvPr id="3" name="Rectangle 2"/>
          <p:cNvSpPr/>
          <p:nvPr/>
        </p:nvSpPr>
        <p:spPr>
          <a:xfrm>
            <a:off x="1063487" y="1115336"/>
            <a:ext cx="9731323" cy="1938992"/>
          </a:xfrm>
          <a:prstGeom prst="rect">
            <a:avLst/>
          </a:prstGeom>
        </p:spPr>
        <p:txBody>
          <a:bodyPr wrap="square" anchor="t">
            <a:spAutoFit/>
          </a:bodyPr>
          <a:lstStyle/>
          <a:p>
            <a:pPr marL="171450" indent="-171450">
              <a:buFont typeface="Arial" panose="020B0604020202020204" pitchFamily="34" charset="0"/>
              <a:buChar char="•"/>
            </a:pPr>
            <a:r>
              <a:rPr lang="en-US" sz="1200" dirty="0"/>
              <a:t>Estimate the probability of treatment given observables using binary estimation procedures (for example, </a:t>
            </a:r>
            <a:r>
              <a:rPr lang="en-US" sz="1200" dirty="0" err="1"/>
              <a:t>probit</a:t>
            </a:r>
            <a:r>
              <a:rPr lang="en-US" sz="1200" dirty="0"/>
              <a:t> or logit).</a:t>
            </a:r>
          </a:p>
          <a:p>
            <a:pPr marL="171450" indent="-171450">
              <a:buFont typeface="Arial" panose="020B0604020202020204" pitchFamily="34" charset="0"/>
              <a:buChar char="•"/>
            </a:pPr>
            <a:r>
              <a:rPr lang="en-US" sz="1200" dirty="0"/>
              <a:t>Rank treated and untreated individuals by estimated probability of treatment.</a:t>
            </a:r>
            <a:endParaRPr lang="en-US" sz="1200" dirty="0">
              <a:cs typeface="Arial"/>
            </a:endParaRPr>
          </a:p>
          <a:p>
            <a:pPr marL="171450" indent="-171450">
              <a:buFont typeface="Arial" panose="020B0604020202020204" pitchFamily="34" charset="0"/>
              <a:buChar char="•"/>
            </a:pPr>
            <a:r>
              <a:rPr lang="en-US" sz="1200" dirty="0"/>
              <a:t>Choose untreated individuals that are “close” to treated individuals for comparison based on propensity score. There is a wealth of algorithms that can be used for this matching, including minimum distance, nearest neighbor and simply matching on digits.</a:t>
            </a:r>
            <a:endParaRPr lang="en-US" sz="1200" dirty="0">
              <a:cs typeface="Arial"/>
            </a:endParaRPr>
          </a:p>
          <a:p>
            <a:pPr marL="171450" indent="-171450">
              <a:buFont typeface="Arial" panose="020B0604020202020204" pitchFamily="34" charset="0"/>
              <a:buChar char="•"/>
            </a:pPr>
            <a:r>
              <a:rPr lang="en-US" sz="1200" dirty="0"/>
              <a:t>Go back and check that the sample is balanced and % that’s retained</a:t>
            </a:r>
            <a:endParaRPr lang="en-US" sz="1200" dirty="0">
              <a:cs typeface="Arial"/>
            </a:endParaRPr>
          </a:p>
          <a:p>
            <a:pPr marL="628650" lvl="1" indent="-171450">
              <a:buFont typeface="Courier New" panose="02070309020205020404" pitchFamily="49" charset="0"/>
              <a:buChar char="o"/>
            </a:pPr>
            <a:r>
              <a:rPr lang="en-US" sz="1200" dirty="0"/>
              <a:t>Essentially, directly compare the distributions of matched treated and untreated individuals along observable characteristics.</a:t>
            </a:r>
            <a:endParaRPr lang="en-US" sz="1200" dirty="0">
              <a:cs typeface="Arial"/>
            </a:endParaRPr>
          </a:p>
          <a:p>
            <a:pPr marL="171450" indent="-171450">
              <a:buFont typeface="Arial" panose="020B0604020202020204" pitchFamily="34" charset="0"/>
              <a:buChar char="•"/>
            </a:pPr>
            <a:r>
              <a:rPr lang="en-US" sz="1200" dirty="0"/>
              <a:t>Review what percent of test and control are discarded in the matching process.</a:t>
            </a:r>
            <a:endParaRPr lang="en-US" sz="1200" dirty="0">
              <a:cs typeface="Arial"/>
            </a:endParaRPr>
          </a:p>
          <a:p>
            <a:pPr marL="628650" lvl="1" indent="-171450">
              <a:buFont typeface="Courier New" panose="02070309020205020404" pitchFamily="49" charset="0"/>
              <a:buChar char="o"/>
            </a:pPr>
            <a:r>
              <a:rPr lang="en-US" sz="1200" dirty="0"/>
              <a:t>If too much population need to be dropped to achieve balance, causal inference may be compromised </a:t>
            </a:r>
          </a:p>
          <a:p>
            <a:pPr marL="171450" indent="-171450">
              <a:buFont typeface="Arial" panose="02070309020205020404" pitchFamily="49" charset="0"/>
              <a:buChar char="•"/>
            </a:pPr>
            <a:r>
              <a:rPr lang="en-US" sz="1200" dirty="0"/>
              <a:t>For estimating the treatment effect, many data scientists build multiple linear regression models even though they are using matched  populations. Why?</a:t>
            </a:r>
            <a:endParaRPr lang="en-US" sz="1200" dirty="0">
              <a:cs typeface="Arial"/>
            </a:endParaRPr>
          </a:p>
        </p:txBody>
      </p:sp>
      <p:pic>
        <p:nvPicPr>
          <p:cNvPr id="4" name="Picture 1" descr="img0.png"/>
          <p:cNvPicPr>
            <a:picLocks noChangeAspect="1" noChangeArrowheads="1"/>
          </p:cNvPicPr>
          <p:nvPr/>
        </p:nvPicPr>
        <p:blipFill rotWithShape="1">
          <a:blip r:embed="rId7">
            <a:extLst>
              <a:ext uri="{28A0092B-C50C-407E-A947-70E740481C1C}">
                <a14:useLocalDpi xmlns:a14="http://schemas.microsoft.com/office/drawing/2010/main" val="0"/>
              </a:ext>
            </a:extLst>
          </a:blip>
          <a:srcRect l="1926" t="1100" r="727" b="7764"/>
          <a:stretch/>
        </p:blipFill>
        <p:spPr bwMode="auto">
          <a:xfrm>
            <a:off x="900932" y="3753915"/>
            <a:ext cx="3118568" cy="21896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img1.png"/>
          <p:cNvPicPr>
            <a:picLocks noChangeAspect="1" noChangeArrowheads="1"/>
          </p:cNvPicPr>
          <p:nvPr/>
        </p:nvPicPr>
        <p:blipFill rotWithShape="1">
          <a:blip r:embed="rId8">
            <a:extLst>
              <a:ext uri="{28A0092B-C50C-407E-A947-70E740481C1C}">
                <a14:useLocalDpi xmlns:a14="http://schemas.microsoft.com/office/drawing/2010/main" val="0"/>
              </a:ext>
            </a:extLst>
          </a:blip>
          <a:srcRect l="1651" t="1376" r="642" b="7152"/>
          <a:stretch/>
        </p:blipFill>
        <p:spPr bwMode="auto">
          <a:xfrm>
            <a:off x="4970874" y="3781215"/>
            <a:ext cx="3118569" cy="218968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295179" y="4589052"/>
            <a:ext cx="491320" cy="27295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7" name="TextBox 6"/>
          <p:cNvSpPr txBox="1"/>
          <p:nvPr/>
        </p:nvSpPr>
        <p:spPr>
          <a:xfrm>
            <a:off x="1906778" y="3251579"/>
            <a:ext cx="1671850" cy="354842"/>
          </a:xfrm>
          <a:prstGeom prst="rect">
            <a:avLst/>
          </a:prstGeom>
          <a:noFill/>
        </p:spPr>
        <p:txBody>
          <a:bodyPr wrap="square" lIns="0" tIns="0" rIns="0" bIns="0" rtlCol="0">
            <a:noAutofit/>
          </a:bodyPr>
          <a:lstStyle/>
          <a:p>
            <a:pPr defTabSz="456758" fontAlgn="base">
              <a:spcBef>
                <a:spcPts val="1200"/>
              </a:spcBef>
            </a:pPr>
            <a:r>
              <a:rPr lang="en-US" sz="1400">
                <a:solidFill>
                  <a:schemeClr val="accent2"/>
                </a:solidFill>
                <a:cs typeface="Open Sans Light"/>
              </a:rPr>
              <a:t>Prior to matching</a:t>
            </a:r>
          </a:p>
        </p:txBody>
      </p:sp>
      <p:sp>
        <p:nvSpPr>
          <p:cNvPr id="8" name="TextBox 7"/>
          <p:cNvSpPr txBox="1"/>
          <p:nvPr/>
        </p:nvSpPr>
        <p:spPr>
          <a:xfrm>
            <a:off x="5982953" y="3253858"/>
            <a:ext cx="1671850" cy="354842"/>
          </a:xfrm>
          <a:prstGeom prst="rect">
            <a:avLst/>
          </a:prstGeom>
          <a:noFill/>
        </p:spPr>
        <p:txBody>
          <a:bodyPr wrap="square" lIns="0" tIns="0" rIns="0" bIns="0" rtlCol="0">
            <a:noAutofit/>
          </a:bodyPr>
          <a:lstStyle/>
          <a:p>
            <a:pPr defTabSz="456758" fontAlgn="base">
              <a:spcBef>
                <a:spcPts val="1200"/>
              </a:spcBef>
            </a:pPr>
            <a:r>
              <a:rPr lang="en-US" sz="1400">
                <a:solidFill>
                  <a:schemeClr val="accent2"/>
                </a:solidFill>
                <a:cs typeface="Open Sans Light"/>
              </a:rPr>
              <a:t>After matching</a:t>
            </a:r>
          </a:p>
        </p:txBody>
      </p:sp>
      <p:sp>
        <p:nvSpPr>
          <p:cNvPr id="14" name="TextBox 13">
            <a:extLst>
              <a:ext uri="{FF2B5EF4-FFF2-40B4-BE49-F238E27FC236}">
                <a16:creationId xmlns:a16="http://schemas.microsoft.com/office/drawing/2014/main" id="{B98F41E3-39B1-4BC0-A7E7-6913D0F98FDD}"/>
              </a:ext>
            </a:extLst>
          </p:cNvPr>
          <p:cNvSpPr txBox="1"/>
          <p:nvPr/>
        </p:nvSpPr>
        <p:spPr>
          <a:xfrm>
            <a:off x="8519468" y="3319774"/>
            <a:ext cx="2565919" cy="2585323"/>
          </a:xfrm>
          <a:prstGeom prst="rect">
            <a:avLst/>
          </a:prstGeom>
          <a:noFill/>
        </p:spPr>
        <p:txBody>
          <a:bodyPr wrap="square" lIns="0" tIns="0" rIns="0" bIns="0" rtlCol="0" anchor="t">
            <a:spAutoFit/>
          </a:bodyPr>
          <a:lstStyle/>
          <a:p>
            <a:r>
              <a:rPr lang="en-US" sz="1400" b="1" dirty="0">
                <a:solidFill>
                  <a:schemeClr val="tx2"/>
                </a:solidFill>
              </a:rPr>
              <a:t>Examples in MA:</a:t>
            </a:r>
          </a:p>
          <a:p>
            <a:endParaRPr lang="en-US" sz="1400" b="1" dirty="0">
              <a:solidFill>
                <a:schemeClr val="tx2"/>
              </a:solidFill>
            </a:endParaRPr>
          </a:p>
          <a:p>
            <a:r>
              <a:rPr lang="en-US" sz="1400" dirty="0">
                <a:solidFill>
                  <a:schemeClr val="tx2"/>
                </a:solidFill>
              </a:rPr>
              <a:t>Propensity match on reached and not reached population in Rx adherence outreach that were used for:</a:t>
            </a:r>
            <a:endParaRPr lang="en-US" sz="1400" dirty="0">
              <a:solidFill>
                <a:schemeClr val="tx2"/>
              </a:solidFill>
              <a:cs typeface="Arial"/>
            </a:endParaRPr>
          </a:p>
          <a:p>
            <a:pPr marL="285750" indent="-285750">
              <a:buFont typeface="Arial" panose="020B0604020202020204" pitchFamily="34" charset="0"/>
              <a:buChar char="•"/>
            </a:pPr>
            <a:r>
              <a:rPr lang="en-US" sz="1400" dirty="0">
                <a:solidFill>
                  <a:schemeClr val="tx2"/>
                </a:solidFill>
              </a:rPr>
              <a:t>Evaluating outreach efficacy</a:t>
            </a:r>
            <a:endParaRPr lang="en-US" sz="1400" dirty="0">
              <a:solidFill>
                <a:schemeClr val="tx2"/>
              </a:solidFill>
              <a:cs typeface="Arial"/>
            </a:endParaRPr>
          </a:p>
          <a:p>
            <a:pPr marL="285750" indent="-285750">
              <a:buFont typeface="Arial" panose="020B0604020202020204" pitchFamily="34" charset="0"/>
              <a:buChar char="•"/>
            </a:pPr>
            <a:r>
              <a:rPr lang="en-US" sz="1400" dirty="0">
                <a:solidFill>
                  <a:schemeClr val="tx2"/>
                </a:solidFill>
              </a:rPr>
              <a:t>Develop a net lift model to identify members who are more likely to be impacted by outreach programs</a:t>
            </a:r>
            <a:endParaRPr lang="en-US" sz="1400" dirty="0">
              <a:solidFill>
                <a:schemeClr val="tx2"/>
              </a:solidFill>
              <a:cs typeface="Arial"/>
            </a:endParaRPr>
          </a:p>
          <a:p>
            <a:pPr marL="285750" indent="-285750">
              <a:buFont typeface="Arial" panose="020B0604020202020204" pitchFamily="34" charset="0"/>
              <a:buChar char="•"/>
            </a:pPr>
            <a:endParaRPr lang="en-US" sz="1400" dirty="0">
              <a:solidFill>
                <a:schemeClr val="tx2"/>
              </a:solidFill>
            </a:endParaRPr>
          </a:p>
        </p:txBody>
      </p:sp>
      <p:sp>
        <p:nvSpPr>
          <p:cNvPr id="15" name="Rectangle 14">
            <a:extLst>
              <a:ext uri="{FF2B5EF4-FFF2-40B4-BE49-F238E27FC236}">
                <a16:creationId xmlns:a16="http://schemas.microsoft.com/office/drawing/2014/main" id="{112EE36D-A9D4-414B-90D8-D0C5EB04427F}"/>
              </a:ext>
            </a:extLst>
          </p:cNvPr>
          <p:cNvSpPr/>
          <p:nvPr/>
        </p:nvSpPr>
        <p:spPr bwMode="gray">
          <a:xfrm>
            <a:off x="2777766" y="6125550"/>
            <a:ext cx="95300" cy="91440"/>
          </a:xfrm>
          <a:prstGeom prst="rect">
            <a:avLst/>
          </a:prstGeom>
          <a:solidFill>
            <a:srgbClr val="D5E6FF"/>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16" name="TextBox 15">
            <a:extLst>
              <a:ext uri="{FF2B5EF4-FFF2-40B4-BE49-F238E27FC236}">
                <a16:creationId xmlns:a16="http://schemas.microsoft.com/office/drawing/2014/main" id="{8B663ED7-4829-4BCE-901C-1C7FCF1E8B38}"/>
              </a:ext>
            </a:extLst>
          </p:cNvPr>
          <p:cNvSpPr txBox="1"/>
          <p:nvPr/>
        </p:nvSpPr>
        <p:spPr>
          <a:xfrm>
            <a:off x="2942640" y="6110553"/>
            <a:ext cx="665922" cy="123111"/>
          </a:xfrm>
          <a:prstGeom prst="rect">
            <a:avLst/>
          </a:prstGeom>
          <a:noFill/>
        </p:spPr>
        <p:txBody>
          <a:bodyPr wrap="square" lIns="0" tIns="0" rIns="0" bIns="0" rtlCol="0">
            <a:spAutoFit/>
          </a:bodyPr>
          <a:lstStyle/>
          <a:p>
            <a:r>
              <a:rPr lang="en-US" sz="800">
                <a:solidFill>
                  <a:schemeClr val="tx2"/>
                </a:solidFill>
              </a:rPr>
              <a:t>Unreached</a:t>
            </a:r>
          </a:p>
        </p:txBody>
      </p:sp>
      <p:sp>
        <p:nvSpPr>
          <p:cNvPr id="17" name="Rectangle 16">
            <a:extLst>
              <a:ext uri="{FF2B5EF4-FFF2-40B4-BE49-F238E27FC236}">
                <a16:creationId xmlns:a16="http://schemas.microsoft.com/office/drawing/2014/main" id="{F0D6457D-5471-439F-B3AB-B83149A5E198}"/>
              </a:ext>
            </a:extLst>
          </p:cNvPr>
          <p:cNvSpPr/>
          <p:nvPr/>
        </p:nvSpPr>
        <p:spPr bwMode="gray">
          <a:xfrm>
            <a:off x="1741777" y="6125671"/>
            <a:ext cx="95300" cy="91440"/>
          </a:xfrm>
          <a:prstGeom prst="rect">
            <a:avLst/>
          </a:prstGeom>
          <a:solidFill>
            <a:schemeClr val="accent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18" name="TextBox 17">
            <a:extLst>
              <a:ext uri="{FF2B5EF4-FFF2-40B4-BE49-F238E27FC236}">
                <a16:creationId xmlns:a16="http://schemas.microsoft.com/office/drawing/2014/main" id="{0DF67D13-DF6C-4337-BC11-F84A8969E60F}"/>
              </a:ext>
            </a:extLst>
          </p:cNvPr>
          <p:cNvSpPr txBox="1"/>
          <p:nvPr/>
        </p:nvSpPr>
        <p:spPr>
          <a:xfrm>
            <a:off x="1906703" y="6110674"/>
            <a:ext cx="665922" cy="123111"/>
          </a:xfrm>
          <a:prstGeom prst="rect">
            <a:avLst/>
          </a:prstGeom>
          <a:noFill/>
        </p:spPr>
        <p:txBody>
          <a:bodyPr wrap="square" lIns="0" tIns="0" rIns="0" bIns="0" rtlCol="0" anchor="t">
            <a:spAutoFit/>
          </a:bodyPr>
          <a:lstStyle/>
          <a:p>
            <a:r>
              <a:rPr lang="en-US" sz="800">
                <a:solidFill>
                  <a:schemeClr val="tx2"/>
                </a:solidFill>
              </a:rPr>
              <a:t>Reached</a:t>
            </a:r>
          </a:p>
        </p:txBody>
      </p:sp>
    </p:spTree>
    <p:extLst>
      <p:ext uri="{BB962C8B-B14F-4D97-AF65-F5344CB8AC3E}">
        <p14:creationId xmlns:p14="http://schemas.microsoft.com/office/powerpoint/2010/main" val="1322913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7C1FA02-390D-4CC6-A62D-43EF0C445CD2}"/>
              </a:ext>
            </a:extLst>
          </p:cNvPr>
          <p:cNvGraphicFramePr>
            <a:graphicFrameLocks noChangeAspect="1"/>
          </p:cNvGraphicFramePr>
          <p:nvPr>
            <p:custDataLst>
              <p:tags r:id="rId2"/>
            </p:custDataLst>
            <p:extLst>
              <p:ext uri="{D42A27DB-BD31-4B8C-83A1-F6EECF244321}">
                <p14:modId xmlns:p14="http://schemas.microsoft.com/office/powerpoint/2010/main" val="2463292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37" name="think-cell Slide" r:id="rId5" imgW="341" imgH="341" progId="TCLayout.ActiveDocument.1">
                  <p:embed/>
                </p:oleObj>
              </mc:Choice>
              <mc:Fallback>
                <p:oleObj name="think-cell Slide" r:id="rId5" imgW="341" imgH="341" progId="TCLayout.ActiveDocument.1">
                  <p:embed/>
                  <p:pic>
                    <p:nvPicPr>
                      <p:cNvPr id="4" name="Object 3" hidden="1">
                        <a:extLst>
                          <a:ext uri="{FF2B5EF4-FFF2-40B4-BE49-F238E27FC236}">
                            <a16:creationId xmlns:a16="http://schemas.microsoft.com/office/drawing/2014/main" id="{B7C1FA02-390D-4CC6-A62D-43EF0C445C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B2EDE76-FF09-4F7C-866B-41CFEBC113ED}"/>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5" name="Rectangle 4">
            <a:extLst>
              <a:ext uri="{FF2B5EF4-FFF2-40B4-BE49-F238E27FC236}">
                <a16:creationId xmlns:a16="http://schemas.microsoft.com/office/drawing/2014/main" id="{312FB843-2F1A-40D9-9DA9-1BB2D636A48A}"/>
              </a:ext>
            </a:extLst>
          </p:cNvPr>
          <p:cNvSpPr/>
          <p:nvPr/>
        </p:nvSpPr>
        <p:spPr bwMode="gray">
          <a:xfrm>
            <a:off x="447822" y="5157693"/>
            <a:ext cx="10650344" cy="1160014"/>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 name="Title 1"/>
          <p:cNvSpPr>
            <a:spLocks noGrp="1"/>
          </p:cNvSpPr>
          <p:nvPr>
            <p:ph type="title"/>
          </p:nvPr>
        </p:nvSpPr>
        <p:spPr/>
        <p:txBody>
          <a:bodyPr/>
          <a:lstStyle/>
          <a:p>
            <a:r>
              <a:rPr lang="en-US"/>
              <a:t>Sample matching techniques</a:t>
            </a:r>
            <a:endParaRPr lang="en-US" b="0"/>
          </a:p>
        </p:txBody>
      </p:sp>
      <p:sp>
        <p:nvSpPr>
          <p:cNvPr id="7" name="Content Placeholder 6"/>
          <p:cNvSpPr>
            <a:spLocks noGrp="1"/>
          </p:cNvSpPr>
          <p:nvPr>
            <p:ph sz="half" idx="1"/>
          </p:nvPr>
        </p:nvSpPr>
        <p:spPr>
          <a:xfrm>
            <a:off x="709918" y="1313763"/>
            <a:ext cx="4079311" cy="1664208"/>
          </a:xfrm>
        </p:spPr>
        <p:txBody>
          <a:bodyPr vert="horz" lIns="0" tIns="0" rIns="0" bIns="0" rtlCol="0" anchor="t">
            <a:noAutofit/>
          </a:bodyPr>
          <a:lstStyle/>
          <a:p>
            <a:r>
              <a:rPr lang="en-US" dirty="0"/>
              <a:t>N </a:t>
            </a:r>
            <a:r>
              <a:rPr lang="en-US" dirty="0">
                <a:sym typeface="Wingdings" panose="05000000000000000000" pitchFamily="2" charset="2"/>
              </a:rPr>
              <a:t></a:t>
            </a:r>
            <a:r>
              <a:rPr lang="en-US"/>
              <a:t> 1 Digit Greedy Match</a:t>
            </a:r>
          </a:p>
          <a:p>
            <a:pPr lvl="1"/>
            <a:r>
              <a:rPr lang="en-US"/>
              <a:t>In this specific greedy algorithm, a set of cases is matched to </a:t>
            </a:r>
            <a:r>
              <a:rPr lang="en-US" dirty="0"/>
              <a:t>a set of controls. After a match is made, the match is not reconsidered. The algo start by matching at n</a:t>
            </a:r>
            <a:r>
              <a:rPr lang="en-US" baseline="30000" dirty="0"/>
              <a:t>th</a:t>
            </a:r>
            <a:r>
              <a:rPr lang="en-US" dirty="0"/>
              <a:t> digit and proceeds to eventually match on one digit, which works out to about 1 standard deviation of the propensity scores. </a:t>
            </a:r>
            <a:endParaRPr lang="en-US" dirty="0">
              <a:cs typeface="Arial"/>
            </a:endParaRPr>
          </a:p>
        </p:txBody>
      </p:sp>
      <p:sp>
        <p:nvSpPr>
          <p:cNvPr id="11" name="Content Placeholder 10"/>
          <p:cNvSpPr>
            <a:spLocks noGrp="1"/>
          </p:cNvSpPr>
          <p:nvPr>
            <p:ph sz="half" idx="10"/>
          </p:nvPr>
        </p:nvSpPr>
        <p:spPr>
          <a:xfrm>
            <a:off x="6247616" y="1314049"/>
            <a:ext cx="4250023" cy="1920106"/>
          </a:xfrm>
        </p:spPr>
        <p:txBody>
          <a:bodyPr vert="horz" lIns="0" tIns="0" rIns="0" bIns="0" rtlCol="0" anchor="t">
            <a:noAutofit/>
          </a:bodyPr>
          <a:lstStyle/>
          <a:p>
            <a:r>
              <a:rPr lang="en-US"/>
              <a:t>Matching options in Python and R </a:t>
            </a:r>
          </a:p>
          <a:p>
            <a:pPr lvl="1"/>
            <a:r>
              <a:rPr lang="en-US" dirty="0"/>
              <a:t>Differs from the greedy match in that previous matches are reconsidered before making a new </a:t>
            </a:r>
            <a:r>
              <a:rPr lang="en-US"/>
              <a:t>match. In comparisons of the two options, the </a:t>
            </a:r>
            <a:r>
              <a:rPr lang="en-US" dirty="0"/>
              <a:t>optimal match will generally outperform the greedy match but can be more computationally intensive. Packages from Python and R offers a few choices of </a:t>
            </a:r>
            <a:r>
              <a:rPr lang="en-US"/>
              <a:t>matching algorithms and options</a:t>
            </a:r>
            <a:endParaRPr lang="en-US">
              <a:cs typeface="Arial"/>
            </a:endParaRPr>
          </a:p>
        </p:txBody>
      </p:sp>
      <p:pic>
        <p:nvPicPr>
          <p:cNvPr id="8" name="Picture 16" descr="Image result for python logo">
            <a:extLst>
              <a:ext uri="{FF2B5EF4-FFF2-40B4-BE49-F238E27FC236}">
                <a16:creationId xmlns:a16="http://schemas.microsoft.com/office/drawing/2014/main" id="{90741D24-7223-4CF7-B146-D25D3F5428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521" y="3225087"/>
            <a:ext cx="264377" cy="2643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2" descr="Image of R logo">
            <a:extLst>
              <a:ext uri="{FF2B5EF4-FFF2-40B4-BE49-F238E27FC236}">
                <a16:creationId xmlns:a16="http://schemas.microsoft.com/office/drawing/2014/main" id="{20A11221-C3D1-4B31-873E-DF4420903A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052" y="4021946"/>
            <a:ext cx="320696" cy="248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Image result for python logo">
            <a:extLst>
              <a:ext uri="{FF2B5EF4-FFF2-40B4-BE49-F238E27FC236}">
                <a16:creationId xmlns:a16="http://schemas.microsoft.com/office/drawing/2014/main" id="{EB994866-32ED-4C0A-982C-634BC1F21F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9510" y="3303412"/>
            <a:ext cx="264377" cy="2643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descr="Image of R logo">
            <a:extLst>
              <a:ext uri="{FF2B5EF4-FFF2-40B4-BE49-F238E27FC236}">
                <a16:creationId xmlns:a16="http://schemas.microsoft.com/office/drawing/2014/main" id="{7DB160DB-A50D-4F97-8136-554C69B3F7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416" y="3897057"/>
            <a:ext cx="320696" cy="24848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80AFB32-E21A-4AD3-A53D-AE2976939066}"/>
              </a:ext>
            </a:extLst>
          </p:cNvPr>
          <p:cNvSpPr txBox="1"/>
          <p:nvPr/>
        </p:nvSpPr>
        <p:spPr>
          <a:xfrm>
            <a:off x="6768474" y="3308193"/>
            <a:ext cx="2934428" cy="584775"/>
          </a:xfrm>
          <a:prstGeom prst="rect">
            <a:avLst/>
          </a:prstGeom>
          <a:noFill/>
        </p:spPr>
        <p:txBody>
          <a:bodyPr wrap="square" lIns="0" tIns="0" rIns="0" bIns="0" rtlCol="0" anchor="t">
            <a:spAutoFit/>
          </a:bodyPr>
          <a:lstStyle/>
          <a:p>
            <a:r>
              <a:rPr lang="en-US" altLang="en-US" sz="1200">
                <a:solidFill>
                  <a:schemeClr val="accent2"/>
                </a:solidFill>
                <a:latin typeface="Consolas" panose="020B0609020204030204" pitchFamily="49" charset="0"/>
                <a:cs typeface="Courier New"/>
              </a:rPr>
              <a:t>import </a:t>
            </a:r>
            <a:r>
              <a:rPr lang="en-US" altLang="en-US" sz="1200" err="1">
                <a:solidFill>
                  <a:schemeClr val="accent2"/>
                </a:solidFill>
                <a:latin typeface="Consolas" panose="020B0609020204030204" pitchFamily="49" charset="0"/>
                <a:cs typeface="Courier New"/>
              </a:rPr>
              <a:t>causalml</a:t>
            </a:r>
            <a:endParaRPr lang="en-US" altLang="en-US" sz="1200">
              <a:solidFill>
                <a:schemeClr val="accent2"/>
              </a:solidFill>
              <a:latin typeface="Consolas" panose="020B0609020204030204" pitchFamily="49" charset="0"/>
              <a:cs typeface="Courier New"/>
            </a:endParaRPr>
          </a:p>
          <a:p>
            <a:endParaRPr lang="en-US" sz="1200" b="1">
              <a:solidFill>
                <a:schemeClr val="accent2"/>
              </a:solidFill>
              <a:latin typeface="Courier New" panose="02070309020205020404" pitchFamily="49" charset="0"/>
              <a:cs typeface="Courier New" panose="02070309020205020404" pitchFamily="49" charset="0"/>
            </a:endParaRPr>
          </a:p>
          <a:p>
            <a:endParaRPr lang="en-US" sz="1400">
              <a:solidFill>
                <a:schemeClr val="tx2"/>
              </a:solidFill>
            </a:endParaRPr>
          </a:p>
        </p:txBody>
      </p:sp>
      <p:sp>
        <p:nvSpPr>
          <p:cNvPr id="16" name="Rectangle 79">
            <a:extLst>
              <a:ext uri="{FF2B5EF4-FFF2-40B4-BE49-F238E27FC236}">
                <a16:creationId xmlns:a16="http://schemas.microsoft.com/office/drawing/2014/main" id="{AFBE197D-7890-47BC-8D52-7A4E374CE641}"/>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22A79BE4-7581-45B0-8388-567B7B34D557}"/>
              </a:ext>
            </a:extLst>
          </p:cNvPr>
          <p:cNvSpPr txBox="1"/>
          <p:nvPr/>
        </p:nvSpPr>
        <p:spPr>
          <a:xfrm>
            <a:off x="6816926" y="3895468"/>
            <a:ext cx="2934428" cy="369332"/>
          </a:xfrm>
          <a:prstGeom prst="rect">
            <a:avLst/>
          </a:prstGeom>
          <a:noFill/>
        </p:spPr>
        <p:txBody>
          <a:bodyPr wrap="square" lIns="0" tIns="0" rIns="0" bIns="0" rtlCol="0" anchor="t">
            <a:spAutoFit/>
          </a:bodyPr>
          <a:lstStyle/>
          <a:p>
            <a:r>
              <a:rPr lang="en-US" sz="1200" err="1">
                <a:solidFill>
                  <a:schemeClr val="accent2"/>
                </a:solidFill>
                <a:latin typeface="Consolas"/>
                <a:cs typeface="Courier New"/>
              </a:rPr>
              <a:t>install.packages</a:t>
            </a:r>
            <a:r>
              <a:rPr lang="en-US" sz="1200">
                <a:solidFill>
                  <a:schemeClr val="accent2"/>
                </a:solidFill>
                <a:latin typeface="Consolas"/>
                <a:cs typeface="Courier New"/>
              </a:rPr>
              <a:t>("Matching")</a:t>
            </a:r>
            <a:endParaRPr lang="en-US">
              <a:solidFill>
                <a:schemeClr val="accent2"/>
              </a:solidFill>
            </a:endParaRPr>
          </a:p>
          <a:p>
            <a:r>
              <a:rPr lang="en-US" sz="1200" err="1">
                <a:solidFill>
                  <a:schemeClr val="accent2"/>
                </a:solidFill>
                <a:latin typeface="Consolas"/>
                <a:cs typeface="Courier New"/>
              </a:rPr>
              <a:t>install.packages</a:t>
            </a:r>
            <a:r>
              <a:rPr lang="en-US" sz="1200">
                <a:solidFill>
                  <a:schemeClr val="accent2"/>
                </a:solidFill>
                <a:latin typeface="Consolas"/>
                <a:cs typeface="Courier New"/>
              </a:rPr>
              <a:t>("</a:t>
            </a:r>
            <a:r>
              <a:rPr lang="en-US" sz="1200" err="1">
                <a:solidFill>
                  <a:schemeClr val="accent2"/>
                </a:solidFill>
                <a:latin typeface="Consolas"/>
                <a:cs typeface="Courier New"/>
              </a:rPr>
              <a:t>MatchIt</a:t>
            </a:r>
            <a:r>
              <a:rPr lang="en-US" sz="1200">
                <a:solidFill>
                  <a:schemeClr val="accent2"/>
                </a:solidFill>
                <a:latin typeface="Consolas"/>
                <a:cs typeface="Courier New"/>
              </a:rPr>
              <a:t>")</a:t>
            </a:r>
            <a:endParaRPr lang="en-US" sz="1200">
              <a:solidFill>
                <a:schemeClr val="accent2"/>
              </a:solidFill>
              <a:ea typeface="+mn-lt"/>
              <a:cs typeface="+mn-lt"/>
            </a:endParaRPr>
          </a:p>
        </p:txBody>
      </p:sp>
      <p:sp>
        <p:nvSpPr>
          <p:cNvPr id="21" name="TextBox 20">
            <a:extLst>
              <a:ext uri="{FF2B5EF4-FFF2-40B4-BE49-F238E27FC236}">
                <a16:creationId xmlns:a16="http://schemas.microsoft.com/office/drawing/2014/main" id="{2B53ADA7-2845-4D2F-AF98-B4515EA50D8C}"/>
              </a:ext>
            </a:extLst>
          </p:cNvPr>
          <p:cNvSpPr txBox="1"/>
          <p:nvPr/>
        </p:nvSpPr>
        <p:spPr>
          <a:xfrm>
            <a:off x="1321839" y="3281153"/>
            <a:ext cx="2934428" cy="184666"/>
          </a:xfrm>
          <a:prstGeom prst="rect">
            <a:avLst/>
          </a:prstGeom>
          <a:noFill/>
        </p:spPr>
        <p:txBody>
          <a:bodyPr wrap="square" lIns="0" tIns="0" rIns="0" bIns="0" rtlCol="0">
            <a:spAutoFit/>
          </a:bodyPr>
          <a:lstStyle/>
          <a:p>
            <a:r>
              <a:rPr lang="en-US" altLang="en-US" sz="1200" b="1" i="1">
                <a:solidFill>
                  <a:schemeClr val="accent2"/>
                </a:solidFill>
                <a:cs typeface="Courier New" panose="02070309020205020404" pitchFamily="49" charset="0"/>
              </a:rPr>
              <a:t>To be developed</a:t>
            </a:r>
            <a:endParaRPr lang="en-US" sz="1200" b="1" i="1">
              <a:solidFill>
                <a:schemeClr val="tx2"/>
              </a:solidFill>
            </a:endParaRPr>
          </a:p>
        </p:txBody>
      </p:sp>
      <p:sp>
        <p:nvSpPr>
          <p:cNvPr id="23" name="Rectangle 22">
            <a:extLst>
              <a:ext uri="{FF2B5EF4-FFF2-40B4-BE49-F238E27FC236}">
                <a16:creationId xmlns:a16="http://schemas.microsoft.com/office/drawing/2014/main" id="{E5CF55CC-8383-42DC-99FC-0C6C3F869F3F}"/>
              </a:ext>
            </a:extLst>
          </p:cNvPr>
          <p:cNvSpPr/>
          <p:nvPr/>
        </p:nvSpPr>
        <p:spPr>
          <a:xfrm>
            <a:off x="519203" y="5223395"/>
            <a:ext cx="10589279" cy="1107996"/>
          </a:xfrm>
          <a:prstGeom prst="rect">
            <a:avLst/>
          </a:prstGeom>
        </p:spPr>
        <p:txBody>
          <a:bodyPr wrap="square" anchor="t">
            <a:spAutoFit/>
          </a:bodyPr>
          <a:lstStyle/>
          <a:p>
            <a:r>
              <a:rPr lang="en-US" sz="1400" b="1">
                <a:solidFill>
                  <a:schemeClr val="accent2"/>
                </a:solidFill>
              </a:rPr>
              <a:t>Assumptions:</a:t>
            </a:r>
            <a:endParaRPr lang="en-US" sz="1200">
              <a:solidFill>
                <a:schemeClr val="accent2"/>
              </a:solidFill>
            </a:endParaRPr>
          </a:p>
          <a:p>
            <a:pPr marL="285750" indent="-285750">
              <a:buFont typeface="Arial"/>
              <a:buChar char="•"/>
            </a:pPr>
            <a:r>
              <a:rPr lang="en-US" sz="1400" b="1">
                <a:solidFill>
                  <a:schemeClr val="accent2"/>
                </a:solidFill>
              </a:rPr>
              <a:t>Strong </a:t>
            </a:r>
            <a:r>
              <a:rPr lang="en-US" sz="1400" b="1" err="1">
                <a:solidFill>
                  <a:schemeClr val="accent2"/>
                </a:solidFill>
              </a:rPr>
              <a:t>Ignorability</a:t>
            </a:r>
            <a:r>
              <a:rPr lang="en-US" sz="1400" b="1">
                <a:solidFill>
                  <a:schemeClr val="accent2"/>
                </a:solidFill>
              </a:rPr>
              <a:t>: </a:t>
            </a:r>
            <a:r>
              <a:rPr lang="en-US" sz="1200">
                <a:solidFill>
                  <a:schemeClr val="bg1"/>
                </a:solidFill>
              </a:rPr>
              <a:t>The assumption that the set of observable characteristics is sufficient to explain why some individuals choose treatment and others do not. In reality, we do not usually formally test this assumption but rather state that, we are limited to matching on the available information. We control the bandwidth of the match, report the percent matched and compare . </a:t>
            </a:r>
            <a:endParaRPr lang="en-US" sz="1200">
              <a:solidFill>
                <a:schemeClr val="bg1"/>
              </a:solidFill>
              <a:cs typeface="Arial"/>
            </a:endParaRPr>
          </a:p>
          <a:p>
            <a:pPr marL="285750" indent="-285750">
              <a:buFont typeface="Arial"/>
              <a:buChar char="•"/>
            </a:pPr>
            <a:r>
              <a:rPr lang="en-US" sz="1400" b="1">
                <a:solidFill>
                  <a:schemeClr val="accent2"/>
                </a:solidFill>
                <a:cs typeface="Arial"/>
              </a:rPr>
              <a:t>Common support region:</a:t>
            </a:r>
            <a:r>
              <a:rPr lang="en-US" sz="1400" b="1">
                <a:solidFill>
                  <a:schemeClr val="bg1"/>
                </a:solidFill>
                <a:cs typeface="Arial"/>
              </a:rPr>
              <a:t> </a:t>
            </a:r>
            <a:r>
              <a:rPr lang="en-US" sz="1200">
                <a:solidFill>
                  <a:schemeClr val="bg1"/>
                </a:solidFill>
                <a:ea typeface="+mn-lt"/>
                <a:cs typeface="+mn-lt"/>
              </a:rPr>
              <a:t>there needs to be a strong overlap of the distributions of propensity scores between the two groups</a:t>
            </a:r>
          </a:p>
        </p:txBody>
      </p:sp>
      <p:sp>
        <p:nvSpPr>
          <p:cNvPr id="24" name="TextBox 23">
            <a:extLst>
              <a:ext uri="{FF2B5EF4-FFF2-40B4-BE49-F238E27FC236}">
                <a16:creationId xmlns:a16="http://schemas.microsoft.com/office/drawing/2014/main" id="{00D33EF4-F706-4C64-868F-4C0A1E9CECA0}"/>
              </a:ext>
            </a:extLst>
          </p:cNvPr>
          <p:cNvSpPr txBox="1"/>
          <p:nvPr/>
        </p:nvSpPr>
        <p:spPr>
          <a:xfrm>
            <a:off x="1253382" y="4042559"/>
            <a:ext cx="2934428" cy="400110"/>
          </a:xfrm>
          <a:prstGeom prst="rect">
            <a:avLst/>
          </a:prstGeom>
          <a:noFill/>
        </p:spPr>
        <p:txBody>
          <a:bodyPr wrap="square" lIns="0" tIns="0" rIns="0" bIns="0" rtlCol="0">
            <a:spAutoFit/>
          </a:bodyPr>
          <a:lstStyle/>
          <a:p>
            <a:r>
              <a:rPr lang="en-US" altLang="en-US" sz="1200" b="1" i="1">
                <a:solidFill>
                  <a:schemeClr val="accent2"/>
                </a:solidFill>
                <a:cs typeface="Courier New" panose="02070309020205020404" pitchFamily="49" charset="0"/>
              </a:rPr>
              <a:t>To be developed</a:t>
            </a:r>
          </a:p>
          <a:p>
            <a:endParaRPr lang="en-US" sz="1400" i="1" err="1">
              <a:solidFill>
                <a:schemeClr val="tx2"/>
              </a:solidFill>
            </a:endParaRPr>
          </a:p>
        </p:txBody>
      </p:sp>
      <p:sp>
        <p:nvSpPr>
          <p:cNvPr id="6" name="TextBox 5">
            <a:extLst>
              <a:ext uri="{FF2B5EF4-FFF2-40B4-BE49-F238E27FC236}">
                <a16:creationId xmlns:a16="http://schemas.microsoft.com/office/drawing/2014/main" id="{B054EC23-C17A-4D85-86B8-00872C205A0B}"/>
              </a:ext>
            </a:extLst>
          </p:cNvPr>
          <p:cNvSpPr txBox="1"/>
          <p:nvPr/>
        </p:nvSpPr>
        <p:spPr>
          <a:xfrm>
            <a:off x="6379265" y="4759428"/>
            <a:ext cx="4259120"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800" dirty="0">
                <a:solidFill>
                  <a:schemeClr val="tx2"/>
                </a:solidFill>
                <a:cs typeface="Arial"/>
              </a:rPr>
              <a:t>Propensity Scores, Practical methods Using R </a:t>
            </a:r>
            <a:r>
              <a:rPr lang="en-US" sz="800" dirty="0">
                <a:solidFill>
                  <a:srgbClr val="000000"/>
                </a:solidFill>
                <a:ea typeface="+mn-lt"/>
                <a:cs typeface="+mn-lt"/>
                <a:hlinkClick r:id="rId9"/>
              </a:rPr>
              <a:t>http</a:t>
            </a:r>
            <a:r>
              <a:rPr lang="en-US" sz="800" dirty="0">
                <a:cs typeface="Arial"/>
                <a:hlinkClick r:id="rId9"/>
              </a:rPr>
              <a:t>://journals.sfu.ca/jmde/index.php/jmde_1/article/download/431/414</a:t>
            </a:r>
            <a:r>
              <a:rPr lang="en-US" sz="800" dirty="0">
                <a:solidFill>
                  <a:schemeClr val="tx2"/>
                </a:solidFill>
                <a:cs typeface="Arial"/>
              </a:rPr>
              <a:t> </a:t>
            </a:r>
            <a:endParaRPr lang="en-US" dirty="0">
              <a:solidFill>
                <a:schemeClr val="tx2"/>
              </a:solidFill>
              <a:cs typeface="Arial"/>
            </a:endParaRPr>
          </a:p>
        </p:txBody>
      </p:sp>
      <p:sp>
        <p:nvSpPr>
          <p:cNvPr id="15" name="TextBox 14">
            <a:extLst>
              <a:ext uri="{FF2B5EF4-FFF2-40B4-BE49-F238E27FC236}">
                <a16:creationId xmlns:a16="http://schemas.microsoft.com/office/drawing/2014/main" id="{0AE7067D-D163-4711-A494-0F2A35FE339D}"/>
              </a:ext>
            </a:extLst>
          </p:cNvPr>
          <p:cNvSpPr txBox="1"/>
          <p:nvPr/>
        </p:nvSpPr>
        <p:spPr>
          <a:xfrm>
            <a:off x="645533" y="4761364"/>
            <a:ext cx="4682485"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800">
                <a:ea typeface="+mn-lt"/>
                <a:cs typeface="+mn-lt"/>
              </a:rPr>
              <a:t>Reducing Bias in a Propensity Score Matched-Pair Sample Using Greedy Matching Techniques</a:t>
            </a:r>
          </a:p>
          <a:p>
            <a:r>
              <a:rPr lang="en-US" sz="800">
                <a:hlinkClick r:id="rId10"/>
              </a:rPr>
              <a:t>https://support.sas.com/resources/papers/proceedings/proceedings/sugi26/p214-26.pdf</a:t>
            </a:r>
            <a:endParaRPr lang="en-US" sz="800">
              <a:cs typeface="Arial"/>
            </a:endParaRPr>
          </a:p>
        </p:txBody>
      </p:sp>
    </p:spTree>
    <p:extLst>
      <p:ext uri="{BB962C8B-B14F-4D97-AF65-F5344CB8AC3E}">
        <p14:creationId xmlns:p14="http://schemas.microsoft.com/office/powerpoint/2010/main" val="359386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C4F7C2A-7C99-4747-97E1-1A73DA8AA92E}"/>
              </a:ext>
            </a:extLst>
          </p:cNvPr>
          <p:cNvGraphicFramePr>
            <a:graphicFrameLocks noChangeAspect="1"/>
          </p:cNvGraphicFramePr>
          <p:nvPr>
            <p:custDataLst>
              <p:tags r:id="rId2"/>
            </p:custDataLst>
            <p:extLst>
              <p:ext uri="{D42A27DB-BD31-4B8C-83A1-F6EECF244321}">
                <p14:modId xmlns:p14="http://schemas.microsoft.com/office/powerpoint/2010/main" val="21390915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61"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BC4F7C2A-7C99-4747-97E1-1A73DA8AA92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16EAB2A-1EC7-42D6-8A77-910CCB3D57AE}"/>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F4F2239C-34E2-4C68-A7FA-A1FE0B1E83F0}"/>
              </a:ext>
            </a:extLst>
          </p:cNvPr>
          <p:cNvSpPr>
            <a:spLocks noGrp="1"/>
          </p:cNvSpPr>
          <p:nvPr>
            <p:ph type="title"/>
          </p:nvPr>
        </p:nvSpPr>
        <p:spPr>
          <a:xfrm>
            <a:off x="557784" y="530351"/>
            <a:ext cx="9868364" cy="713232"/>
          </a:xfrm>
        </p:spPr>
        <p:txBody>
          <a:bodyPr/>
          <a:lstStyle/>
          <a:p>
            <a:r>
              <a:rPr lang="en-US" dirty="0"/>
              <a:t>Evaluate the match/balance using pre period covariates after matching/balancing</a:t>
            </a:r>
          </a:p>
        </p:txBody>
      </p:sp>
      <p:sp>
        <p:nvSpPr>
          <p:cNvPr id="5" name="Rectangle 4">
            <a:extLst>
              <a:ext uri="{FF2B5EF4-FFF2-40B4-BE49-F238E27FC236}">
                <a16:creationId xmlns:a16="http://schemas.microsoft.com/office/drawing/2014/main" id="{59417CB1-5D55-47FA-B8B7-0CC5D49C749E}"/>
              </a:ext>
            </a:extLst>
          </p:cNvPr>
          <p:cNvSpPr/>
          <p:nvPr/>
        </p:nvSpPr>
        <p:spPr bwMode="gray">
          <a:xfrm>
            <a:off x="457200" y="1401417"/>
            <a:ext cx="2773017" cy="4926232"/>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6" name="TextBox 5">
            <a:extLst>
              <a:ext uri="{FF2B5EF4-FFF2-40B4-BE49-F238E27FC236}">
                <a16:creationId xmlns:a16="http://schemas.microsoft.com/office/drawing/2014/main" id="{AFB7C383-1109-4122-96F2-7AB0DF3F89E8}"/>
              </a:ext>
            </a:extLst>
          </p:cNvPr>
          <p:cNvSpPr txBox="1"/>
          <p:nvPr/>
        </p:nvSpPr>
        <p:spPr>
          <a:xfrm>
            <a:off x="682024" y="2339819"/>
            <a:ext cx="2573042" cy="830997"/>
          </a:xfrm>
          <a:prstGeom prst="rect">
            <a:avLst/>
          </a:prstGeom>
          <a:noFill/>
        </p:spPr>
        <p:txBody>
          <a:bodyPr wrap="square" lIns="0" tIns="0" rIns="0" bIns="0" rtlCol="0">
            <a:spAutoFit/>
          </a:bodyPr>
          <a:lstStyle/>
          <a:p>
            <a:r>
              <a:rPr lang="en-US" b="1" dirty="0">
                <a:solidFill>
                  <a:schemeClr val="bg1"/>
                </a:solidFill>
              </a:rPr>
              <a:t>Check p-values and standardized mean difference (SMD)</a:t>
            </a:r>
            <a:endParaRPr lang="en-US" sz="1400" dirty="0">
              <a:solidFill>
                <a:schemeClr val="bg1"/>
              </a:solidFill>
            </a:endParaRPr>
          </a:p>
        </p:txBody>
      </p:sp>
      <p:sp>
        <p:nvSpPr>
          <p:cNvPr id="12" name="TextBox 11">
            <a:extLst>
              <a:ext uri="{FF2B5EF4-FFF2-40B4-BE49-F238E27FC236}">
                <a16:creationId xmlns:a16="http://schemas.microsoft.com/office/drawing/2014/main" id="{8F087E0C-35CB-485F-94BD-2365D55FC69E}"/>
              </a:ext>
            </a:extLst>
          </p:cNvPr>
          <p:cNvSpPr txBox="1"/>
          <p:nvPr/>
        </p:nvSpPr>
        <p:spPr>
          <a:xfrm>
            <a:off x="657174" y="4666225"/>
            <a:ext cx="2573042" cy="553998"/>
          </a:xfrm>
          <a:prstGeom prst="rect">
            <a:avLst/>
          </a:prstGeom>
          <a:noFill/>
        </p:spPr>
        <p:txBody>
          <a:bodyPr wrap="square" lIns="0" tIns="0" rIns="0" bIns="0" rtlCol="0">
            <a:spAutoFit/>
          </a:bodyPr>
          <a:lstStyle/>
          <a:p>
            <a:r>
              <a:rPr lang="en-US" b="1" dirty="0">
                <a:solidFill>
                  <a:schemeClr val="bg1"/>
                </a:solidFill>
              </a:rPr>
              <a:t>Controversy in significant testing</a:t>
            </a:r>
            <a:endParaRPr lang="en-US" sz="1400" dirty="0">
              <a:solidFill>
                <a:schemeClr val="bg1"/>
              </a:solidFill>
            </a:endParaRPr>
          </a:p>
        </p:txBody>
      </p:sp>
      <p:cxnSp>
        <p:nvCxnSpPr>
          <p:cNvPr id="13" name="Straight Connector 12">
            <a:extLst>
              <a:ext uri="{FF2B5EF4-FFF2-40B4-BE49-F238E27FC236}">
                <a16:creationId xmlns:a16="http://schemas.microsoft.com/office/drawing/2014/main" id="{0DBDBB84-4C2A-4984-B842-048915301026}"/>
              </a:ext>
            </a:extLst>
          </p:cNvPr>
          <p:cNvCxnSpPr/>
          <p:nvPr/>
        </p:nvCxnSpPr>
        <p:spPr>
          <a:xfrm>
            <a:off x="457199" y="4222769"/>
            <a:ext cx="2773017" cy="0"/>
          </a:xfrm>
          <a:prstGeom prst="line">
            <a:avLst/>
          </a:prstGeom>
          <a:ln w="1270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7A7653-70FD-450F-BE9F-A83032444EA3}"/>
              </a:ext>
            </a:extLst>
          </p:cNvPr>
          <p:cNvCxnSpPr/>
          <p:nvPr/>
        </p:nvCxnSpPr>
        <p:spPr>
          <a:xfrm>
            <a:off x="3255066" y="4222769"/>
            <a:ext cx="7802218"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D5F7C9E-EBB5-4BB4-8421-766091F7CACD}"/>
              </a:ext>
            </a:extLst>
          </p:cNvPr>
          <p:cNvSpPr/>
          <p:nvPr/>
        </p:nvSpPr>
        <p:spPr>
          <a:xfrm>
            <a:off x="3329609" y="4222769"/>
            <a:ext cx="7931426" cy="2292935"/>
          </a:xfrm>
          <a:prstGeom prst="rect">
            <a:avLst/>
          </a:prstGeom>
        </p:spPr>
        <p:txBody>
          <a:bodyPr wrap="square" anchor="t">
            <a:spAutoFit/>
          </a:bodyPr>
          <a:lstStyle/>
          <a:p>
            <a:r>
              <a:rPr lang="en-US" sz="1300" dirty="0"/>
              <a:t>Significance testing has been frequently used to compare the distribution of measured baseline covariates between treated and untreated subjects in the propensity-score matched sample. Imai </a:t>
            </a:r>
            <a:r>
              <a:rPr lang="en-US" sz="1300" i="1" dirty="0"/>
              <a:t>et al.</a:t>
            </a:r>
            <a:r>
              <a:rPr lang="en-US" sz="1300" dirty="0"/>
              <a:t> have argued that the use of significance testing to assess baseline balance in the matched sample is inappropriate for two reasons. First, the sample size of the matched sample is less than that of the original unmatched sample. Thus, there is reduced statistical power to detect imbalance in the matched sample compared with in the original unmatched sample; apparent improvement in balance may be due to the reduced sample size. Second, Imai </a:t>
            </a:r>
            <a:r>
              <a:rPr lang="en-US" sz="1300" i="1" dirty="0"/>
              <a:t>et al.</a:t>
            </a:r>
            <a:r>
              <a:rPr lang="en-US" sz="1300" dirty="0"/>
              <a:t> suggest that balance is a property of a sample and makes no reference to a super-population. Imai </a:t>
            </a:r>
            <a:r>
              <a:rPr lang="en-US" sz="1300" i="1" dirty="0"/>
              <a:t>et</a:t>
            </a:r>
            <a:r>
              <a:rPr lang="en-US" sz="1300" dirty="0"/>
              <a:t> al.'s proscription against the use of significance testing has been echoed elsewhere. SMD is not influenced by sample size and is not based upon statistical hypothesis testing.</a:t>
            </a:r>
            <a:r>
              <a:rPr lang="en-US" sz="1400" dirty="0"/>
              <a:t> -</a:t>
            </a:r>
            <a:r>
              <a:rPr lang="en-US" sz="1400" i="1" dirty="0"/>
              <a:t> </a:t>
            </a:r>
            <a:r>
              <a:rPr lang="en-US" sz="1400" i="1" dirty="0">
                <a:ea typeface="+mn-lt"/>
                <a:cs typeface="+mn-lt"/>
              </a:rPr>
              <a:t>Prof.</a:t>
            </a:r>
            <a:r>
              <a:rPr lang="en-US" sz="1400" dirty="0">
                <a:ea typeface="+mn-lt"/>
                <a:cs typeface="+mn-lt"/>
              </a:rPr>
              <a:t> </a:t>
            </a:r>
            <a:r>
              <a:rPr lang="en-US" sz="1400" i="1" dirty="0"/>
              <a:t>Peter C. Austin, University of Toronto 2009</a:t>
            </a:r>
          </a:p>
          <a:p>
            <a:endParaRPr lang="en-US" sz="1300" dirty="0"/>
          </a:p>
        </p:txBody>
      </p:sp>
      <p:graphicFrame>
        <p:nvGraphicFramePr>
          <p:cNvPr id="9" name="Table 8">
            <a:extLst>
              <a:ext uri="{FF2B5EF4-FFF2-40B4-BE49-F238E27FC236}">
                <a16:creationId xmlns:a16="http://schemas.microsoft.com/office/drawing/2014/main" id="{7531F7E5-02E5-48B8-AF0B-4C7A8FD659D1}"/>
              </a:ext>
            </a:extLst>
          </p:cNvPr>
          <p:cNvGraphicFramePr>
            <a:graphicFrameLocks noGrp="1"/>
          </p:cNvGraphicFramePr>
          <p:nvPr>
            <p:extLst>
              <p:ext uri="{D42A27DB-BD31-4B8C-83A1-F6EECF244321}">
                <p14:modId xmlns:p14="http://schemas.microsoft.com/office/powerpoint/2010/main" val="2167206439"/>
              </p:ext>
            </p:extLst>
          </p:nvPr>
        </p:nvGraphicFramePr>
        <p:xfrm>
          <a:off x="3455041" y="1427414"/>
          <a:ext cx="5394442" cy="2655805"/>
        </p:xfrm>
        <a:graphic>
          <a:graphicData uri="http://schemas.openxmlformats.org/drawingml/2006/table">
            <a:tbl>
              <a:tblPr/>
              <a:tblGrid>
                <a:gridCol w="876255">
                  <a:extLst>
                    <a:ext uri="{9D8B030D-6E8A-4147-A177-3AD203B41FA5}">
                      <a16:colId xmlns:a16="http://schemas.microsoft.com/office/drawing/2014/main" val="3068312667"/>
                    </a:ext>
                  </a:extLst>
                </a:gridCol>
                <a:gridCol w="1052782">
                  <a:extLst>
                    <a:ext uri="{9D8B030D-6E8A-4147-A177-3AD203B41FA5}">
                      <a16:colId xmlns:a16="http://schemas.microsoft.com/office/drawing/2014/main" val="3634068193"/>
                    </a:ext>
                  </a:extLst>
                </a:gridCol>
                <a:gridCol w="693081">
                  <a:extLst>
                    <a:ext uri="{9D8B030D-6E8A-4147-A177-3AD203B41FA5}">
                      <a16:colId xmlns:a16="http://schemas.microsoft.com/office/drawing/2014/main" val="3380641769"/>
                    </a:ext>
                  </a:extLst>
                </a:gridCol>
                <a:gridCol w="693081">
                  <a:extLst>
                    <a:ext uri="{9D8B030D-6E8A-4147-A177-3AD203B41FA5}">
                      <a16:colId xmlns:a16="http://schemas.microsoft.com/office/drawing/2014/main" val="445556793"/>
                    </a:ext>
                  </a:extLst>
                </a:gridCol>
                <a:gridCol w="693081">
                  <a:extLst>
                    <a:ext uri="{9D8B030D-6E8A-4147-A177-3AD203B41FA5}">
                      <a16:colId xmlns:a16="http://schemas.microsoft.com/office/drawing/2014/main" val="852260357"/>
                    </a:ext>
                  </a:extLst>
                </a:gridCol>
                <a:gridCol w="693081">
                  <a:extLst>
                    <a:ext uri="{9D8B030D-6E8A-4147-A177-3AD203B41FA5}">
                      <a16:colId xmlns:a16="http://schemas.microsoft.com/office/drawing/2014/main" val="3856657144"/>
                    </a:ext>
                  </a:extLst>
                </a:gridCol>
                <a:gridCol w="693081">
                  <a:extLst>
                    <a:ext uri="{9D8B030D-6E8A-4147-A177-3AD203B41FA5}">
                      <a16:colId xmlns:a16="http://schemas.microsoft.com/office/drawing/2014/main" val="2770875851"/>
                    </a:ext>
                  </a:extLst>
                </a:gridCol>
              </a:tblGrid>
              <a:tr h="631141">
                <a:tc>
                  <a:txBody>
                    <a:bodyPr/>
                    <a:lstStyle/>
                    <a:p>
                      <a:pPr algn="ctr" fontAlgn="ctr"/>
                      <a:endParaRPr lang="en-US" sz="1800" b="0" i="0" u="none" strike="noStrike">
                        <a:solidFill>
                          <a:srgbClr val="000000"/>
                        </a:solidFill>
                        <a:effectLst/>
                        <a:latin typeface="Arial"/>
                      </a:endParaRP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E0000"/>
                    </a:solidFill>
                  </a:tcPr>
                </a:tc>
                <a:tc>
                  <a:txBody>
                    <a:bodyPr/>
                    <a:lstStyle/>
                    <a:p>
                      <a:pPr algn="ctr" rtl="0" fontAlgn="ctr"/>
                      <a:r>
                        <a:rPr lang="en-US" sz="1000" b="1" i="0" u="none" strike="noStrike">
                          <a:solidFill>
                            <a:srgbClr val="FFFFFF"/>
                          </a:solidFill>
                          <a:effectLst/>
                          <a:latin typeface="Arial" panose="020B0604020202020204" pitchFamily="34" charset="0"/>
                        </a:rPr>
                        <a:t>Groups</a:t>
                      </a:r>
                    </a:p>
                  </a:txBody>
                  <a:tcPr marL="7951" marR="7951" marT="7951"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E0000"/>
                    </a:solidFill>
                  </a:tcPr>
                </a:tc>
                <a:tc>
                  <a:txBody>
                    <a:bodyPr/>
                    <a:lstStyle/>
                    <a:p>
                      <a:pPr algn="ctr" rtl="0" fontAlgn="ctr"/>
                      <a:r>
                        <a:rPr lang="en-US" sz="1000" b="1" i="0" u="none" strike="noStrike" dirty="0">
                          <a:solidFill>
                            <a:srgbClr val="FFFFFF"/>
                          </a:solidFill>
                          <a:effectLst/>
                          <a:latin typeface="Arial" panose="020B0604020202020204" pitchFamily="34" charset="0"/>
                        </a:rPr>
                        <a:t>Average  Age</a:t>
                      </a:r>
                    </a:p>
                  </a:txBody>
                  <a:tcPr marL="7951" marR="7951" marT="7951" marB="0" anchor="ctr">
                    <a:lnL w="12700" cap="flat" cmpd="sng" algn="ctr">
                      <a:solidFill>
                        <a:srgbClr val="D9D9D9"/>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6464"/>
                    </a:solidFill>
                  </a:tcPr>
                </a:tc>
                <a:tc>
                  <a:txBody>
                    <a:bodyPr/>
                    <a:lstStyle/>
                    <a:p>
                      <a:pPr algn="ctr" rtl="0" fontAlgn="ctr"/>
                      <a:r>
                        <a:rPr lang="en-US" sz="1000" b="1" i="0" u="none" strike="noStrike" dirty="0">
                          <a:solidFill>
                            <a:srgbClr val="FFFFFF"/>
                          </a:solidFill>
                          <a:effectLst/>
                          <a:latin typeface="Arial" panose="020B0604020202020204" pitchFamily="34" charset="0"/>
                        </a:rPr>
                        <a:t>% Female</a:t>
                      </a:r>
                    </a:p>
                  </a:txBody>
                  <a:tcPr marL="7951" marR="7951" marT="7951"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6464"/>
                    </a:solidFill>
                  </a:tcPr>
                </a:tc>
                <a:tc>
                  <a:txBody>
                    <a:bodyPr/>
                    <a:lstStyle/>
                    <a:p>
                      <a:pPr algn="ctr" rtl="0" fontAlgn="ctr"/>
                      <a:r>
                        <a:rPr lang="en-US" sz="1000" b="1" i="0" u="none" strike="noStrike" dirty="0">
                          <a:solidFill>
                            <a:srgbClr val="FFFFFF"/>
                          </a:solidFill>
                          <a:effectLst/>
                          <a:latin typeface="Arial" panose="020B0604020202020204" pitchFamily="34" charset="0"/>
                        </a:rPr>
                        <a:t>%Permit Email</a:t>
                      </a:r>
                    </a:p>
                  </a:txBody>
                  <a:tcPr marL="7951" marR="7951" marT="7951"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6464"/>
                    </a:solidFill>
                  </a:tcPr>
                </a:tc>
                <a:tc>
                  <a:txBody>
                    <a:bodyPr/>
                    <a:lstStyle/>
                    <a:p>
                      <a:pPr algn="ctr" rtl="0" fontAlgn="ctr"/>
                      <a:r>
                        <a:rPr lang="en-US" sz="900" b="1" i="0" u="none" strike="noStrike" dirty="0">
                          <a:solidFill>
                            <a:srgbClr val="FFFFFF"/>
                          </a:solidFill>
                          <a:effectLst/>
                          <a:latin typeface="Arial" panose="020B0604020202020204" pitchFamily="34" charset="0"/>
                        </a:rPr>
                        <a:t>Average Prospective Risk Score</a:t>
                      </a:r>
                    </a:p>
                  </a:txBody>
                  <a:tcPr marL="7951" marR="7951" marT="7951" marB="0" anchor="ctr">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6464"/>
                    </a:solidFill>
                  </a:tcPr>
                </a:tc>
                <a:tc>
                  <a:txBody>
                    <a:bodyPr/>
                    <a:lstStyle/>
                    <a:p>
                      <a:pPr algn="ctr" rtl="0" fontAlgn="ctr"/>
                      <a:r>
                        <a:rPr lang="en-US" sz="900" b="1" i="0" u="none" strike="noStrike">
                          <a:solidFill>
                            <a:srgbClr val="FFFFFF"/>
                          </a:solidFill>
                          <a:effectLst/>
                          <a:latin typeface="Arial"/>
                        </a:rPr>
                        <a:t>Days covered pre Intervention</a:t>
                      </a:r>
                    </a:p>
                  </a:txBody>
                  <a:tcPr marL="7951" marR="7951" marT="7951" marB="0" anchor="ctr">
                    <a:lnL w="6350" cap="flat" cmpd="sng" algn="ctr">
                      <a:solidFill>
                        <a:srgbClr val="D3D3D3"/>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6464"/>
                    </a:solidFill>
                  </a:tcPr>
                </a:tc>
                <a:extLst>
                  <a:ext uri="{0D108BD9-81ED-4DB2-BD59-A6C34878D82A}">
                    <a16:rowId xmlns:a16="http://schemas.microsoft.com/office/drawing/2014/main" val="1994666859"/>
                  </a:ext>
                </a:extLst>
              </a:tr>
              <a:tr h="253083">
                <a:tc rowSpan="4">
                  <a:txBody>
                    <a:bodyPr/>
                    <a:lstStyle/>
                    <a:p>
                      <a:pPr algn="ctr" rtl="0" fontAlgn="t"/>
                      <a:r>
                        <a:rPr lang="en-US" sz="1000" b="1" i="0" u="none" strike="noStrike" dirty="0">
                          <a:solidFill>
                            <a:srgbClr val="7F7F7F"/>
                          </a:solidFill>
                          <a:effectLst/>
                          <a:latin typeface="Arial" panose="020B0604020202020204" pitchFamily="34" charset="0"/>
                        </a:rPr>
                        <a:t>Before Exclusion</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100" b="1" i="0" u="none" strike="noStrike" dirty="0">
                          <a:solidFill>
                            <a:srgbClr val="7F7F7F"/>
                          </a:solidFill>
                          <a:effectLst/>
                          <a:latin typeface="Arial" panose="020B0604020202020204" pitchFamily="34" charset="0"/>
                        </a:rPr>
                        <a:t>Intervention</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49.1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40.9%</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36.1%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2.1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7F7F7F"/>
                          </a:solidFill>
                          <a:effectLst/>
                          <a:latin typeface="Arial" panose="020B0604020202020204" pitchFamily="34" charset="0"/>
                        </a:rPr>
                        <a:t>50</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992209"/>
                  </a:ext>
                </a:extLst>
              </a:tr>
              <a:tr h="253083">
                <a:tc vMerge="1">
                  <a:txBody>
                    <a:bodyPr/>
                    <a:lstStyle/>
                    <a:p>
                      <a:endParaRPr lang="en-US"/>
                    </a:p>
                  </a:txBody>
                  <a:tcPr/>
                </a:tc>
                <a:tc>
                  <a:txBody>
                    <a:bodyPr/>
                    <a:lstStyle/>
                    <a:p>
                      <a:pPr algn="ctr" rtl="0" fontAlgn="t"/>
                      <a:r>
                        <a:rPr lang="en-US" sz="1100" b="1" i="0" u="none" strike="noStrike" dirty="0">
                          <a:solidFill>
                            <a:srgbClr val="7F7F7F"/>
                          </a:solidFill>
                          <a:effectLst/>
                          <a:latin typeface="Arial" panose="020B0604020202020204" pitchFamily="34" charset="0"/>
                        </a:rPr>
                        <a:t>Control</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48.7</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46.4%</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35.4%</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2.1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7F7F7F"/>
                          </a:solidFill>
                          <a:effectLst/>
                          <a:latin typeface="Arial" panose="020B0604020202020204" pitchFamily="34" charset="0"/>
                        </a:rPr>
                        <a:t>47.7</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231441"/>
                  </a:ext>
                </a:extLst>
              </a:tr>
              <a:tr h="253083">
                <a:tc vMerge="1">
                  <a:txBody>
                    <a:bodyPr/>
                    <a:lstStyle/>
                    <a:p>
                      <a:endParaRPr lang="en-US"/>
                    </a:p>
                  </a:txBody>
                  <a:tcPr/>
                </a:tc>
                <a:tc>
                  <a:txBody>
                    <a:bodyPr/>
                    <a:lstStyle/>
                    <a:p>
                      <a:pPr algn="ctr" rtl="0" fontAlgn="b"/>
                      <a:r>
                        <a:rPr lang="en-US" sz="1100" b="1" i="0" u="none" strike="noStrike" dirty="0">
                          <a:solidFill>
                            <a:srgbClr val="7F7F7F"/>
                          </a:solidFill>
                          <a:effectLst/>
                          <a:latin typeface="Arial" panose="020B0604020202020204" pitchFamily="34" charset="0"/>
                        </a:rPr>
                        <a:t>P-value</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0.51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CC0000"/>
                          </a:solidFill>
                          <a:effectLst/>
                          <a:latin typeface="Arial"/>
                        </a:rPr>
                        <a:t>0.01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0.75</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0.91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0.11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642704"/>
                  </a:ext>
                </a:extLst>
              </a:tr>
              <a:tr h="253083">
                <a:tc vMerge="1">
                  <a:txBody>
                    <a:bodyPr/>
                    <a:lstStyle/>
                    <a:p>
                      <a:endParaRPr lang="en-US"/>
                    </a:p>
                  </a:txBody>
                  <a:tcPr/>
                </a:tc>
                <a:tc>
                  <a:txBody>
                    <a:bodyPr/>
                    <a:lstStyle/>
                    <a:p>
                      <a:pPr algn="ctr" rtl="0" fontAlgn="b"/>
                      <a:r>
                        <a:rPr lang="en-US" sz="1100" b="1" i="0" u="none" strike="noStrike" dirty="0">
                          <a:solidFill>
                            <a:srgbClr val="7F7F7F"/>
                          </a:solidFill>
                          <a:effectLst/>
                          <a:latin typeface="Arial" panose="020B0604020202020204" pitchFamily="34" charset="0"/>
                        </a:rPr>
                        <a:t>SMD</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A78E"/>
                          </a:solidFill>
                          <a:effectLst/>
                          <a:latin typeface="Arial" panose="020B0604020202020204" pitchFamily="34" charset="0"/>
                        </a:rPr>
                        <a:t>0.03</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endParaRPr lang="en-US" sz="1000" b="0" i="0" u="none" strike="noStrike" dirty="0">
                        <a:solidFill>
                          <a:srgbClr val="CC0000"/>
                        </a:solidFill>
                        <a:effectLst/>
                        <a:latin typeface="Arial" panose="020B0604020202020204" pitchFamily="34" charset="0"/>
                      </a:endParaRP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endParaRPr lang="en-US" sz="1000" b="0" i="0" u="none" strike="noStrike" dirty="0">
                        <a:solidFill>
                          <a:srgbClr val="00A78E"/>
                        </a:solidFill>
                        <a:effectLst/>
                        <a:latin typeface="Arial" panose="020B0604020202020204" pitchFamily="34" charset="0"/>
                      </a:endParaRP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A78E"/>
                          </a:solidFill>
                          <a:effectLst/>
                          <a:latin typeface="Arial" panose="020B0604020202020204" pitchFamily="34" charset="0"/>
                        </a:rPr>
                        <a:t>0.04</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A78E"/>
                          </a:solidFill>
                          <a:effectLst/>
                          <a:latin typeface="Arial" panose="020B0604020202020204" pitchFamily="34" charset="0"/>
                        </a:rPr>
                        <a:t>0.09</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223256"/>
                  </a:ext>
                </a:extLst>
              </a:tr>
              <a:tr h="253083">
                <a:tc rowSpan="4">
                  <a:txBody>
                    <a:bodyPr/>
                    <a:lstStyle/>
                    <a:p>
                      <a:pPr algn="ctr" rtl="0" fontAlgn="t"/>
                      <a:r>
                        <a:rPr lang="en-US" sz="1000" b="1" i="0" u="none" strike="noStrike" dirty="0">
                          <a:solidFill>
                            <a:srgbClr val="7F7F7F"/>
                          </a:solidFill>
                          <a:effectLst/>
                          <a:latin typeface="Arial" panose="020B0604020202020204" pitchFamily="34" charset="0"/>
                        </a:rPr>
                        <a:t>Post Exclusion</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100" b="1" i="0" u="none" strike="noStrike">
                          <a:solidFill>
                            <a:srgbClr val="7F7F7F"/>
                          </a:solidFill>
                          <a:effectLst/>
                          <a:latin typeface="Arial" panose="020B0604020202020204" pitchFamily="34" charset="0"/>
                        </a:rPr>
                        <a:t>Intervention</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7F7F7F"/>
                          </a:solidFill>
                          <a:effectLst/>
                          <a:latin typeface="Arial" panose="020B0604020202020204" pitchFamily="34" charset="0"/>
                        </a:rPr>
                        <a:t>49.6</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40.1%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35.7%</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2.0</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47.02</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985840"/>
                  </a:ext>
                </a:extLst>
              </a:tr>
              <a:tr h="253083">
                <a:tc vMerge="1">
                  <a:txBody>
                    <a:bodyPr/>
                    <a:lstStyle/>
                    <a:p>
                      <a:endParaRPr lang="en-US"/>
                    </a:p>
                  </a:txBody>
                  <a:tcPr/>
                </a:tc>
                <a:tc>
                  <a:txBody>
                    <a:bodyPr/>
                    <a:lstStyle/>
                    <a:p>
                      <a:pPr algn="ctr" rtl="0" fontAlgn="t"/>
                      <a:r>
                        <a:rPr lang="en-US" sz="1100" b="1" i="0" u="none" strike="noStrike">
                          <a:solidFill>
                            <a:srgbClr val="7F7F7F"/>
                          </a:solidFill>
                          <a:effectLst/>
                          <a:latin typeface="Arial" panose="020B0604020202020204" pitchFamily="34" charset="0"/>
                        </a:rPr>
                        <a:t>Control</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7F7F7F"/>
                          </a:solidFill>
                          <a:effectLst/>
                          <a:latin typeface="Arial" panose="020B0604020202020204" pitchFamily="34" charset="0"/>
                        </a:rPr>
                        <a:t>49.2</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45.1%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35.4%</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2.0</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7F7F7F"/>
                          </a:solidFill>
                          <a:effectLst/>
                          <a:latin typeface="Arial" panose="020B0604020202020204" pitchFamily="34" charset="0"/>
                        </a:rPr>
                        <a:t>45.46</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3181994"/>
                  </a:ext>
                </a:extLst>
              </a:tr>
              <a:tr h="253083">
                <a:tc vMerge="1">
                  <a:txBody>
                    <a:bodyPr/>
                    <a:lstStyle/>
                    <a:p>
                      <a:endParaRPr lang="en-US"/>
                    </a:p>
                  </a:txBody>
                  <a:tcPr/>
                </a:tc>
                <a:tc>
                  <a:txBody>
                    <a:bodyPr/>
                    <a:lstStyle/>
                    <a:p>
                      <a:pPr algn="ctr" rtl="0" fontAlgn="b"/>
                      <a:r>
                        <a:rPr lang="en-US" sz="1100" b="1" i="0" u="none" strike="noStrike" dirty="0">
                          <a:solidFill>
                            <a:srgbClr val="7F7F7F"/>
                          </a:solidFill>
                          <a:effectLst/>
                          <a:latin typeface="Arial" panose="020B0604020202020204" pitchFamily="34" charset="0"/>
                        </a:rPr>
                        <a:t>P-value</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0.13</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CC0000"/>
                          </a:solidFill>
                          <a:effectLst/>
                          <a:latin typeface="Arial"/>
                        </a:rPr>
                        <a:t>0.04</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0.91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0.57</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1000" b="0" i="0" u="none" strike="noStrike">
                          <a:solidFill>
                            <a:srgbClr val="00A78E"/>
                          </a:solidFill>
                          <a:effectLst/>
                          <a:latin typeface="Arial"/>
                        </a:rPr>
                        <a:t>0.51</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6354784"/>
                  </a:ext>
                </a:extLst>
              </a:tr>
              <a:tr h="253083">
                <a:tc vMerge="1">
                  <a:txBody>
                    <a:bodyPr/>
                    <a:lstStyle/>
                    <a:p>
                      <a:endParaRPr lang="en-US"/>
                    </a:p>
                  </a:txBody>
                  <a:tcPr/>
                </a:tc>
                <a:tc>
                  <a:txBody>
                    <a:bodyPr/>
                    <a:lstStyle/>
                    <a:p>
                      <a:pPr algn="ctr" rtl="0" fontAlgn="b"/>
                      <a:r>
                        <a:rPr lang="en-US" sz="1100" b="1" i="0" u="none" strike="noStrike" dirty="0">
                          <a:solidFill>
                            <a:srgbClr val="7F7F7F"/>
                          </a:solidFill>
                          <a:effectLst/>
                          <a:latin typeface="Arial" panose="020B0604020202020204" pitchFamily="34" charset="0"/>
                        </a:rPr>
                        <a:t>SMD</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A78E"/>
                          </a:solidFill>
                          <a:effectLst/>
                          <a:latin typeface="Arial" panose="020B0604020202020204" pitchFamily="34" charset="0"/>
                        </a:rPr>
                        <a:t>0.03</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endParaRPr lang="en-US" sz="1000" b="0" i="0" u="none" strike="noStrike" dirty="0">
                        <a:solidFill>
                          <a:srgbClr val="CC0000"/>
                        </a:solidFill>
                        <a:effectLst/>
                        <a:latin typeface="Arial" panose="020B0604020202020204" pitchFamily="34" charset="0"/>
                      </a:endParaRP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endParaRPr lang="en-US" sz="1000" b="0" i="0" u="none" strike="noStrike" dirty="0">
                        <a:solidFill>
                          <a:srgbClr val="00A78E"/>
                        </a:solidFill>
                        <a:effectLst/>
                        <a:latin typeface="Arial" panose="020B0604020202020204" pitchFamily="34" charset="0"/>
                      </a:endParaRP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A78E"/>
                          </a:solidFill>
                          <a:effectLst/>
                          <a:latin typeface="Arial" panose="020B0604020202020204" pitchFamily="34" charset="0"/>
                        </a:rPr>
                        <a:t>0.04</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A78E"/>
                          </a:solidFill>
                          <a:effectLst/>
                          <a:latin typeface="Arial" panose="020B0604020202020204" pitchFamily="34" charset="0"/>
                        </a:rPr>
                        <a:t>0.06</a:t>
                      </a:r>
                    </a:p>
                  </a:txBody>
                  <a:tcPr marL="7951" marR="7951" marT="79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454620"/>
                  </a:ext>
                </a:extLst>
              </a:tr>
            </a:tbl>
          </a:graphicData>
        </a:graphic>
      </p:graphicFrame>
      <p:sp>
        <p:nvSpPr>
          <p:cNvPr id="19" name="TextBox 18">
            <a:extLst>
              <a:ext uri="{FF2B5EF4-FFF2-40B4-BE49-F238E27FC236}">
                <a16:creationId xmlns:a16="http://schemas.microsoft.com/office/drawing/2014/main" id="{2FF01EAA-2AE5-47F6-B1CF-FE5CC3FDFA71}"/>
              </a:ext>
            </a:extLst>
          </p:cNvPr>
          <p:cNvSpPr txBox="1"/>
          <p:nvPr/>
        </p:nvSpPr>
        <p:spPr>
          <a:xfrm>
            <a:off x="9032342" y="1481456"/>
            <a:ext cx="2296160" cy="1292662"/>
          </a:xfrm>
          <a:prstGeom prst="rect">
            <a:avLst/>
          </a:prstGeom>
          <a:noFill/>
        </p:spPr>
        <p:txBody>
          <a:bodyPr wrap="square" lIns="0" tIns="0" rIns="0" bIns="0" rtlCol="0">
            <a:spAutoFit/>
          </a:bodyPr>
          <a:lstStyle/>
          <a:p>
            <a:pPr marL="285750" indent="-285750">
              <a:buFont typeface="Wingdings" panose="05000000000000000000" pitchFamily="2" charset="2"/>
              <a:buChar char="ü"/>
            </a:pPr>
            <a:r>
              <a:rPr lang="en-US" sz="1400" dirty="0">
                <a:solidFill>
                  <a:schemeClr val="tx2"/>
                </a:solidFill>
              </a:rPr>
              <a:t>SMD can be used when studies report efficacy in terms of a continuous measurement like age, risk score and days covered </a:t>
            </a:r>
            <a:endParaRPr lang="en-US" sz="2400" dirty="0">
              <a:solidFill>
                <a:schemeClr val="accent2"/>
              </a:solidFill>
            </a:endParaRPr>
          </a:p>
        </p:txBody>
      </p:sp>
      <p:sp>
        <p:nvSpPr>
          <p:cNvPr id="20" name="TextBox 19">
            <a:extLst>
              <a:ext uri="{FF2B5EF4-FFF2-40B4-BE49-F238E27FC236}">
                <a16:creationId xmlns:a16="http://schemas.microsoft.com/office/drawing/2014/main" id="{33DB2F1A-139A-4201-84D4-69E7E1704991}"/>
              </a:ext>
            </a:extLst>
          </p:cNvPr>
          <p:cNvSpPr txBox="1"/>
          <p:nvPr/>
        </p:nvSpPr>
        <p:spPr>
          <a:xfrm>
            <a:off x="9032342" y="2844224"/>
            <a:ext cx="2296160" cy="1169551"/>
          </a:xfrm>
          <a:prstGeom prst="rect">
            <a:avLst/>
          </a:prstGeom>
          <a:noFill/>
        </p:spPr>
        <p:txBody>
          <a:bodyPr wrap="square" lIns="0" tIns="0" rIns="0" bIns="0" rtlCol="0" anchor="t">
            <a:spAutoFit/>
          </a:bodyPr>
          <a:lstStyle/>
          <a:p>
            <a:pPr marL="285750" indent="-285750">
              <a:buFont typeface="Wingdings" panose="05000000000000000000" pitchFamily="2" charset="2"/>
              <a:buChar char="ü"/>
            </a:pPr>
            <a:r>
              <a:rPr lang="en-US" sz="1400" dirty="0">
                <a:solidFill>
                  <a:schemeClr val="tx2"/>
                </a:solidFill>
              </a:rPr>
              <a:t>A good match:</a:t>
            </a:r>
          </a:p>
          <a:p>
            <a:endParaRPr lang="en-US" sz="1400" dirty="0">
              <a:solidFill>
                <a:schemeClr val="tx2"/>
              </a:solidFill>
            </a:endParaRPr>
          </a:p>
          <a:p>
            <a:pPr algn="ctr"/>
            <a:r>
              <a:rPr lang="en-US" sz="2400" dirty="0">
                <a:solidFill>
                  <a:schemeClr val="accent2"/>
                </a:solidFill>
              </a:rPr>
              <a:t>P-value &gt; 0.05</a:t>
            </a:r>
            <a:endParaRPr lang="en-US" sz="2400" dirty="0">
              <a:solidFill>
                <a:schemeClr val="accent2"/>
              </a:solidFill>
              <a:cs typeface="Arial"/>
            </a:endParaRPr>
          </a:p>
          <a:p>
            <a:pPr algn="ctr"/>
            <a:r>
              <a:rPr lang="en-US" sz="2400" dirty="0">
                <a:solidFill>
                  <a:schemeClr val="accent2"/>
                </a:solidFill>
              </a:rPr>
              <a:t>|SMD| &lt; 0.10</a:t>
            </a:r>
            <a:endParaRPr lang="en-US" sz="2400" dirty="0">
              <a:solidFill>
                <a:schemeClr val="accent2"/>
              </a:solidFill>
              <a:cs typeface="Arial"/>
            </a:endParaRPr>
          </a:p>
        </p:txBody>
      </p:sp>
    </p:spTree>
    <p:extLst>
      <p:ext uri="{BB962C8B-B14F-4D97-AF65-F5344CB8AC3E}">
        <p14:creationId xmlns:p14="http://schemas.microsoft.com/office/powerpoint/2010/main" val="250804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9CEB6D-6104-4BF4-8868-0D45719C3781}"/>
              </a:ext>
            </a:extLst>
          </p:cNvPr>
          <p:cNvGraphicFramePr>
            <a:graphicFrameLocks noChangeAspect="1"/>
          </p:cNvGraphicFramePr>
          <p:nvPr>
            <p:custDataLst>
              <p:tags r:id="rId2"/>
            </p:custDataLst>
            <p:extLst>
              <p:ext uri="{D42A27DB-BD31-4B8C-83A1-F6EECF244321}">
                <p14:modId xmlns:p14="http://schemas.microsoft.com/office/powerpoint/2010/main" val="1373653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585" name="think-cell Slide" r:id="rId5" imgW="341" imgH="341" progId="TCLayout.ActiveDocument.1">
                  <p:embed/>
                </p:oleObj>
              </mc:Choice>
              <mc:Fallback>
                <p:oleObj name="think-cell Slide" r:id="rId5" imgW="341" imgH="341" progId="TCLayout.ActiveDocument.1">
                  <p:embed/>
                  <p:pic>
                    <p:nvPicPr>
                      <p:cNvPr id="4" name="Object 3" hidden="1">
                        <a:extLst>
                          <a:ext uri="{FF2B5EF4-FFF2-40B4-BE49-F238E27FC236}">
                            <a16:creationId xmlns:a16="http://schemas.microsoft.com/office/drawing/2014/main" id="{C79CEB6D-6104-4BF4-8868-0D45719C378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8E3EB56-D261-443B-9053-034EB515FD0F}"/>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35" name="Rectangle 34">
            <a:extLst>
              <a:ext uri="{FF2B5EF4-FFF2-40B4-BE49-F238E27FC236}">
                <a16:creationId xmlns:a16="http://schemas.microsoft.com/office/drawing/2014/main" id="{A8FDB758-06A9-4CA3-AEF6-F9138326B0DB}"/>
              </a:ext>
            </a:extLst>
          </p:cNvPr>
          <p:cNvSpPr/>
          <p:nvPr/>
        </p:nvSpPr>
        <p:spPr bwMode="gray">
          <a:xfrm>
            <a:off x="8972756" y="997332"/>
            <a:ext cx="2850753" cy="5330317"/>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33DDE0C8-E0AD-48B8-AD64-0D110810CF3F}"/>
              </a:ext>
            </a:extLst>
          </p:cNvPr>
          <p:cNvSpPr>
            <a:spLocks noGrp="1"/>
          </p:cNvSpPr>
          <p:nvPr>
            <p:ph type="title"/>
          </p:nvPr>
        </p:nvSpPr>
        <p:spPr/>
        <p:txBody>
          <a:bodyPr/>
          <a:lstStyle/>
          <a:p>
            <a:r>
              <a:rPr lang="en-US" err="1"/>
              <a:t>Kinsa</a:t>
            </a:r>
            <a:r>
              <a:rPr lang="en-US"/>
              <a:t> v1 campaign was launched in October 2018 on families at risk of unnecessary ER</a:t>
            </a:r>
          </a:p>
        </p:txBody>
      </p:sp>
      <p:grpSp>
        <p:nvGrpSpPr>
          <p:cNvPr id="5" name="Group 4">
            <a:extLst>
              <a:ext uri="{FF2B5EF4-FFF2-40B4-BE49-F238E27FC236}">
                <a16:creationId xmlns:a16="http://schemas.microsoft.com/office/drawing/2014/main" id="{9C6ED039-26EC-4966-BABE-6B45F9250771}"/>
              </a:ext>
            </a:extLst>
          </p:cNvPr>
          <p:cNvGrpSpPr/>
          <p:nvPr/>
        </p:nvGrpSpPr>
        <p:grpSpPr>
          <a:xfrm>
            <a:off x="641081" y="1243583"/>
            <a:ext cx="7728328" cy="2179422"/>
            <a:chOff x="446301" y="283060"/>
            <a:chExt cx="9684664" cy="2905138"/>
          </a:xfrm>
        </p:grpSpPr>
        <p:sp>
          <p:nvSpPr>
            <p:cNvPr id="6" name="Rectangle 5">
              <a:extLst>
                <a:ext uri="{FF2B5EF4-FFF2-40B4-BE49-F238E27FC236}">
                  <a16:creationId xmlns:a16="http://schemas.microsoft.com/office/drawing/2014/main" id="{C2AD6CE4-934A-4B26-9870-4901BA0DE7EC}"/>
                </a:ext>
              </a:extLst>
            </p:cNvPr>
            <p:cNvSpPr/>
            <p:nvPr/>
          </p:nvSpPr>
          <p:spPr>
            <a:xfrm>
              <a:off x="446302" y="283060"/>
              <a:ext cx="9684663" cy="574366"/>
            </a:xfrm>
            <a:prstGeom prst="rect">
              <a:avLst/>
            </a:prstGeom>
          </p:spPr>
          <p:txBody>
            <a:bodyPr wrap="square">
              <a:spAutoFit/>
            </a:bodyPr>
            <a:lstStyle/>
            <a:p>
              <a:pPr defTabSz="342660" fontAlgn="base">
                <a:spcAft>
                  <a:spcPts val="225"/>
                </a:spcAft>
              </a:pPr>
              <a:r>
                <a:rPr lang="en-GB" sz="1200" b="1">
                  <a:solidFill>
                    <a:schemeClr val="accent2"/>
                  </a:solidFill>
                  <a:cs typeface="Open Sans Light"/>
                </a:rPr>
                <a:t>Hypothesis</a:t>
              </a:r>
              <a:r>
                <a:rPr lang="en-GB" sz="1200">
                  <a:cs typeface="Open Sans Light"/>
                </a:rPr>
                <a:t>: </a:t>
              </a:r>
              <a:r>
                <a:rPr lang="en-US" sz="1000">
                  <a:cs typeface="Open Sans Light"/>
                </a:rPr>
                <a:t>For members at high risk of visiting ER for unnecessary reasons, </a:t>
              </a:r>
              <a:r>
                <a:rPr lang="en-US" sz="1000" err="1">
                  <a:cs typeface="Open Sans Light"/>
                </a:rPr>
                <a:t>Kinsa</a:t>
              </a:r>
              <a:r>
                <a:rPr lang="en-US" sz="1000">
                  <a:cs typeface="Open Sans Light"/>
                </a:rPr>
                <a:t> thermometer and in-app messages could effectively steer them to recommended site of care and reduce UER visits</a:t>
              </a:r>
              <a:endParaRPr lang="en-GB" sz="1000">
                <a:cs typeface="Open Sans Light"/>
              </a:endParaRPr>
            </a:p>
          </p:txBody>
        </p:sp>
        <p:grpSp>
          <p:nvGrpSpPr>
            <p:cNvPr id="8" name="Group 7">
              <a:extLst>
                <a:ext uri="{FF2B5EF4-FFF2-40B4-BE49-F238E27FC236}">
                  <a16:creationId xmlns:a16="http://schemas.microsoft.com/office/drawing/2014/main" id="{00750C45-6025-4B17-95A2-5F61A0FA7CDB}"/>
                </a:ext>
              </a:extLst>
            </p:cNvPr>
            <p:cNvGrpSpPr/>
            <p:nvPr/>
          </p:nvGrpSpPr>
          <p:grpSpPr>
            <a:xfrm>
              <a:off x="446301" y="831558"/>
              <a:ext cx="9102171" cy="2356640"/>
              <a:chOff x="549989" y="831558"/>
              <a:chExt cx="8246796" cy="2356640"/>
            </a:xfrm>
          </p:grpSpPr>
          <p:grpSp>
            <p:nvGrpSpPr>
              <p:cNvPr id="10" name="Group 9">
                <a:extLst>
                  <a:ext uri="{FF2B5EF4-FFF2-40B4-BE49-F238E27FC236}">
                    <a16:creationId xmlns:a16="http://schemas.microsoft.com/office/drawing/2014/main" id="{8CCE3544-20D5-404D-A380-B9FA7A1AF606}"/>
                  </a:ext>
                </a:extLst>
              </p:cNvPr>
              <p:cNvGrpSpPr/>
              <p:nvPr/>
            </p:nvGrpSpPr>
            <p:grpSpPr>
              <a:xfrm>
                <a:off x="551233" y="831558"/>
                <a:ext cx="8245550" cy="923089"/>
                <a:chOff x="551233" y="831558"/>
                <a:chExt cx="8245550" cy="923089"/>
              </a:xfrm>
            </p:grpSpPr>
            <p:sp>
              <p:nvSpPr>
                <p:cNvPr id="17" name="Rectangle 16">
                  <a:extLst>
                    <a:ext uri="{FF2B5EF4-FFF2-40B4-BE49-F238E27FC236}">
                      <a16:creationId xmlns:a16="http://schemas.microsoft.com/office/drawing/2014/main" id="{CC906810-BB8E-434F-B20C-E964C656C17D}"/>
                    </a:ext>
                  </a:extLst>
                </p:cNvPr>
                <p:cNvSpPr/>
                <p:nvPr/>
              </p:nvSpPr>
              <p:spPr>
                <a:xfrm>
                  <a:off x="551233" y="857427"/>
                  <a:ext cx="1686128" cy="759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cs typeface="Open Sans Bold"/>
                    </a:rPr>
                    <a:t>Test Group</a:t>
                  </a:r>
                </a:p>
                <a:p>
                  <a:pPr algn="ctr"/>
                  <a:r>
                    <a:rPr lang="en-GB" sz="1200" b="1">
                      <a:cs typeface="Open Sans Bold"/>
                    </a:rPr>
                    <a:t>(31.2K families)</a:t>
                  </a:r>
                  <a:endParaRPr lang="en-US" sz="1200" b="1">
                    <a:cs typeface="Open Sans Bold"/>
                  </a:endParaRPr>
                </a:p>
              </p:txBody>
            </p:sp>
            <p:sp>
              <p:nvSpPr>
                <p:cNvPr id="18" name="TextBox 17">
                  <a:extLst>
                    <a:ext uri="{FF2B5EF4-FFF2-40B4-BE49-F238E27FC236}">
                      <a16:creationId xmlns:a16="http://schemas.microsoft.com/office/drawing/2014/main" id="{9B3801F2-CB43-413D-9665-94A374819C09}"/>
                    </a:ext>
                  </a:extLst>
                </p:cNvPr>
                <p:cNvSpPr txBox="1"/>
                <p:nvPr/>
              </p:nvSpPr>
              <p:spPr>
                <a:xfrm>
                  <a:off x="2314433" y="831558"/>
                  <a:ext cx="6482350" cy="923089"/>
                </a:xfrm>
                <a:prstGeom prst="rect">
                  <a:avLst/>
                </a:prstGeom>
                <a:noFill/>
              </p:spPr>
              <p:txBody>
                <a:bodyPr wrap="square" lIns="0" tIns="0" rIns="0" bIns="0" rtlCol="0" anchor="ctr">
                  <a:spAutoFit/>
                </a:bodyPr>
                <a:lstStyle/>
                <a:p>
                  <a:pPr marL="128622" indent="-128622" defTabSz="342660" fontAlgn="base">
                    <a:spcAft>
                      <a:spcPts val="225"/>
                    </a:spcAft>
                    <a:buFont typeface="Arial" panose="020B0604020202020204" pitchFamily="34" charset="0"/>
                    <a:buChar char="•"/>
                  </a:pPr>
                  <a:r>
                    <a:rPr lang="en-GB" sz="1000">
                      <a:cs typeface="Open Sans Light"/>
                    </a:rPr>
                    <a:t>Families with highest risk of UER visit in Commercial, Fully-insured</a:t>
                  </a:r>
                </a:p>
                <a:p>
                  <a:pPr marL="128622" indent="-128622" defTabSz="342660" fontAlgn="base">
                    <a:spcAft>
                      <a:spcPts val="225"/>
                    </a:spcAft>
                    <a:buFont typeface="Arial" panose="020B0604020202020204" pitchFamily="34" charset="0"/>
                    <a:buChar char="•"/>
                  </a:pPr>
                  <a:r>
                    <a:rPr lang="en-GB" sz="1000">
                      <a:cs typeface="Open Sans Light"/>
                    </a:rPr>
                    <a:t>At least one child &lt;= 15 years old in the family</a:t>
                  </a:r>
                </a:p>
                <a:p>
                  <a:pPr marL="128622" indent="-128622" defTabSz="342660" fontAlgn="base">
                    <a:spcAft>
                      <a:spcPts val="225"/>
                    </a:spcAft>
                    <a:buFont typeface="Arial" panose="020B0604020202020204" pitchFamily="34" charset="0"/>
                    <a:buChar char="•"/>
                  </a:pPr>
                  <a:r>
                    <a:rPr lang="en-GB" sz="1000">
                      <a:cs typeface="Open Sans Light"/>
                    </a:rPr>
                    <a:t>Subscriber is </a:t>
                  </a:r>
                  <a:r>
                    <a:rPr lang="en-GB" sz="1000" err="1">
                      <a:cs typeface="Open Sans Light"/>
                    </a:rPr>
                    <a:t>Teladoc</a:t>
                  </a:r>
                  <a:r>
                    <a:rPr lang="en-GB" sz="1000">
                      <a:cs typeface="Open Sans Light"/>
                    </a:rPr>
                    <a:t> eligible and not yet registered with </a:t>
                  </a:r>
                  <a:r>
                    <a:rPr lang="en-GB" sz="1000" err="1">
                      <a:cs typeface="Open Sans Light"/>
                    </a:rPr>
                    <a:t>Teladoc</a:t>
                  </a:r>
                  <a:endParaRPr lang="en-GB" sz="1000">
                    <a:cs typeface="Open Sans Light"/>
                  </a:endParaRPr>
                </a:p>
                <a:p>
                  <a:pPr marL="128622" indent="-128622" defTabSz="342660" fontAlgn="base">
                    <a:spcAft>
                      <a:spcPts val="225"/>
                    </a:spcAft>
                    <a:buFont typeface="Arial" panose="020B0604020202020204" pitchFamily="34" charset="0"/>
                    <a:buChar char="•"/>
                  </a:pPr>
                  <a:r>
                    <a:rPr lang="en-GB" sz="1000">
                      <a:cs typeface="Open Sans Light"/>
                    </a:rPr>
                    <a:t>No disability in the family (e.g. hear and vision impairment)</a:t>
                  </a:r>
                </a:p>
              </p:txBody>
            </p:sp>
          </p:grpSp>
          <p:grpSp>
            <p:nvGrpSpPr>
              <p:cNvPr id="11" name="Group 10">
                <a:extLst>
                  <a:ext uri="{FF2B5EF4-FFF2-40B4-BE49-F238E27FC236}">
                    <a16:creationId xmlns:a16="http://schemas.microsoft.com/office/drawing/2014/main" id="{829B931B-7C6C-4C25-B568-6876288E311F}"/>
                  </a:ext>
                </a:extLst>
              </p:cNvPr>
              <p:cNvGrpSpPr/>
              <p:nvPr/>
            </p:nvGrpSpPr>
            <p:grpSpPr>
              <a:xfrm>
                <a:off x="559360" y="1636411"/>
                <a:ext cx="8237424" cy="759048"/>
                <a:chOff x="559360" y="1922751"/>
                <a:chExt cx="8237424" cy="759048"/>
              </a:xfrm>
            </p:grpSpPr>
            <p:sp>
              <p:nvSpPr>
                <p:cNvPr id="15" name="Rectangle 14">
                  <a:extLst>
                    <a:ext uri="{FF2B5EF4-FFF2-40B4-BE49-F238E27FC236}">
                      <a16:creationId xmlns:a16="http://schemas.microsoft.com/office/drawing/2014/main" id="{0B7C279C-68FC-4733-9F4D-242356F273B2}"/>
                    </a:ext>
                  </a:extLst>
                </p:cNvPr>
                <p:cNvSpPr/>
                <p:nvPr/>
              </p:nvSpPr>
              <p:spPr>
                <a:xfrm>
                  <a:off x="559360" y="1922751"/>
                  <a:ext cx="1676757" cy="759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cs typeface="Open Sans Bold"/>
                    </a:rPr>
                    <a:t>Control Group</a:t>
                  </a:r>
                </a:p>
                <a:p>
                  <a:pPr algn="ctr"/>
                  <a:r>
                    <a:rPr lang="en-GB" sz="1200" b="1">
                      <a:cs typeface="Open Sans Bold"/>
                    </a:rPr>
                    <a:t>(3.5K families)</a:t>
                  </a:r>
                  <a:endParaRPr lang="en-US" sz="1200" b="1">
                    <a:cs typeface="Open Sans Bold"/>
                  </a:endParaRPr>
                </a:p>
              </p:txBody>
            </p:sp>
            <p:sp>
              <p:nvSpPr>
                <p:cNvPr id="16" name="TextBox 15">
                  <a:extLst>
                    <a:ext uri="{FF2B5EF4-FFF2-40B4-BE49-F238E27FC236}">
                      <a16:creationId xmlns:a16="http://schemas.microsoft.com/office/drawing/2014/main" id="{A5CDCF0D-B371-4384-9F12-8B45385915AB}"/>
                    </a:ext>
                  </a:extLst>
                </p:cNvPr>
                <p:cNvSpPr txBox="1"/>
                <p:nvPr/>
              </p:nvSpPr>
              <p:spPr>
                <a:xfrm>
                  <a:off x="2319785" y="2076821"/>
                  <a:ext cx="6476999" cy="444451"/>
                </a:xfrm>
                <a:prstGeom prst="rect">
                  <a:avLst/>
                </a:prstGeom>
                <a:noFill/>
              </p:spPr>
              <p:txBody>
                <a:bodyPr wrap="square" lIns="0" tIns="0" rIns="0" bIns="0" rtlCol="0">
                  <a:spAutoFit/>
                </a:bodyPr>
                <a:lstStyle/>
                <a:p>
                  <a:pPr marL="128622" indent="-128622" defTabSz="342660" fontAlgn="base">
                    <a:spcAft>
                      <a:spcPts val="225"/>
                    </a:spcAft>
                    <a:buFont typeface="Arial" panose="020B0604020202020204" pitchFamily="34" charset="0"/>
                    <a:buChar char="•"/>
                  </a:pPr>
                  <a:r>
                    <a:rPr lang="en-GB" sz="1000">
                      <a:cs typeface="Open Sans Light"/>
                    </a:rPr>
                    <a:t>Same inclusion criteria as the test group</a:t>
                  </a:r>
                </a:p>
                <a:p>
                  <a:pPr marL="128622" indent="-128622" defTabSz="342660" fontAlgn="base">
                    <a:spcAft>
                      <a:spcPts val="225"/>
                    </a:spcAft>
                    <a:buFont typeface="Arial" panose="020B0604020202020204" pitchFamily="34" charset="0"/>
                    <a:buChar char="•"/>
                  </a:pPr>
                  <a:r>
                    <a:rPr lang="en-GB" sz="1000">
                      <a:cs typeface="Open Sans Light"/>
                    </a:rPr>
                    <a:t>Randomly selected</a:t>
                  </a:r>
                </a:p>
              </p:txBody>
            </p:sp>
          </p:grpSp>
          <p:grpSp>
            <p:nvGrpSpPr>
              <p:cNvPr id="12" name="Group 11">
                <a:extLst>
                  <a:ext uri="{FF2B5EF4-FFF2-40B4-BE49-F238E27FC236}">
                    <a16:creationId xmlns:a16="http://schemas.microsoft.com/office/drawing/2014/main" id="{8C06E771-3399-4207-85D3-CE8A69C801BC}"/>
                  </a:ext>
                </a:extLst>
              </p:cNvPr>
              <p:cNvGrpSpPr/>
              <p:nvPr/>
            </p:nvGrpSpPr>
            <p:grpSpPr>
              <a:xfrm>
                <a:off x="549989" y="2265109"/>
                <a:ext cx="8246796" cy="923089"/>
                <a:chOff x="549989" y="2265109"/>
                <a:chExt cx="8246796" cy="923089"/>
              </a:xfrm>
            </p:grpSpPr>
            <p:sp>
              <p:nvSpPr>
                <p:cNvPr id="13" name="TextBox 12">
                  <a:extLst>
                    <a:ext uri="{FF2B5EF4-FFF2-40B4-BE49-F238E27FC236}">
                      <a16:creationId xmlns:a16="http://schemas.microsoft.com/office/drawing/2014/main" id="{F0A44C39-13D8-499F-AC74-F263A52B4CDA}"/>
                    </a:ext>
                  </a:extLst>
                </p:cNvPr>
                <p:cNvSpPr txBox="1"/>
                <p:nvPr/>
              </p:nvSpPr>
              <p:spPr>
                <a:xfrm>
                  <a:off x="2319785" y="2265109"/>
                  <a:ext cx="6477000" cy="923089"/>
                </a:xfrm>
                <a:prstGeom prst="rect">
                  <a:avLst/>
                </a:prstGeom>
                <a:noFill/>
              </p:spPr>
              <p:txBody>
                <a:bodyPr wrap="square" lIns="0" tIns="0" rIns="0" bIns="0" rtlCol="0">
                  <a:spAutoFit/>
                </a:bodyPr>
                <a:lstStyle/>
                <a:p>
                  <a:pPr marL="128622" indent="-128622" defTabSz="342660" fontAlgn="base">
                    <a:spcAft>
                      <a:spcPts val="225"/>
                    </a:spcAft>
                    <a:buFont typeface="Arial" panose="020B0604020202020204" pitchFamily="34" charset="0"/>
                    <a:buChar char="•"/>
                  </a:pPr>
                  <a:r>
                    <a:rPr lang="en-GB" sz="1000">
                      <a:cs typeface="Open Sans Light"/>
                    </a:rPr>
                    <a:t>Timing: Oct 2018 to Dec (customer representative on alert in early 2019)</a:t>
                  </a:r>
                </a:p>
                <a:p>
                  <a:pPr marL="128622" indent="-128622" defTabSz="342660" fontAlgn="base">
                    <a:spcAft>
                      <a:spcPts val="225"/>
                    </a:spcAft>
                    <a:buFont typeface="Arial" panose="020B0604020202020204" pitchFamily="34" charset="0"/>
                    <a:buChar char="•"/>
                  </a:pPr>
                  <a:r>
                    <a:rPr lang="en-GB" sz="1000">
                      <a:cs typeface="Open Sans Light"/>
                    </a:rPr>
                    <a:t>Channel: Multiple DM, Emails and call </a:t>
                  </a:r>
                  <a:r>
                    <a:rPr lang="en-GB" sz="1000" err="1">
                      <a:cs typeface="Open Sans Light"/>
                    </a:rPr>
                    <a:t>center</a:t>
                  </a:r>
                  <a:r>
                    <a:rPr lang="en-GB" sz="1000">
                      <a:cs typeface="Open Sans Light"/>
                    </a:rPr>
                    <a:t> (early 2019)</a:t>
                  </a:r>
                </a:p>
                <a:p>
                  <a:pPr marL="128622" indent="-128622" defTabSz="342660" fontAlgn="base">
                    <a:spcAft>
                      <a:spcPts val="225"/>
                    </a:spcAft>
                    <a:buFont typeface="Arial" panose="020B0604020202020204" pitchFamily="34" charset="0"/>
                    <a:buChar char="•"/>
                  </a:pPr>
                  <a:r>
                    <a:rPr lang="en-GB" sz="1000">
                      <a:cs typeface="Open Sans Light"/>
                    </a:rPr>
                    <a:t>Call for action: “Register with </a:t>
                  </a:r>
                  <a:r>
                    <a:rPr lang="en-GB" sz="1000" err="1">
                      <a:cs typeface="Open Sans Light"/>
                    </a:rPr>
                    <a:t>Teladoc</a:t>
                  </a:r>
                  <a:r>
                    <a:rPr lang="en-GB" sz="1000">
                      <a:cs typeface="Open Sans Light"/>
                    </a:rPr>
                    <a:t>”</a:t>
                  </a:r>
                </a:p>
                <a:p>
                  <a:pPr marL="128622" indent="-128622" defTabSz="342660" fontAlgn="base">
                    <a:spcAft>
                      <a:spcPts val="225"/>
                    </a:spcAft>
                    <a:buFont typeface="Arial" panose="020B0604020202020204" pitchFamily="34" charset="0"/>
                    <a:buChar char="•"/>
                  </a:pPr>
                  <a:r>
                    <a:rPr lang="en-GB" sz="1000">
                      <a:cs typeface="Open Sans Light"/>
                    </a:rPr>
                    <a:t>Incentive: “Receive a free thermometer if you register to </a:t>
                  </a:r>
                  <a:r>
                    <a:rPr lang="en-GB" sz="1000" err="1">
                      <a:cs typeface="Open Sans Light"/>
                    </a:rPr>
                    <a:t>Teladoc</a:t>
                  </a:r>
                  <a:r>
                    <a:rPr lang="en-GB" sz="1000">
                      <a:cs typeface="Open Sans Light"/>
                    </a:rPr>
                    <a:t>”</a:t>
                  </a:r>
                </a:p>
              </p:txBody>
            </p:sp>
            <p:sp>
              <p:nvSpPr>
                <p:cNvPr id="14" name="Rectangle 13">
                  <a:extLst>
                    <a:ext uri="{FF2B5EF4-FFF2-40B4-BE49-F238E27FC236}">
                      <a16:creationId xmlns:a16="http://schemas.microsoft.com/office/drawing/2014/main" id="{F6061877-5099-4294-8CB9-1558A141172F}"/>
                    </a:ext>
                  </a:extLst>
                </p:cNvPr>
                <p:cNvSpPr/>
                <p:nvPr/>
              </p:nvSpPr>
              <p:spPr>
                <a:xfrm>
                  <a:off x="549989" y="2418087"/>
                  <a:ext cx="1686128" cy="7701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cs typeface="Open Sans Bold"/>
                    </a:rPr>
                    <a:t>Intervention</a:t>
                  </a:r>
                  <a:endParaRPr lang="en-US" sz="1200" b="1">
                    <a:cs typeface="Open Sans Bold"/>
                  </a:endParaRPr>
                </a:p>
              </p:txBody>
            </p:sp>
          </p:grpSp>
        </p:grpSp>
      </p:grpSp>
      <p:graphicFrame>
        <p:nvGraphicFramePr>
          <p:cNvPr id="19" name="Table 18">
            <a:extLst>
              <a:ext uri="{FF2B5EF4-FFF2-40B4-BE49-F238E27FC236}">
                <a16:creationId xmlns:a16="http://schemas.microsoft.com/office/drawing/2014/main" id="{9AB71D83-D3D1-4588-B481-EA808CB91AAC}"/>
              </a:ext>
            </a:extLst>
          </p:cNvPr>
          <p:cNvGraphicFramePr>
            <a:graphicFrameLocks noGrp="1"/>
          </p:cNvGraphicFramePr>
          <p:nvPr>
            <p:extLst>
              <p:ext uri="{D42A27DB-BD31-4B8C-83A1-F6EECF244321}">
                <p14:modId xmlns:p14="http://schemas.microsoft.com/office/powerpoint/2010/main" val="972557966"/>
              </p:ext>
            </p:extLst>
          </p:nvPr>
        </p:nvGraphicFramePr>
        <p:xfrm>
          <a:off x="666830" y="4198675"/>
          <a:ext cx="6281802" cy="2057580"/>
        </p:xfrm>
        <a:graphic>
          <a:graphicData uri="http://schemas.openxmlformats.org/drawingml/2006/table">
            <a:tbl>
              <a:tblPr firstRow="1" bandRow="1">
                <a:tableStyleId>{073A0DAA-6AF3-43AB-8588-CEC1D06C72B9}</a:tableStyleId>
              </a:tblPr>
              <a:tblGrid>
                <a:gridCol w="1965105">
                  <a:extLst>
                    <a:ext uri="{9D8B030D-6E8A-4147-A177-3AD203B41FA5}">
                      <a16:colId xmlns:a16="http://schemas.microsoft.com/office/drawing/2014/main" val="20000"/>
                    </a:ext>
                  </a:extLst>
                </a:gridCol>
                <a:gridCol w="934462">
                  <a:extLst>
                    <a:ext uri="{9D8B030D-6E8A-4147-A177-3AD203B41FA5}">
                      <a16:colId xmlns:a16="http://schemas.microsoft.com/office/drawing/2014/main" val="20001"/>
                    </a:ext>
                  </a:extLst>
                </a:gridCol>
                <a:gridCol w="1047987">
                  <a:extLst>
                    <a:ext uri="{9D8B030D-6E8A-4147-A177-3AD203B41FA5}">
                      <a16:colId xmlns:a16="http://schemas.microsoft.com/office/drawing/2014/main" val="20004"/>
                    </a:ext>
                  </a:extLst>
                </a:gridCol>
                <a:gridCol w="1047987">
                  <a:extLst>
                    <a:ext uri="{9D8B030D-6E8A-4147-A177-3AD203B41FA5}">
                      <a16:colId xmlns:a16="http://schemas.microsoft.com/office/drawing/2014/main" val="420499872"/>
                    </a:ext>
                  </a:extLst>
                </a:gridCol>
                <a:gridCol w="1286261">
                  <a:extLst>
                    <a:ext uri="{9D8B030D-6E8A-4147-A177-3AD203B41FA5}">
                      <a16:colId xmlns:a16="http://schemas.microsoft.com/office/drawing/2014/main" val="20005"/>
                    </a:ext>
                  </a:extLst>
                </a:gridCol>
              </a:tblGrid>
              <a:tr h="313436">
                <a:tc>
                  <a:txBody>
                    <a:bodyPr/>
                    <a:lstStyle/>
                    <a:p>
                      <a:r>
                        <a:rPr lang="en-GB" sz="900">
                          <a:solidFill>
                            <a:sysClr val="windowText" lastClr="000000"/>
                          </a:solidFill>
                        </a:rPr>
                        <a:t>Top p</a:t>
                      </a:r>
                      <a:r>
                        <a:rPr lang="en-GB" sz="900" baseline="0">
                          <a:solidFill>
                            <a:sysClr val="windowText" lastClr="000000"/>
                          </a:solidFill>
                        </a:rPr>
                        <a:t>redictor of </a:t>
                      </a:r>
                      <a:r>
                        <a:rPr lang="en-GB" sz="900" baseline="0" err="1">
                          <a:solidFill>
                            <a:sysClr val="windowText" lastClr="000000"/>
                          </a:solidFill>
                        </a:rPr>
                        <a:t>Kinsa</a:t>
                      </a:r>
                      <a:r>
                        <a:rPr lang="en-GB" sz="900" baseline="0">
                          <a:solidFill>
                            <a:sysClr val="windowText" lastClr="000000"/>
                          </a:solidFill>
                        </a:rPr>
                        <a:t> user (p&lt;.05)</a:t>
                      </a:r>
                      <a:endParaRPr lang="en-US" sz="900">
                        <a:solidFill>
                          <a:sysClr val="windowText" lastClr="00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a:t>Test</a:t>
                      </a:r>
                      <a:endParaRPr lang="en-US" sz="9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sz="900" err="1"/>
                        <a:t>Kinsa</a:t>
                      </a:r>
                      <a:r>
                        <a:rPr lang="en-GB" sz="900"/>
                        <a:t> Users</a:t>
                      </a:r>
                      <a:endParaRPr lang="en-US" sz="900">
                        <a:solidFill>
                          <a:srgbClr val="FFC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a:t>Matched control</a:t>
                      </a:r>
                      <a:endParaRPr lang="en-US" sz="900">
                        <a:solidFill>
                          <a:srgbClr val="92D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GB" sz="900"/>
                        <a:t>Control</a:t>
                      </a:r>
                      <a:endParaRPr lang="en-US" sz="9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88068">
                <a:tc>
                  <a:txBody>
                    <a:bodyPr/>
                    <a:lstStyle/>
                    <a:p>
                      <a:r>
                        <a:rPr lang="en-GB" sz="800"/>
                        <a:t>% Female Subscribers</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38.2%</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45.7%</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43.7%</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37.5%</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068">
                <a:tc>
                  <a:txBody>
                    <a:bodyPr/>
                    <a:lstStyle/>
                    <a:p>
                      <a:r>
                        <a:rPr lang="en-GB" sz="800"/>
                        <a:t>Children</a:t>
                      </a:r>
                      <a:r>
                        <a:rPr lang="en-GB" sz="800" baseline="0"/>
                        <a:t> UER Risk</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61.9%</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63.8%</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63.4%</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61.9%</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8068">
                <a:tc>
                  <a:txBody>
                    <a:bodyPr/>
                    <a:lstStyle/>
                    <a:p>
                      <a:r>
                        <a:rPr lang="en-GB" sz="800"/>
                        <a:t>Age youngest child</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3.24</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2.73</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2.59</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3.36</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88068">
                <a:tc>
                  <a:txBody>
                    <a:bodyPr/>
                    <a:lstStyle/>
                    <a:p>
                      <a:r>
                        <a:rPr lang="en-GB" sz="800"/>
                        <a:t>AH app download</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2.20%</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5.71%</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4.93%</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1.91%</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88068">
                <a:tc>
                  <a:txBody>
                    <a:bodyPr/>
                    <a:lstStyle/>
                    <a:p>
                      <a:r>
                        <a:rPr lang="en-GB" sz="800"/>
                        <a:t>Web login</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4.80%</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7.99%</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7.56%</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4.92%</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88068">
                <a:tc>
                  <a:txBody>
                    <a:bodyPr/>
                    <a:lstStyle/>
                    <a:p>
                      <a:r>
                        <a:rPr lang="en-GB" sz="800" err="1"/>
                        <a:t>Sms</a:t>
                      </a:r>
                      <a:r>
                        <a:rPr lang="en-GB" sz="800" baseline="0"/>
                        <a:t> permission</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35.7%</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46.2%</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41.1%</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35.7%</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88068">
                <a:tc>
                  <a:txBody>
                    <a:bodyPr/>
                    <a:lstStyle/>
                    <a:p>
                      <a:r>
                        <a:rPr lang="en-GB" sz="800"/>
                        <a:t>Email permission</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60.6%</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90.2%</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90.0%</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61.1%</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88068">
                <a:tc>
                  <a:txBody>
                    <a:bodyPr/>
                    <a:lstStyle/>
                    <a:p>
                      <a:r>
                        <a:rPr lang="en-GB" sz="800"/>
                        <a:t>2 channels at launch</a:t>
                      </a:r>
                      <a:endParaRPr lang="en-US" sz="8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52.0%</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87.5%</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87.9%</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51.5%</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88068">
                <a:tc>
                  <a:txBody>
                    <a:bodyPr/>
                    <a:lstStyle/>
                    <a:p>
                      <a:r>
                        <a:rPr lang="en-GB" sz="800"/>
                        <a:t>Visits 2 Mo Prior</a:t>
                      </a:r>
                      <a:r>
                        <a:rPr lang="en-GB" sz="800" baseline="30000"/>
                        <a:t>3</a:t>
                      </a:r>
                      <a:endParaRPr lang="en-US" sz="800" baseline="3000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1.79</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2.06</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00B050"/>
                          </a:solidFill>
                        </a:rPr>
                        <a:t>2.16</a:t>
                      </a:r>
                      <a:endParaRPr lang="en-US" sz="800">
                        <a:solidFill>
                          <a:srgbClr val="00B05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a:solidFill>
                            <a:srgbClr val="FF0000"/>
                          </a:solidFill>
                        </a:rPr>
                        <a:t>1.78</a:t>
                      </a:r>
                      <a:endParaRPr lang="en-US" sz="800">
                        <a:solidFill>
                          <a:srgbClr val="FF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pSp>
        <p:nvGrpSpPr>
          <p:cNvPr id="20" name="Group 19">
            <a:extLst>
              <a:ext uri="{FF2B5EF4-FFF2-40B4-BE49-F238E27FC236}">
                <a16:creationId xmlns:a16="http://schemas.microsoft.com/office/drawing/2014/main" id="{5D2B6054-4CD0-4205-BD3E-242C863C165D}"/>
              </a:ext>
            </a:extLst>
          </p:cNvPr>
          <p:cNvGrpSpPr/>
          <p:nvPr/>
        </p:nvGrpSpPr>
        <p:grpSpPr>
          <a:xfrm>
            <a:off x="641081" y="3429661"/>
            <a:ext cx="6292417" cy="723344"/>
            <a:chOff x="1281960" y="1397432"/>
            <a:chExt cx="9624904" cy="1424966"/>
          </a:xfrm>
        </p:grpSpPr>
        <p:grpSp>
          <p:nvGrpSpPr>
            <p:cNvPr id="21" name="Group 20">
              <a:extLst>
                <a:ext uri="{FF2B5EF4-FFF2-40B4-BE49-F238E27FC236}">
                  <a16:creationId xmlns:a16="http://schemas.microsoft.com/office/drawing/2014/main" id="{DE059422-F5A2-4540-9963-CB8512E7D297}"/>
                </a:ext>
              </a:extLst>
            </p:cNvPr>
            <p:cNvGrpSpPr/>
            <p:nvPr/>
          </p:nvGrpSpPr>
          <p:grpSpPr>
            <a:xfrm>
              <a:off x="1281960" y="1397432"/>
              <a:ext cx="9624904" cy="1045197"/>
              <a:chOff x="662825" y="1397432"/>
              <a:chExt cx="5633829" cy="1359818"/>
            </a:xfrm>
          </p:grpSpPr>
          <p:sp>
            <p:nvSpPr>
              <p:cNvPr id="26" name="Rectangle 25">
                <a:extLst>
                  <a:ext uri="{FF2B5EF4-FFF2-40B4-BE49-F238E27FC236}">
                    <a16:creationId xmlns:a16="http://schemas.microsoft.com/office/drawing/2014/main" id="{EF59EF75-1DF3-40A0-828A-E71EED64C443}"/>
                  </a:ext>
                </a:extLst>
              </p:cNvPr>
              <p:cNvSpPr/>
              <p:nvPr/>
            </p:nvSpPr>
            <p:spPr>
              <a:xfrm>
                <a:off x="4178300" y="1397432"/>
                <a:ext cx="2118354" cy="7316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b="1">
                    <a:solidFill>
                      <a:schemeClr val="bg1"/>
                    </a:solidFill>
                    <a:cs typeface="Open Sans Bold"/>
                  </a:rPr>
                  <a:t>Control Group</a:t>
                </a:r>
              </a:p>
              <a:p>
                <a:pPr algn="r"/>
                <a:r>
                  <a:rPr lang="en-GB" sz="900" b="1">
                    <a:solidFill>
                      <a:schemeClr val="bg1"/>
                    </a:solidFill>
                    <a:cs typeface="Open Sans Bold"/>
                  </a:rPr>
                  <a:t>(3.5K)</a:t>
                </a:r>
                <a:endParaRPr lang="en-US" sz="900" b="1">
                  <a:solidFill>
                    <a:schemeClr val="bg1"/>
                  </a:solidFill>
                  <a:cs typeface="Open Sans Bold"/>
                </a:endParaRPr>
              </a:p>
            </p:txBody>
          </p:sp>
          <p:sp>
            <p:nvSpPr>
              <p:cNvPr id="27" name="Rectangle 26">
                <a:extLst>
                  <a:ext uri="{FF2B5EF4-FFF2-40B4-BE49-F238E27FC236}">
                    <a16:creationId xmlns:a16="http://schemas.microsoft.com/office/drawing/2014/main" id="{16E9D550-35D0-45A7-A625-4E3D002805A7}"/>
                  </a:ext>
                </a:extLst>
              </p:cNvPr>
              <p:cNvSpPr/>
              <p:nvPr/>
            </p:nvSpPr>
            <p:spPr>
              <a:xfrm>
                <a:off x="662825" y="1397432"/>
                <a:ext cx="3535680" cy="1359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a:solidFill>
                      <a:schemeClr val="bg1"/>
                    </a:solidFill>
                    <a:cs typeface="Open Sans Bold"/>
                  </a:rPr>
                  <a:t>Test Group</a:t>
                </a:r>
              </a:p>
              <a:p>
                <a:r>
                  <a:rPr lang="en-GB" sz="900" b="1">
                    <a:solidFill>
                      <a:schemeClr val="bg1"/>
                    </a:solidFill>
                    <a:cs typeface="Open Sans Bold"/>
                  </a:rPr>
                  <a:t>(31.2K)</a:t>
                </a:r>
                <a:endParaRPr lang="en-US" sz="900" b="1">
                  <a:solidFill>
                    <a:schemeClr val="bg1"/>
                  </a:solidFill>
                  <a:cs typeface="Open Sans Bold"/>
                </a:endParaRPr>
              </a:p>
            </p:txBody>
          </p:sp>
          <p:sp>
            <p:nvSpPr>
              <p:cNvPr id="28" name="Rectangle 27">
                <a:extLst>
                  <a:ext uri="{FF2B5EF4-FFF2-40B4-BE49-F238E27FC236}">
                    <a16:creationId xmlns:a16="http://schemas.microsoft.com/office/drawing/2014/main" id="{7EBFFBBD-F2BF-439D-9EE1-84CAA75BF380}"/>
                  </a:ext>
                </a:extLst>
              </p:cNvPr>
              <p:cNvSpPr/>
              <p:nvPr/>
            </p:nvSpPr>
            <p:spPr>
              <a:xfrm>
                <a:off x="2959100" y="2232019"/>
                <a:ext cx="1219200" cy="4572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err="1">
                    <a:solidFill>
                      <a:schemeClr val="bg1"/>
                    </a:solidFill>
                    <a:cs typeface="Open Sans Bold"/>
                  </a:rPr>
                  <a:t>Kinsa</a:t>
                </a:r>
                <a:r>
                  <a:rPr lang="en-US" sz="900" b="1">
                    <a:solidFill>
                      <a:schemeClr val="bg1"/>
                    </a:solidFill>
                    <a:cs typeface="Open Sans Bold"/>
                  </a:rPr>
                  <a:t> user</a:t>
                </a:r>
                <a:r>
                  <a:rPr lang="en-US" sz="900" b="1" baseline="30000">
                    <a:solidFill>
                      <a:schemeClr val="bg1"/>
                    </a:solidFill>
                    <a:cs typeface="Open Sans Bold"/>
                  </a:rPr>
                  <a:t>1</a:t>
                </a:r>
                <a:r>
                  <a:rPr lang="en-US" sz="900" b="1">
                    <a:solidFill>
                      <a:schemeClr val="bg1"/>
                    </a:solidFill>
                    <a:cs typeface="Open Sans Bold"/>
                  </a:rPr>
                  <a:t> 1.3K</a:t>
                </a:r>
              </a:p>
            </p:txBody>
          </p:sp>
          <p:sp>
            <p:nvSpPr>
              <p:cNvPr id="29" name="Rectangle 28">
                <a:extLst>
                  <a:ext uri="{FF2B5EF4-FFF2-40B4-BE49-F238E27FC236}">
                    <a16:creationId xmlns:a16="http://schemas.microsoft.com/office/drawing/2014/main" id="{3B952B77-EFBE-40DC-951F-CCBA1B3099A0}"/>
                  </a:ext>
                </a:extLst>
              </p:cNvPr>
              <p:cNvSpPr/>
              <p:nvPr/>
            </p:nvSpPr>
            <p:spPr>
              <a:xfrm>
                <a:off x="3385898" y="1467849"/>
                <a:ext cx="1395579" cy="487864"/>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cs typeface="Open Sans Bold"/>
                  </a:rPr>
                  <a:t>Matched control</a:t>
                </a:r>
                <a:r>
                  <a:rPr lang="en-US" sz="900" b="1" baseline="30000">
                    <a:cs typeface="Open Sans Bold"/>
                  </a:rPr>
                  <a:t>2 </a:t>
                </a:r>
                <a:r>
                  <a:rPr lang="en-US" sz="900" b="1">
                    <a:cs typeface="Open Sans Bold"/>
                  </a:rPr>
                  <a:t>(1.2K)</a:t>
                </a:r>
              </a:p>
            </p:txBody>
          </p:sp>
        </p:grpSp>
        <p:cxnSp>
          <p:nvCxnSpPr>
            <p:cNvPr id="22" name="Straight Arrow Connector 21">
              <a:extLst>
                <a:ext uri="{FF2B5EF4-FFF2-40B4-BE49-F238E27FC236}">
                  <a16:creationId xmlns:a16="http://schemas.microsoft.com/office/drawing/2014/main" id="{CF10042C-67B7-412D-96B9-434B1C93EE81}"/>
                </a:ext>
              </a:extLst>
            </p:cNvPr>
            <p:cNvCxnSpPr>
              <a:cxnSpLocks/>
            </p:cNvCxnSpPr>
            <p:nvPr/>
          </p:nvCxnSpPr>
          <p:spPr>
            <a:xfrm rot="10800000">
              <a:off x="4509555" y="2390338"/>
              <a:ext cx="0" cy="417506"/>
            </a:xfrm>
            <a:prstGeom prst="straightConnector1">
              <a:avLst/>
            </a:prstGeom>
            <a:ln w="25400" cmpd="sng">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1A971E-C0AC-422E-B5CE-AC093591953B}"/>
                </a:ext>
              </a:extLst>
            </p:cNvPr>
            <p:cNvCxnSpPr>
              <a:cxnSpLocks/>
            </p:cNvCxnSpPr>
            <p:nvPr/>
          </p:nvCxnSpPr>
          <p:spPr>
            <a:xfrm rot="10800000">
              <a:off x="5934094" y="2390338"/>
              <a:ext cx="0" cy="417506"/>
            </a:xfrm>
            <a:prstGeom prst="straightConnector1">
              <a:avLst/>
            </a:prstGeom>
            <a:ln w="25400" cmpd="sng">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14CA23F-0EE9-42EA-B288-7354841D7892}"/>
                </a:ext>
              </a:extLst>
            </p:cNvPr>
            <p:cNvCxnSpPr>
              <a:cxnSpLocks/>
            </p:cNvCxnSpPr>
            <p:nvPr/>
          </p:nvCxnSpPr>
          <p:spPr>
            <a:xfrm rot="10800000">
              <a:off x="7541513" y="1779272"/>
              <a:ext cx="0" cy="1042871"/>
            </a:xfrm>
            <a:prstGeom prst="straightConnector1">
              <a:avLst/>
            </a:prstGeom>
            <a:ln w="25400"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51E74B8-DFF0-4F59-8D0C-FCE4832BAD54}"/>
                </a:ext>
              </a:extLst>
            </p:cNvPr>
            <p:cNvCxnSpPr>
              <a:cxnSpLocks/>
            </p:cNvCxnSpPr>
            <p:nvPr/>
          </p:nvCxnSpPr>
          <p:spPr>
            <a:xfrm rot="10800000">
              <a:off x="9428064" y="1933016"/>
              <a:ext cx="0" cy="889382"/>
            </a:xfrm>
            <a:prstGeom prst="straightConnector1">
              <a:avLst/>
            </a:prstGeom>
            <a:ln w="25400" cmpd="sng">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30" name="Speech Bubble: Rectangle with Corners Rounded 20">
            <a:extLst>
              <a:ext uri="{FF2B5EF4-FFF2-40B4-BE49-F238E27FC236}">
                <a16:creationId xmlns:a16="http://schemas.microsoft.com/office/drawing/2014/main" id="{53727E82-A9E6-4229-B427-B40731A0CB9E}"/>
              </a:ext>
            </a:extLst>
          </p:cNvPr>
          <p:cNvSpPr/>
          <p:nvPr/>
        </p:nvSpPr>
        <p:spPr>
          <a:xfrm>
            <a:off x="4679308" y="3763435"/>
            <a:ext cx="1684160" cy="290653"/>
          </a:xfrm>
          <a:prstGeom prst="wedgeRoundRectCallout">
            <a:avLst>
              <a:gd name="adj1" fmla="val -57525"/>
              <a:gd name="adj2" fmla="val -10198"/>
              <a:gd name="adj3" fmla="val 16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a:solidFill>
                  <a:schemeClr val="tx1"/>
                </a:solidFill>
                <a:cs typeface="Open Sans Bold"/>
              </a:rPr>
              <a:t>4% adoption of </a:t>
            </a:r>
            <a:r>
              <a:rPr lang="en-US" sz="900" b="1" err="1">
                <a:solidFill>
                  <a:schemeClr val="tx1"/>
                </a:solidFill>
                <a:cs typeface="Open Sans Bold"/>
              </a:rPr>
              <a:t>Kinsa</a:t>
            </a:r>
            <a:r>
              <a:rPr lang="en-US" sz="900" b="1">
                <a:solidFill>
                  <a:schemeClr val="tx1"/>
                </a:solidFill>
                <a:cs typeface="Open Sans Bold"/>
              </a:rPr>
              <a:t> </a:t>
            </a:r>
            <a:endParaRPr lang="en-US" sz="900">
              <a:solidFill>
                <a:schemeClr val="tx1"/>
              </a:solidFill>
              <a:cs typeface="Open Sans Bold"/>
            </a:endParaRPr>
          </a:p>
        </p:txBody>
      </p:sp>
      <p:sp>
        <p:nvSpPr>
          <p:cNvPr id="31" name="Rectangle 30">
            <a:extLst>
              <a:ext uri="{FF2B5EF4-FFF2-40B4-BE49-F238E27FC236}">
                <a16:creationId xmlns:a16="http://schemas.microsoft.com/office/drawing/2014/main" id="{552CEE1E-C40B-4698-8D00-B48DCB1F255F}"/>
              </a:ext>
            </a:extLst>
          </p:cNvPr>
          <p:cNvSpPr>
            <a:spLocks/>
          </p:cNvSpPr>
          <p:nvPr/>
        </p:nvSpPr>
        <p:spPr>
          <a:xfrm>
            <a:off x="7060431" y="3463838"/>
            <a:ext cx="1785392" cy="2792418"/>
          </a:xfrm>
          <a:prstGeom prst="rect">
            <a:avLst/>
          </a:prstGeom>
          <a:solidFill>
            <a:schemeClr val="bg1"/>
          </a:solidFill>
          <a:ln w="190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70" indent="-214370">
              <a:lnSpc>
                <a:spcPct val="95000"/>
              </a:lnSpc>
              <a:buFont typeface="Arial" panose="020B0604020202020204" pitchFamily="34" charset="0"/>
              <a:buChar char="•"/>
            </a:pPr>
            <a:r>
              <a:rPr lang="en-US" sz="1000" err="1">
                <a:solidFill>
                  <a:schemeClr val="tx1"/>
                </a:solidFill>
              </a:rPr>
              <a:t>Kinsa</a:t>
            </a:r>
            <a:r>
              <a:rPr lang="en-US" sz="1000">
                <a:solidFill>
                  <a:schemeClr val="tx1"/>
                </a:solidFill>
              </a:rPr>
              <a:t> has </a:t>
            </a:r>
            <a:r>
              <a:rPr lang="en-US" sz="1000" b="1">
                <a:solidFill>
                  <a:schemeClr val="accent2"/>
                </a:solidFill>
              </a:rPr>
              <a:t>low adoption rate </a:t>
            </a:r>
            <a:r>
              <a:rPr lang="en-US" sz="1000">
                <a:solidFill>
                  <a:schemeClr val="tx1"/>
                </a:solidFill>
              </a:rPr>
              <a:t>(4%, 1.3K out of 31.2K), thus making comparison between test and control less relevant</a:t>
            </a:r>
          </a:p>
          <a:p>
            <a:pPr marL="214370" indent="-214370">
              <a:lnSpc>
                <a:spcPct val="95000"/>
              </a:lnSpc>
              <a:buFont typeface="Arial" panose="020B0604020202020204" pitchFamily="34" charset="0"/>
              <a:buChar char="•"/>
            </a:pPr>
            <a:r>
              <a:rPr lang="en-US" sz="1000" err="1">
                <a:solidFill>
                  <a:schemeClr val="tx1"/>
                </a:solidFill>
              </a:rPr>
              <a:t>Kinsa</a:t>
            </a:r>
            <a:r>
              <a:rPr lang="en-US" sz="1000">
                <a:solidFill>
                  <a:schemeClr val="tx1"/>
                </a:solidFill>
              </a:rPr>
              <a:t> users </a:t>
            </a:r>
            <a:r>
              <a:rPr lang="en-US" sz="1000" b="1">
                <a:solidFill>
                  <a:schemeClr val="accent2"/>
                </a:solidFill>
              </a:rPr>
              <a:t>have different profiles </a:t>
            </a:r>
            <a:r>
              <a:rPr lang="en-US" sz="1000">
                <a:solidFill>
                  <a:schemeClr val="tx1"/>
                </a:solidFill>
              </a:rPr>
              <a:t>(e.g., children UER risk) from control group, thus requires matching for meaningful comparison</a:t>
            </a:r>
          </a:p>
          <a:p>
            <a:pPr marL="214370" indent="-214370">
              <a:lnSpc>
                <a:spcPct val="95000"/>
              </a:lnSpc>
              <a:buFont typeface="Arial" panose="020B0604020202020204" pitchFamily="34" charset="0"/>
              <a:buChar char="•"/>
            </a:pPr>
            <a:r>
              <a:rPr lang="en-US" sz="1000" b="1">
                <a:solidFill>
                  <a:schemeClr val="accent2"/>
                </a:solidFill>
              </a:rPr>
              <a:t>We use propensity score matching and top predictors of </a:t>
            </a:r>
            <a:r>
              <a:rPr lang="en-US" sz="1000" b="1" err="1">
                <a:solidFill>
                  <a:schemeClr val="accent2"/>
                </a:solidFill>
              </a:rPr>
              <a:t>Kinsa</a:t>
            </a:r>
            <a:r>
              <a:rPr lang="en-US" sz="1000" b="1">
                <a:solidFill>
                  <a:schemeClr val="accent2"/>
                </a:solidFill>
              </a:rPr>
              <a:t> user to identify a matched control group</a:t>
            </a:r>
          </a:p>
        </p:txBody>
      </p:sp>
      <p:sp>
        <p:nvSpPr>
          <p:cNvPr id="32" name="Rectangle 31">
            <a:extLst>
              <a:ext uri="{FF2B5EF4-FFF2-40B4-BE49-F238E27FC236}">
                <a16:creationId xmlns:a16="http://schemas.microsoft.com/office/drawing/2014/main" id="{3E01292D-9F0A-40B2-9FF2-7446BA4D15F4}"/>
              </a:ext>
            </a:extLst>
          </p:cNvPr>
          <p:cNvSpPr/>
          <p:nvPr/>
        </p:nvSpPr>
        <p:spPr>
          <a:xfrm>
            <a:off x="4268865" y="6229277"/>
            <a:ext cx="6038014" cy="584775"/>
          </a:xfrm>
          <a:prstGeom prst="rect">
            <a:avLst/>
          </a:prstGeom>
        </p:spPr>
        <p:txBody>
          <a:bodyPr wrap="square">
            <a:spAutoFit/>
          </a:bodyPr>
          <a:lstStyle/>
          <a:p>
            <a:r>
              <a:rPr lang="en-GB" sz="800" dirty="0">
                <a:solidFill>
                  <a:schemeClr val="tx1">
                    <a:lumMod val="50000"/>
                    <a:lumOff val="50000"/>
                  </a:schemeClr>
                </a:solidFill>
              </a:rPr>
              <a:t>Notes:</a:t>
            </a:r>
          </a:p>
          <a:p>
            <a:r>
              <a:rPr lang="en-GB" sz="800" dirty="0">
                <a:solidFill>
                  <a:schemeClr val="tx1">
                    <a:lumMod val="50000"/>
                    <a:lumOff val="50000"/>
                  </a:schemeClr>
                </a:solidFill>
              </a:rPr>
              <a:t>1 Used </a:t>
            </a:r>
            <a:r>
              <a:rPr lang="en-GB" sz="800" dirty="0" err="1">
                <a:solidFill>
                  <a:schemeClr val="tx1">
                    <a:lumMod val="50000"/>
                    <a:lumOff val="50000"/>
                  </a:schemeClr>
                </a:solidFill>
              </a:rPr>
              <a:t>Kinsa</a:t>
            </a:r>
            <a:r>
              <a:rPr lang="en-GB" sz="800" dirty="0">
                <a:solidFill>
                  <a:schemeClr val="tx1">
                    <a:lumMod val="50000"/>
                    <a:lumOff val="50000"/>
                  </a:schemeClr>
                </a:solidFill>
              </a:rPr>
              <a:t> at least once after the shipment date</a:t>
            </a:r>
          </a:p>
          <a:p>
            <a:r>
              <a:rPr lang="en-GB" sz="800" dirty="0">
                <a:solidFill>
                  <a:schemeClr val="tx1">
                    <a:lumMod val="50000"/>
                    <a:lumOff val="50000"/>
                  </a:schemeClr>
                </a:solidFill>
              </a:rPr>
              <a:t>2 Matches are searched in the Holdout and Test groups (after excluding those who received </a:t>
            </a:r>
            <a:r>
              <a:rPr lang="en-GB" sz="800" dirty="0" err="1">
                <a:solidFill>
                  <a:schemeClr val="tx1">
                    <a:lumMod val="50000"/>
                    <a:lumOff val="50000"/>
                  </a:schemeClr>
                </a:solidFill>
              </a:rPr>
              <a:t>Kinsa</a:t>
            </a:r>
            <a:r>
              <a:rPr lang="en-GB" sz="800" dirty="0">
                <a:solidFill>
                  <a:schemeClr val="tx1">
                    <a:lumMod val="50000"/>
                    <a:lumOff val="50000"/>
                  </a:schemeClr>
                </a:solidFill>
              </a:rPr>
              <a:t> but the did not use it)</a:t>
            </a:r>
          </a:p>
          <a:p>
            <a:r>
              <a:rPr lang="en-GB" sz="800" dirty="0">
                <a:solidFill>
                  <a:schemeClr val="tx1">
                    <a:lumMod val="50000"/>
                    <a:lumOff val="50000"/>
                  </a:schemeClr>
                </a:solidFill>
              </a:rPr>
              <a:t>3 Total visits in 5 the POS in the 2 month prior to the campaign launch</a:t>
            </a:r>
            <a:endParaRPr lang="en-US" sz="800" dirty="0">
              <a:solidFill>
                <a:schemeClr val="tx1">
                  <a:lumMod val="50000"/>
                  <a:lumOff val="50000"/>
                </a:schemeClr>
              </a:solidFill>
            </a:endParaRPr>
          </a:p>
        </p:txBody>
      </p:sp>
      <p:pic>
        <p:nvPicPr>
          <p:cNvPr id="33" name="Picture 32">
            <a:extLst>
              <a:ext uri="{FF2B5EF4-FFF2-40B4-BE49-F238E27FC236}">
                <a16:creationId xmlns:a16="http://schemas.microsoft.com/office/drawing/2014/main" id="{B31D8E10-C344-46FC-9F3B-DDA89A6D99A7}"/>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225748" y="1641637"/>
            <a:ext cx="1143661" cy="1604501"/>
          </a:xfrm>
          <a:prstGeom prst="rect">
            <a:avLst/>
          </a:prstGeom>
        </p:spPr>
      </p:pic>
      <p:sp>
        <p:nvSpPr>
          <p:cNvPr id="34" name="Rectangle 33">
            <a:extLst>
              <a:ext uri="{FF2B5EF4-FFF2-40B4-BE49-F238E27FC236}">
                <a16:creationId xmlns:a16="http://schemas.microsoft.com/office/drawing/2014/main" id="{27D20A93-FB95-4563-A2F6-10597C362879}"/>
              </a:ext>
            </a:extLst>
          </p:cNvPr>
          <p:cNvSpPr/>
          <p:nvPr/>
        </p:nvSpPr>
        <p:spPr>
          <a:xfrm>
            <a:off x="9076452" y="1191348"/>
            <a:ext cx="2594177" cy="5047536"/>
          </a:xfrm>
          <a:prstGeom prst="rect">
            <a:avLst/>
          </a:prstGeom>
        </p:spPr>
        <p:txBody>
          <a:bodyPr wrap="square">
            <a:spAutoFit/>
          </a:bodyPr>
          <a:lstStyle/>
          <a:p>
            <a:pPr marL="171450" indent="-171450">
              <a:buFont typeface="Arial" panose="020B0604020202020204" pitchFamily="34" charset="0"/>
              <a:buChar char="•"/>
            </a:pPr>
            <a:r>
              <a:rPr lang="en-US" sz="1150" b="1" dirty="0">
                <a:solidFill>
                  <a:schemeClr val="bg1"/>
                </a:solidFill>
              </a:rPr>
              <a:t>Key proponents of propensity score matching argue that it does a reasonably good job at replicating a randomized experiment and it is reasonably easy to communicate to a non-expert audience that is accustomed to randomized experiments. </a:t>
            </a:r>
          </a:p>
          <a:p>
            <a:pPr marL="171450" indent="-171450">
              <a:buFont typeface="Arial" panose="020B0604020202020204" pitchFamily="34" charset="0"/>
              <a:buChar char="•"/>
            </a:pPr>
            <a:endParaRPr lang="en-US" sz="1150" b="1" dirty="0">
              <a:solidFill>
                <a:schemeClr val="bg1"/>
              </a:solidFill>
            </a:endParaRPr>
          </a:p>
          <a:p>
            <a:pPr marL="171450" indent="-171450">
              <a:buFont typeface="Arial" panose="020B0604020202020204" pitchFamily="34" charset="0"/>
              <a:buChar char="•"/>
            </a:pPr>
            <a:r>
              <a:rPr lang="en-US" sz="1150" b="1" dirty="0">
                <a:solidFill>
                  <a:schemeClr val="bg1"/>
                </a:solidFill>
              </a:rPr>
              <a:t>Key opponents of propensity score matching call out that – it matches only on available variables – you often need to drop large number of patients so generalizability is limited. If you cannot build a good predictive model of cohort assignment, what does that mean? </a:t>
            </a:r>
          </a:p>
          <a:p>
            <a:pPr marL="171450" indent="-171450">
              <a:buFont typeface="Arial" panose="020B0604020202020204" pitchFamily="34" charset="0"/>
              <a:buChar char="•"/>
            </a:pPr>
            <a:endParaRPr lang="en-US" sz="1150" b="1" dirty="0">
              <a:solidFill>
                <a:schemeClr val="bg1"/>
              </a:solidFill>
            </a:endParaRPr>
          </a:p>
          <a:p>
            <a:pPr marL="171450" indent="-171450">
              <a:buFont typeface="Arial" panose="020B0604020202020204" pitchFamily="34" charset="0"/>
              <a:buChar char="•"/>
            </a:pPr>
            <a:r>
              <a:rPr lang="en-US" sz="1150" b="1" dirty="0">
                <a:solidFill>
                  <a:schemeClr val="bg1"/>
                </a:solidFill>
              </a:rPr>
              <a:t>Numerous studies have shown that the method of matching is not critical, but the window of match is. Also, some researchers use a combination of propensity and exact match based on research need. </a:t>
            </a:r>
          </a:p>
        </p:txBody>
      </p:sp>
    </p:spTree>
    <p:extLst>
      <p:ext uri="{BB962C8B-B14F-4D97-AF65-F5344CB8AC3E}">
        <p14:creationId xmlns:p14="http://schemas.microsoft.com/office/powerpoint/2010/main" val="195697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0BA6-1815-4CE5-9DDD-CE1C2768675E}"/>
              </a:ext>
            </a:extLst>
          </p:cNvPr>
          <p:cNvSpPr>
            <a:spLocks noGrp="1"/>
          </p:cNvSpPr>
          <p:nvPr>
            <p:ph type="title"/>
          </p:nvPr>
        </p:nvSpPr>
        <p:spPr/>
        <p:txBody>
          <a:bodyPr/>
          <a:lstStyle/>
          <a:p>
            <a:r>
              <a:rPr lang="en-US">
                <a:solidFill>
                  <a:schemeClr val="tx2"/>
                </a:solidFill>
                <a:cs typeface="Arial"/>
              </a:rPr>
              <a:t>Python Package </a:t>
            </a:r>
            <a:r>
              <a:rPr lang="en-US" err="1">
                <a:solidFill>
                  <a:schemeClr val="tx2"/>
                </a:solidFill>
                <a:cs typeface="Arial"/>
              </a:rPr>
              <a:t>CausalML</a:t>
            </a:r>
            <a:r>
              <a:rPr lang="en-US">
                <a:solidFill>
                  <a:schemeClr val="tx2"/>
                </a:solidFill>
                <a:cs typeface="Arial"/>
              </a:rPr>
              <a:t> Intro</a:t>
            </a:r>
            <a:endParaRPr lang="en-US">
              <a:solidFill>
                <a:schemeClr val="tx2"/>
              </a:solidFill>
            </a:endParaRPr>
          </a:p>
        </p:txBody>
      </p:sp>
      <p:sp>
        <p:nvSpPr>
          <p:cNvPr id="3" name="TextBox 2">
            <a:extLst>
              <a:ext uri="{FF2B5EF4-FFF2-40B4-BE49-F238E27FC236}">
                <a16:creationId xmlns:a16="http://schemas.microsoft.com/office/drawing/2014/main" id="{34131EB6-6C5E-4E48-8DA2-8732CCAB3775}"/>
              </a:ext>
            </a:extLst>
          </p:cNvPr>
          <p:cNvSpPr txBox="1"/>
          <p:nvPr/>
        </p:nvSpPr>
        <p:spPr>
          <a:xfrm>
            <a:off x="447693" y="1163940"/>
            <a:ext cx="8499880" cy="22159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r>
              <a:rPr lang="en-US" dirty="0" err="1">
                <a:solidFill>
                  <a:srgbClr val="404040"/>
                </a:solidFill>
                <a:latin typeface="Lato"/>
              </a:rPr>
              <a:t>CausalML</a:t>
            </a:r>
            <a:r>
              <a:rPr lang="en-US" dirty="0">
                <a:solidFill>
                  <a:srgbClr val="404040"/>
                </a:solidFill>
                <a:latin typeface="Lato"/>
              </a:rPr>
              <a:t> is actively maintained and developed by the Uber development team. It is a Python package that provides a suite of uplift modeling and causal inference methods using machine learning algorithms based on recent research. 8 models in total, it provides a standard interface that allows user to estimate the </a:t>
            </a:r>
            <a:r>
              <a:rPr lang="en-US" b="1" dirty="0">
                <a:solidFill>
                  <a:srgbClr val="404040"/>
                </a:solidFill>
                <a:latin typeface="Lato"/>
              </a:rPr>
              <a:t>Conditional Average Treatment Effect</a:t>
            </a:r>
            <a:r>
              <a:rPr lang="en-US" dirty="0">
                <a:solidFill>
                  <a:srgbClr val="404040"/>
                </a:solidFill>
                <a:latin typeface="Lato"/>
              </a:rPr>
              <a:t> (CATE) or </a:t>
            </a:r>
            <a:r>
              <a:rPr lang="en-US" b="1" dirty="0">
                <a:solidFill>
                  <a:srgbClr val="404040"/>
                </a:solidFill>
                <a:latin typeface="Lato"/>
              </a:rPr>
              <a:t>Individual Treatment Effect</a:t>
            </a:r>
            <a:r>
              <a:rPr lang="en-US" dirty="0">
                <a:solidFill>
                  <a:srgbClr val="404040"/>
                </a:solidFill>
                <a:latin typeface="Lato"/>
              </a:rPr>
              <a:t> (ITE) from experimental or observational data. Essentially, it estimates the causal impact of intervention </a:t>
            </a:r>
            <a:r>
              <a:rPr lang="en-US" b="1" dirty="0">
                <a:solidFill>
                  <a:srgbClr val="404040"/>
                </a:solidFill>
                <a:latin typeface="Lato"/>
              </a:rPr>
              <a:t>T,</a:t>
            </a:r>
            <a:r>
              <a:rPr lang="en-US" dirty="0">
                <a:solidFill>
                  <a:srgbClr val="404040"/>
                </a:solidFill>
                <a:latin typeface="Lato"/>
              </a:rPr>
              <a:t> on outcome </a:t>
            </a:r>
            <a:r>
              <a:rPr lang="en-US" b="1" dirty="0">
                <a:solidFill>
                  <a:srgbClr val="404040"/>
                </a:solidFill>
                <a:latin typeface="Lato"/>
              </a:rPr>
              <a:t>Y</a:t>
            </a:r>
            <a:r>
              <a:rPr lang="en-US" dirty="0">
                <a:solidFill>
                  <a:srgbClr val="404040"/>
                </a:solidFill>
                <a:latin typeface="Lato"/>
              </a:rPr>
              <a:t> for users with observed features </a:t>
            </a:r>
            <a:r>
              <a:rPr lang="en-US" b="1" dirty="0">
                <a:solidFill>
                  <a:srgbClr val="404040"/>
                </a:solidFill>
                <a:latin typeface="Lato"/>
              </a:rPr>
              <a:t>X</a:t>
            </a:r>
            <a:r>
              <a:rPr lang="en-US" dirty="0">
                <a:solidFill>
                  <a:srgbClr val="404040"/>
                </a:solidFill>
                <a:latin typeface="Lato"/>
              </a:rPr>
              <a:t>, without strong assumptions on the model form.</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682681A5-A1E3-4B1A-88FF-6017023937AF}"/>
              </a:ext>
            </a:extLst>
          </p:cNvPr>
          <p:cNvPicPr>
            <a:picLocks noChangeAspect="1"/>
          </p:cNvPicPr>
          <p:nvPr/>
        </p:nvPicPr>
        <p:blipFill>
          <a:blip r:embed="rId2"/>
          <a:stretch>
            <a:fillRect/>
          </a:stretch>
        </p:blipFill>
        <p:spPr>
          <a:xfrm>
            <a:off x="1996383" y="3379931"/>
            <a:ext cx="5263356" cy="2897244"/>
          </a:xfrm>
          <a:prstGeom prst="rect">
            <a:avLst/>
          </a:prstGeom>
        </p:spPr>
      </p:pic>
      <p:sp>
        <p:nvSpPr>
          <p:cNvPr id="5" name="Rectangle 4">
            <a:extLst>
              <a:ext uri="{FF2B5EF4-FFF2-40B4-BE49-F238E27FC236}">
                <a16:creationId xmlns:a16="http://schemas.microsoft.com/office/drawing/2014/main" id="{9BADFFAF-C5BA-47EC-8E18-BFE55195704B}"/>
              </a:ext>
            </a:extLst>
          </p:cNvPr>
          <p:cNvSpPr/>
          <p:nvPr/>
        </p:nvSpPr>
        <p:spPr>
          <a:xfrm>
            <a:off x="9252372" y="681743"/>
            <a:ext cx="2729654" cy="4247317"/>
          </a:xfrm>
          <a:prstGeom prst="rect">
            <a:avLst/>
          </a:prstGeom>
        </p:spPr>
        <p:txBody>
          <a:bodyPr wrap="square">
            <a:spAutoFit/>
          </a:bodyPr>
          <a:lstStyle/>
          <a:p>
            <a:r>
              <a:rPr lang="en-US" b="1" dirty="0">
                <a:solidFill>
                  <a:schemeClr val="bg1"/>
                </a:solidFill>
              </a:rPr>
              <a:t>More Causal Inference Python Packages:</a:t>
            </a:r>
          </a:p>
          <a:p>
            <a:endParaRPr lang="en-US" dirty="0">
              <a:solidFill>
                <a:schemeClr val="bg1"/>
              </a:solidFill>
            </a:endParaRPr>
          </a:p>
          <a:p>
            <a:r>
              <a:rPr lang="en-US" b="1" dirty="0">
                <a:solidFill>
                  <a:schemeClr val="bg1"/>
                </a:solidFill>
              </a:rPr>
              <a:t>EconML: </a:t>
            </a:r>
            <a:r>
              <a:rPr lang="en-US" sz="1600" dirty="0">
                <a:solidFill>
                  <a:schemeClr val="bg1"/>
                </a:solidFill>
              </a:rPr>
              <a:t>implements heterogeneous treatment effect estimators from</a:t>
            </a:r>
          </a:p>
          <a:p>
            <a:r>
              <a:rPr lang="en-US" sz="1600" dirty="0">
                <a:solidFill>
                  <a:schemeClr val="bg1"/>
                </a:solidFill>
              </a:rPr>
              <a:t>econometrics (such as instrumental variables)</a:t>
            </a:r>
          </a:p>
          <a:p>
            <a:endParaRPr lang="en-US" b="1" dirty="0">
              <a:solidFill>
                <a:schemeClr val="bg1"/>
              </a:solidFill>
            </a:endParaRPr>
          </a:p>
          <a:p>
            <a:r>
              <a:rPr lang="en-US" b="1" dirty="0" err="1">
                <a:solidFill>
                  <a:schemeClr val="bg1"/>
                </a:solidFill>
              </a:rPr>
              <a:t>DoWhy</a:t>
            </a:r>
            <a:r>
              <a:rPr lang="en-US" dirty="0">
                <a:solidFill>
                  <a:schemeClr val="bg1"/>
                </a:solidFill>
              </a:rPr>
              <a:t>: </a:t>
            </a:r>
            <a:r>
              <a:rPr lang="en-US" sz="1600" dirty="0">
                <a:solidFill>
                  <a:schemeClr val="bg1"/>
                </a:solidFill>
              </a:rPr>
              <a:t>structuring the causal inference problem through graphical models</a:t>
            </a:r>
          </a:p>
          <a:p>
            <a:r>
              <a:rPr lang="en-US" sz="1600" dirty="0">
                <a:solidFill>
                  <a:schemeClr val="bg1"/>
                </a:solidFill>
              </a:rPr>
              <a:t>based on Judea Pearl’s do-calculus and the potential outcomes framework.</a:t>
            </a:r>
          </a:p>
          <a:p>
            <a:endParaRPr lang="en-US" dirty="0">
              <a:solidFill>
                <a:schemeClr val="bg1"/>
              </a:solidFill>
            </a:endParaRPr>
          </a:p>
        </p:txBody>
      </p:sp>
    </p:spTree>
    <p:extLst>
      <p:ext uri="{BB962C8B-B14F-4D97-AF65-F5344CB8AC3E}">
        <p14:creationId xmlns:p14="http://schemas.microsoft.com/office/powerpoint/2010/main" val="1885870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51551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5" name="think-cell Slide" r:id="rId6" imgW="216" imgH="216" progId="TCLayout.ActiveDocument.1">
                  <p:embed/>
                </p:oleObj>
              </mc:Choice>
              <mc:Fallback>
                <p:oleObj name="think-cell Slide" r:id="rId6" imgW="216" imgH="216"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638F51D-B405-483E-93B8-7C02174854C0}"/>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600" b="1">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sz="2600" b="1">
                <a:solidFill>
                  <a:schemeClr val="tx2"/>
                </a:solidFill>
              </a:rPr>
              <a:t>Table of contents</a:t>
            </a:r>
          </a:p>
        </p:txBody>
      </p:sp>
      <p:sp>
        <p:nvSpPr>
          <p:cNvPr id="9" name="Content Placeholder 8">
            <a:extLst>
              <a:ext uri="{FF2B5EF4-FFF2-40B4-BE49-F238E27FC236}">
                <a16:creationId xmlns:a16="http://schemas.microsoft.com/office/drawing/2014/main" id="{67550D30-9519-4C25-AD62-DBE51AA93C29}"/>
              </a:ext>
            </a:extLst>
          </p:cNvPr>
          <p:cNvSpPr>
            <a:spLocks noGrp="1"/>
          </p:cNvSpPr>
          <p:nvPr>
            <p:ph sz="quarter" idx="10"/>
          </p:nvPr>
        </p:nvSpPr>
        <p:spPr>
          <a:xfrm>
            <a:off x="476268" y="1415577"/>
            <a:ext cx="7990713" cy="4645533"/>
          </a:xfrm>
        </p:spPr>
        <p:txBody>
          <a:bodyPr vert="horz" lIns="0" tIns="0" rIns="0" bIns="0" rtlCol="0" anchor="t">
            <a:noAutofit/>
          </a:bodyPr>
          <a:lstStyle/>
          <a:p>
            <a:pPr marL="342900" indent="-342900">
              <a:spcBef>
                <a:spcPts val="0"/>
              </a:spcBef>
              <a:spcAft>
                <a:spcPts val="600"/>
              </a:spcAft>
              <a:buFont typeface="Wingdings" panose="05000000000000000000" pitchFamily="2" charset="2"/>
              <a:buChar char="§"/>
            </a:pPr>
            <a:r>
              <a:rPr lang="en-US" sz="1600" dirty="0"/>
              <a:t>Scope and concepts:</a:t>
            </a:r>
          </a:p>
          <a:p>
            <a:pPr marL="542290" lvl="2" indent="-342900">
              <a:spcBef>
                <a:spcPts val="0"/>
              </a:spcBef>
              <a:spcAft>
                <a:spcPts val="600"/>
              </a:spcAft>
              <a:buFont typeface="Arial" panose="020B0604020202020204" pitchFamily="34" charset="0"/>
              <a:buChar char="•"/>
            </a:pPr>
            <a:r>
              <a:rPr lang="en-US" sz="1600" dirty="0"/>
              <a:t>Evaluation overview</a:t>
            </a:r>
            <a:endParaRPr lang="en-US" sz="1600" dirty="0">
              <a:cs typeface="Arial"/>
            </a:endParaRPr>
          </a:p>
          <a:p>
            <a:pPr marL="542290" lvl="2" indent="-342900">
              <a:spcBef>
                <a:spcPts val="0"/>
              </a:spcBef>
              <a:spcAft>
                <a:spcPts val="600"/>
              </a:spcAft>
              <a:buFont typeface="Arial" panose="020B0604020202020204" pitchFamily="34" charset="0"/>
              <a:buChar char="•"/>
            </a:pPr>
            <a:r>
              <a:rPr lang="en-US" sz="1600" dirty="0"/>
              <a:t>Selected concepts:</a:t>
            </a:r>
            <a:endParaRPr lang="en-US" sz="1600" dirty="0">
              <a:cs typeface="Arial"/>
            </a:endParaRPr>
          </a:p>
          <a:p>
            <a:pPr marL="740410" lvl="3" indent="-342900">
              <a:spcBef>
                <a:spcPts val="0"/>
              </a:spcBef>
              <a:spcAft>
                <a:spcPts val="600"/>
              </a:spcAft>
              <a:buFont typeface="Wingdings" panose="05000000000000000000" pitchFamily="2" charset="2"/>
              <a:buChar char="ü"/>
            </a:pPr>
            <a:r>
              <a:rPr lang="en-US" sz="1600" dirty="0"/>
              <a:t>Causal Inference </a:t>
            </a:r>
            <a:endParaRPr lang="en-US" sz="1600" dirty="0">
              <a:cs typeface="Arial"/>
            </a:endParaRPr>
          </a:p>
          <a:p>
            <a:pPr marL="740410" lvl="3" indent="-342900">
              <a:spcBef>
                <a:spcPts val="0"/>
              </a:spcBef>
              <a:spcAft>
                <a:spcPts val="600"/>
              </a:spcAft>
              <a:buFont typeface="Wingdings" panose="05000000000000000000" pitchFamily="2" charset="2"/>
              <a:buChar char="ü"/>
            </a:pPr>
            <a:r>
              <a:rPr lang="en-US" sz="1600" dirty="0"/>
              <a:t>Evaluation Design</a:t>
            </a:r>
            <a:endParaRPr lang="en-US" sz="1600" dirty="0">
              <a:cs typeface="Arial"/>
            </a:endParaRPr>
          </a:p>
          <a:p>
            <a:pPr marL="740410" lvl="3" indent="-342900">
              <a:spcBef>
                <a:spcPts val="0"/>
              </a:spcBef>
              <a:spcAft>
                <a:spcPts val="600"/>
              </a:spcAft>
              <a:buFont typeface="Wingdings" panose="05000000000000000000" pitchFamily="2" charset="2"/>
              <a:buChar char="ü"/>
            </a:pPr>
            <a:r>
              <a:rPr lang="en-US" sz="1600" dirty="0"/>
              <a:t>Random Sampling</a:t>
            </a:r>
            <a:endParaRPr lang="en-US" sz="1600" dirty="0">
              <a:cs typeface="Arial"/>
            </a:endParaRPr>
          </a:p>
          <a:p>
            <a:pPr marL="740410" lvl="3" indent="-342900">
              <a:spcBef>
                <a:spcPts val="0"/>
              </a:spcBef>
              <a:spcAft>
                <a:spcPts val="600"/>
              </a:spcAft>
              <a:buFont typeface="Wingdings" panose="05000000000000000000" pitchFamily="2" charset="2"/>
              <a:buChar char="ü"/>
            </a:pPr>
            <a:r>
              <a:rPr lang="en-US" sz="1600" dirty="0"/>
              <a:t>Balance</a:t>
            </a:r>
            <a:endParaRPr lang="en-US" sz="1600" dirty="0">
              <a:cs typeface="Arial"/>
            </a:endParaRPr>
          </a:p>
          <a:p>
            <a:pPr marL="285750" lvl="1" indent="-285750">
              <a:spcBef>
                <a:spcPts val="0"/>
              </a:spcBef>
              <a:spcAft>
                <a:spcPts val="600"/>
              </a:spcAft>
              <a:buFont typeface="Wingdings" panose="05000000000000000000" pitchFamily="2" charset="2"/>
              <a:buChar char="§"/>
            </a:pPr>
            <a:r>
              <a:rPr lang="en-US" sz="1600" b="1" dirty="0"/>
              <a:t>Evaluation methods by example:</a:t>
            </a:r>
            <a:endParaRPr lang="en-US" sz="1600" b="1" dirty="0">
              <a:cs typeface="Arial"/>
            </a:endParaRPr>
          </a:p>
          <a:p>
            <a:pPr marL="542290" lvl="2" indent="-342900">
              <a:spcBef>
                <a:spcPts val="0"/>
              </a:spcBef>
              <a:spcAft>
                <a:spcPts val="600"/>
              </a:spcAft>
              <a:buFont typeface="Arial" panose="020B0604020202020204" pitchFamily="34" charset="0"/>
              <a:buChar char="•"/>
            </a:pPr>
            <a:r>
              <a:rPr lang="en-US" sz="1600" dirty="0"/>
              <a:t>Hypothesis testing</a:t>
            </a:r>
            <a:endParaRPr lang="en-US" sz="1600" dirty="0">
              <a:cs typeface="Arial"/>
            </a:endParaRPr>
          </a:p>
          <a:p>
            <a:pPr marL="542290" lvl="2" indent="-342900">
              <a:spcBef>
                <a:spcPts val="0"/>
              </a:spcBef>
              <a:spcAft>
                <a:spcPts val="600"/>
              </a:spcAft>
              <a:buFont typeface="Arial" panose="020B0604020202020204" pitchFamily="34" charset="0"/>
              <a:buChar char="•"/>
            </a:pPr>
            <a:r>
              <a:rPr lang="en-US" sz="1600" dirty="0"/>
              <a:t>Multiple Regression</a:t>
            </a:r>
            <a:endParaRPr lang="en-US" sz="1600" dirty="0">
              <a:cs typeface="Arial"/>
            </a:endParaRPr>
          </a:p>
          <a:p>
            <a:pPr marL="542290" lvl="2" indent="-342900">
              <a:spcBef>
                <a:spcPts val="0"/>
              </a:spcBef>
              <a:spcAft>
                <a:spcPts val="600"/>
              </a:spcAft>
              <a:buFont typeface="Arial" panose="020B0604020202020204" pitchFamily="34" charset="0"/>
              <a:buChar char="•"/>
            </a:pPr>
            <a:r>
              <a:rPr lang="en-US" sz="1600" dirty="0"/>
              <a:t>Propensity matching and adjusting (hands on exercise)</a:t>
            </a:r>
            <a:endParaRPr lang="en-US" sz="1600" dirty="0">
              <a:cs typeface="Arial"/>
            </a:endParaRPr>
          </a:p>
          <a:p>
            <a:pPr marL="542290" lvl="2" indent="-342900">
              <a:spcBef>
                <a:spcPts val="0"/>
              </a:spcBef>
              <a:spcAft>
                <a:spcPts val="600"/>
              </a:spcAft>
              <a:buFont typeface="Arial" panose="020B0604020202020204" pitchFamily="34" charset="0"/>
              <a:buChar char="•"/>
            </a:pPr>
            <a:r>
              <a:rPr lang="en-US" sz="1600" dirty="0"/>
              <a:t>Simpson’s paradox and back door adjustment using GLMM</a:t>
            </a:r>
            <a:endParaRPr lang="en-US" sz="1600" dirty="0">
              <a:cs typeface="Arial"/>
            </a:endParaRPr>
          </a:p>
          <a:p>
            <a:pPr marL="285750" lvl="1" indent="-285750">
              <a:spcBef>
                <a:spcPts val="0"/>
              </a:spcBef>
              <a:spcAft>
                <a:spcPts val="600"/>
              </a:spcAft>
              <a:buFont typeface="Wingdings"/>
              <a:buChar char="§"/>
            </a:pPr>
            <a:r>
              <a:rPr lang="en-US" sz="1600" b="1" dirty="0"/>
              <a:t>Open Discussion (optional)</a:t>
            </a:r>
            <a:endParaRPr lang="en-US" sz="1600" b="1" dirty="0">
              <a:cs typeface="Arial"/>
            </a:endParaRPr>
          </a:p>
          <a:p>
            <a:pPr marL="485140" lvl="2" indent="-285750">
              <a:spcBef>
                <a:spcPts val="0"/>
              </a:spcBef>
              <a:spcAft>
                <a:spcPts val="600"/>
              </a:spcAft>
            </a:pPr>
            <a:r>
              <a:rPr lang="en-US" sz="1600" dirty="0">
                <a:cs typeface="Arial"/>
              </a:rPr>
              <a:t>Cases</a:t>
            </a:r>
          </a:p>
          <a:p>
            <a:pPr marL="485140" lvl="2" indent="-285750">
              <a:spcBef>
                <a:spcPts val="0"/>
              </a:spcBef>
              <a:spcAft>
                <a:spcPts val="600"/>
              </a:spcAft>
            </a:pPr>
            <a:r>
              <a:rPr lang="en-US" sz="1600" dirty="0">
                <a:cs typeface="Arial"/>
              </a:rPr>
              <a:t>Other methods</a:t>
            </a:r>
          </a:p>
          <a:p>
            <a:pPr marL="740410" lvl="3" indent="-342900">
              <a:spcBef>
                <a:spcPts val="0"/>
              </a:spcBef>
              <a:spcAft>
                <a:spcPts val="600"/>
              </a:spcAft>
              <a:buFont typeface="Arial" panose="020B0604020202020204" pitchFamily="34" charset="0"/>
              <a:buChar char="•"/>
            </a:pPr>
            <a:endParaRPr lang="en-US" sz="1600" dirty="0">
              <a:cs typeface="Arial"/>
            </a:endParaRPr>
          </a:p>
          <a:p>
            <a:pPr marL="740410" lvl="3" indent="-342900">
              <a:spcBef>
                <a:spcPts val="0"/>
              </a:spcBef>
              <a:spcAft>
                <a:spcPts val="600"/>
              </a:spcAft>
              <a:buFont typeface="Arial" panose="020B0604020202020204" pitchFamily="34" charset="0"/>
              <a:buChar char="•"/>
            </a:pPr>
            <a:endParaRPr lang="en-US" sz="1600" dirty="0">
              <a:latin typeface="Arial"/>
              <a:cs typeface="Arial"/>
            </a:endParaRPr>
          </a:p>
          <a:p>
            <a:pPr marL="342900" indent="-342900">
              <a:spcBef>
                <a:spcPts val="0"/>
              </a:spcBef>
              <a:spcAft>
                <a:spcPts val="600"/>
              </a:spcAft>
              <a:buFont typeface="Arial" panose="020B0604020202020204" pitchFamily="34" charset="0"/>
              <a:buChar char="•"/>
            </a:pPr>
            <a:endParaRPr lang="en-US" sz="1600" dirty="0"/>
          </a:p>
          <a:p>
            <a:pPr marL="342900" indent="-342900">
              <a:spcBef>
                <a:spcPts val="0"/>
              </a:spcBef>
              <a:spcAft>
                <a:spcPts val="600"/>
              </a:spcAft>
              <a:buFont typeface="Arial" panose="020B0604020202020204" pitchFamily="34" charset="0"/>
              <a:buChar char="•"/>
            </a:pPr>
            <a:endParaRPr lang="en-US" sz="1600" dirty="0"/>
          </a:p>
        </p:txBody>
      </p:sp>
      <p:sp>
        <p:nvSpPr>
          <p:cNvPr id="5" name="Rectangle 4">
            <a:extLst>
              <a:ext uri="{FF2B5EF4-FFF2-40B4-BE49-F238E27FC236}">
                <a16:creationId xmlns:a16="http://schemas.microsoft.com/office/drawing/2014/main" id="{E09B006D-F637-4289-B835-B4A2547C22D5}"/>
              </a:ext>
            </a:extLst>
          </p:cNvPr>
          <p:cNvSpPr/>
          <p:nvPr/>
        </p:nvSpPr>
        <p:spPr>
          <a:xfrm>
            <a:off x="9265919" y="1785796"/>
            <a:ext cx="2729654" cy="2585323"/>
          </a:xfrm>
          <a:prstGeom prst="rect">
            <a:avLst/>
          </a:prstGeom>
        </p:spPr>
        <p:txBody>
          <a:bodyPr wrap="square">
            <a:spAutoFit/>
          </a:bodyPr>
          <a:lstStyle/>
          <a:p>
            <a:r>
              <a:rPr lang="en-US" dirty="0">
                <a:solidFill>
                  <a:schemeClr val="bg1"/>
                </a:solidFill>
              </a:rPr>
              <a:t>The information presented here is for training purposes and reflects the views of the presenter. It doesn’t necessarily represent the official propositions of the Member Analytics, Aetna or CVS</a:t>
            </a:r>
          </a:p>
        </p:txBody>
      </p:sp>
    </p:spTree>
    <p:extLst>
      <p:ext uri="{BB962C8B-B14F-4D97-AF65-F5344CB8AC3E}">
        <p14:creationId xmlns:p14="http://schemas.microsoft.com/office/powerpoint/2010/main" val="1766381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5A36C93-D7EF-44F8-893F-34DE89DEEECC}"/>
              </a:ext>
            </a:extLst>
          </p:cNvPr>
          <p:cNvGraphicFramePr>
            <a:graphicFrameLocks noChangeAspect="1"/>
          </p:cNvGraphicFramePr>
          <p:nvPr>
            <p:custDataLst>
              <p:tags r:id="rId2"/>
            </p:custDataLst>
            <p:extLst>
              <p:ext uri="{D42A27DB-BD31-4B8C-83A1-F6EECF244321}">
                <p14:modId xmlns:p14="http://schemas.microsoft.com/office/powerpoint/2010/main" val="4010115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33"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45A36C93-D7EF-44F8-893F-34DE89DEEE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B6A40DE-1715-4EFC-8E4F-135874F620B9}"/>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0" name="Rectangle 19">
            <a:extLst>
              <a:ext uri="{FF2B5EF4-FFF2-40B4-BE49-F238E27FC236}">
                <a16:creationId xmlns:a16="http://schemas.microsoft.com/office/drawing/2014/main" id="{3753C326-B33C-4843-84FA-453432F297D5}"/>
              </a:ext>
            </a:extLst>
          </p:cNvPr>
          <p:cNvSpPr/>
          <p:nvPr/>
        </p:nvSpPr>
        <p:spPr bwMode="gray">
          <a:xfrm>
            <a:off x="784604" y="4843557"/>
            <a:ext cx="4057984" cy="1202680"/>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5DDD8294-BD7D-4A93-8595-8DA9A90E2A05}"/>
              </a:ext>
            </a:extLst>
          </p:cNvPr>
          <p:cNvSpPr>
            <a:spLocks noGrp="1"/>
          </p:cNvSpPr>
          <p:nvPr>
            <p:ph type="title"/>
          </p:nvPr>
        </p:nvSpPr>
        <p:spPr/>
        <p:txBody>
          <a:bodyPr/>
          <a:lstStyle/>
          <a:p>
            <a:r>
              <a:rPr lang="en-US"/>
              <a:t>Propensity Score Adjustment</a:t>
            </a:r>
          </a:p>
        </p:txBody>
      </p:sp>
      <p:sp>
        <p:nvSpPr>
          <p:cNvPr id="5" name="Rectangle 4">
            <a:extLst>
              <a:ext uri="{FF2B5EF4-FFF2-40B4-BE49-F238E27FC236}">
                <a16:creationId xmlns:a16="http://schemas.microsoft.com/office/drawing/2014/main" id="{2EE47023-6ABF-4F79-BACB-4D597F840C39}"/>
              </a:ext>
            </a:extLst>
          </p:cNvPr>
          <p:cNvSpPr/>
          <p:nvPr/>
        </p:nvSpPr>
        <p:spPr>
          <a:xfrm>
            <a:off x="784604" y="2379091"/>
            <a:ext cx="4048939" cy="2288789"/>
          </a:xfrm>
          <a:prstGeom prst="rect">
            <a:avLst/>
          </a:prstGeom>
          <a:ln>
            <a:solidFill>
              <a:schemeClr val="accent2"/>
            </a:solidFill>
          </a:ln>
        </p:spPr>
        <p:txBody>
          <a:bodyPr wrap="square">
            <a:spAutoFit/>
          </a:bodyPr>
          <a:lstStyle/>
          <a:p>
            <a:endParaRPr lang="en-US" sz="1400">
              <a:solidFill>
                <a:schemeClr val="tx2"/>
              </a:solidFill>
            </a:endParaRPr>
          </a:p>
        </p:txBody>
      </p:sp>
      <p:sp>
        <p:nvSpPr>
          <p:cNvPr id="6" name="Rectangle 5">
            <a:extLst>
              <a:ext uri="{FF2B5EF4-FFF2-40B4-BE49-F238E27FC236}">
                <a16:creationId xmlns:a16="http://schemas.microsoft.com/office/drawing/2014/main" id="{1603470D-92C3-4BC0-A8CB-2DEC1CC55D16}"/>
              </a:ext>
            </a:extLst>
          </p:cNvPr>
          <p:cNvSpPr/>
          <p:nvPr/>
        </p:nvSpPr>
        <p:spPr>
          <a:xfrm>
            <a:off x="905295" y="2510508"/>
            <a:ext cx="3782384" cy="1384995"/>
          </a:xfrm>
          <a:prstGeom prst="rect">
            <a:avLst/>
          </a:prstGeom>
        </p:spPr>
        <p:txBody>
          <a:bodyPr wrap="square">
            <a:spAutoFit/>
          </a:bodyPr>
          <a:lstStyle/>
          <a:p>
            <a:pPr>
              <a:spcAft>
                <a:spcPts val="1200"/>
              </a:spcAft>
            </a:pPr>
            <a:r>
              <a:rPr lang="en-US" b="1">
                <a:solidFill>
                  <a:schemeClr val="tx2"/>
                </a:solidFill>
                <a:cs typeface="Arial" panose="020B0604020202020204" pitchFamily="34" charset="0"/>
              </a:rPr>
              <a:t>Cost Gap Analysis for Flu shots:</a:t>
            </a:r>
          </a:p>
          <a:p>
            <a:pPr>
              <a:spcAft>
                <a:spcPts val="1200"/>
              </a:spcAft>
            </a:pPr>
            <a:r>
              <a:rPr lang="en-US" sz="1400" b="1">
                <a:solidFill>
                  <a:schemeClr val="tx2"/>
                </a:solidFill>
                <a:latin typeface="Courier New" panose="02070309020205020404" pitchFamily="49" charset="0"/>
                <a:cs typeface="Courier New" panose="02070309020205020404" pitchFamily="49" charset="0"/>
              </a:rPr>
              <a:t>2018 Cost = </a:t>
            </a:r>
            <a:r>
              <a:rPr lang="el-GR" sz="1400" b="1">
                <a:solidFill>
                  <a:schemeClr val="tx2"/>
                </a:solidFill>
                <a:latin typeface="Courier New" panose="02070309020205020404" pitchFamily="49" charset="0"/>
                <a:cs typeface="Courier New" panose="02070309020205020404" pitchFamily="49" charset="0"/>
              </a:rPr>
              <a:t>β0</a:t>
            </a:r>
            <a:r>
              <a:rPr lang="en-US" sz="1400" b="1">
                <a:solidFill>
                  <a:schemeClr val="tx2"/>
                </a:solidFill>
                <a:latin typeface="Courier New" panose="02070309020205020404" pitchFamily="49" charset="0"/>
                <a:cs typeface="Courier New" panose="02070309020205020404" pitchFamily="49" charset="0"/>
              </a:rPr>
              <a:t> </a:t>
            </a:r>
            <a:r>
              <a:rPr lang="el-GR" sz="1400" b="1" strike="sngStrike">
                <a:solidFill>
                  <a:schemeClr val="tx2"/>
                </a:solidFill>
                <a:latin typeface="Courier New" panose="02070309020205020404" pitchFamily="49" charset="0"/>
                <a:cs typeface="Courier New" panose="02070309020205020404" pitchFamily="49" charset="0"/>
              </a:rPr>
              <a:t>+ β1 * </a:t>
            </a:r>
            <a:r>
              <a:rPr lang="en-US" sz="1400" b="1" strike="sngStrike">
                <a:solidFill>
                  <a:schemeClr val="tx2"/>
                </a:solidFill>
                <a:latin typeface="Courier New" panose="02070309020205020404" pitchFamily="49" charset="0"/>
                <a:cs typeface="Courier New" panose="02070309020205020404" pitchFamily="49" charset="0"/>
              </a:rPr>
              <a:t>2017 Cost + </a:t>
            </a:r>
            <a:r>
              <a:rPr lang="el-GR" sz="1400" b="1" strike="sngStrike">
                <a:solidFill>
                  <a:schemeClr val="tx2"/>
                </a:solidFill>
                <a:latin typeface="Courier New" panose="02070309020205020404" pitchFamily="49" charset="0"/>
                <a:cs typeface="Courier New" panose="02070309020205020404" pitchFamily="49" charset="0"/>
              </a:rPr>
              <a:t>β2 * </a:t>
            </a:r>
            <a:r>
              <a:rPr lang="en-US" sz="1400" b="1" strike="sngStrike">
                <a:solidFill>
                  <a:schemeClr val="tx2"/>
                </a:solidFill>
                <a:latin typeface="Courier New" panose="02070309020205020404" pitchFamily="49" charset="0"/>
                <a:cs typeface="Courier New" panose="02070309020205020404" pitchFamily="49" charset="0"/>
              </a:rPr>
              <a:t>Gender + </a:t>
            </a:r>
            <a:r>
              <a:rPr lang="el-GR" sz="1400" b="1" strike="sngStrike">
                <a:solidFill>
                  <a:schemeClr val="tx2"/>
                </a:solidFill>
                <a:latin typeface="Courier New" panose="02070309020205020404" pitchFamily="49" charset="0"/>
                <a:cs typeface="Courier New" panose="02070309020205020404" pitchFamily="49" charset="0"/>
              </a:rPr>
              <a:t>β3 * </a:t>
            </a:r>
            <a:r>
              <a:rPr lang="en-US" sz="1400" b="1" strike="sngStrike">
                <a:solidFill>
                  <a:schemeClr val="tx2"/>
                </a:solidFill>
                <a:latin typeface="Courier New" panose="02070309020205020404" pitchFamily="49" charset="0"/>
                <a:cs typeface="Courier New" panose="02070309020205020404" pitchFamily="49" charset="0"/>
              </a:rPr>
              <a:t>Age + </a:t>
            </a:r>
            <a:r>
              <a:rPr lang="el-GR" sz="1400" b="1" strike="sngStrike">
                <a:solidFill>
                  <a:schemeClr val="tx2"/>
                </a:solidFill>
                <a:latin typeface="Courier New" panose="02070309020205020404" pitchFamily="49" charset="0"/>
                <a:cs typeface="Courier New" panose="02070309020205020404" pitchFamily="49" charset="0"/>
              </a:rPr>
              <a:t>β4 * </a:t>
            </a:r>
            <a:r>
              <a:rPr lang="en-US" sz="1400" b="1" strike="sngStrike" err="1">
                <a:solidFill>
                  <a:schemeClr val="tx2"/>
                </a:solidFill>
                <a:latin typeface="Courier New" panose="02070309020205020404" pitchFamily="49" charset="0"/>
                <a:cs typeface="Courier New" panose="02070309020205020404" pitchFamily="49" charset="0"/>
              </a:rPr>
              <a:t>Charleson</a:t>
            </a:r>
            <a:r>
              <a:rPr lang="en-US" sz="1400" b="1" strike="sngStrike">
                <a:solidFill>
                  <a:schemeClr val="tx2"/>
                </a:solidFill>
                <a:latin typeface="Courier New" panose="02070309020205020404" pitchFamily="49" charset="0"/>
                <a:cs typeface="Courier New" panose="02070309020205020404" pitchFamily="49" charset="0"/>
              </a:rPr>
              <a:t> Index</a:t>
            </a:r>
            <a:r>
              <a:rPr lang="en-US" sz="1400" b="1">
                <a:solidFill>
                  <a:schemeClr val="tx2"/>
                </a:solidFill>
                <a:latin typeface="Courier New" panose="02070309020205020404" pitchFamily="49" charset="0"/>
                <a:cs typeface="Courier New" panose="02070309020205020404" pitchFamily="49" charset="0"/>
              </a:rPr>
              <a:t> + </a:t>
            </a:r>
            <a:r>
              <a:rPr lang="el-GR" sz="1400" b="1">
                <a:solidFill>
                  <a:schemeClr val="tx2"/>
                </a:solidFill>
                <a:latin typeface="Courier New" panose="02070309020205020404" pitchFamily="49" charset="0"/>
                <a:cs typeface="Courier New" panose="02070309020205020404" pitchFamily="49" charset="0"/>
              </a:rPr>
              <a:t>β5 * </a:t>
            </a:r>
            <a:r>
              <a:rPr lang="en-US" sz="1400" b="1">
                <a:solidFill>
                  <a:schemeClr val="tx2"/>
                </a:solidFill>
                <a:latin typeface="Courier New" panose="02070309020205020404" pitchFamily="49" charset="0"/>
                <a:cs typeface="Courier New" panose="02070309020205020404" pitchFamily="49" charset="0"/>
              </a:rPr>
              <a:t>Flu Shot 2018 + </a:t>
            </a:r>
            <a:r>
              <a:rPr lang="el-GR" sz="1400" b="1">
                <a:latin typeface="Courier New" panose="02070309020205020404" pitchFamily="49" charset="0"/>
                <a:cs typeface="Courier New" panose="02070309020205020404" pitchFamily="49" charset="0"/>
              </a:rPr>
              <a:t>β</a:t>
            </a:r>
            <a:r>
              <a:rPr lang="en-US" sz="1400" b="1" baseline="-25000">
                <a:latin typeface="Courier New" panose="02070309020205020404" pitchFamily="49" charset="0"/>
                <a:cs typeface="Courier New" panose="02070309020205020404" pitchFamily="49" charset="0"/>
              </a:rPr>
              <a:t>6 *</a:t>
            </a:r>
            <a:r>
              <a:rPr lang="en-US" sz="1400" b="1" kern="0">
                <a:solidFill>
                  <a:schemeClr val="accent2"/>
                </a:solidFill>
                <a:latin typeface="Courier New" panose="02070309020205020404" pitchFamily="49" charset="0"/>
                <a:cs typeface="Courier New" panose="02070309020205020404" pitchFamily="49" charset="0"/>
              </a:rPr>
              <a:t>P(</a:t>
            </a:r>
            <a:r>
              <a:rPr lang="en-US" sz="1400" b="1" kern="0" err="1">
                <a:solidFill>
                  <a:schemeClr val="accent2"/>
                </a:solidFill>
                <a:latin typeface="Courier New" panose="02070309020205020404" pitchFamily="49" charset="0"/>
                <a:cs typeface="Courier New" panose="02070309020205020404" pitchFamily="49" charset="0"/>
              </a:rPr>
              <a:t>Flushot</a:t>
            </a:r>
            <a:r>
              <a:rPr lang="en-US" sz="1400" b="1" kern="0">
                <a:solidFill>
                  <a:schemeClr val="accent2"/>
                </a:solidFill>
                <a:latin typeface="Courier New" panose="02070309020205020404" pitchFamily="49" charset="0"/>
                <a:cs typeface="Courier New" panose="02070309020205020404" pitchFamily="49" charset="0"/>
              </a:rPr>
              <a:t>) </a:t>
            </a:r>
            <a:r>
              <a:rPr lang="en-US" sz="1400" b="1" kern="0">
                <a:latin typeface="Courier New" panose="02070309020205020404" pitchFamily="49" charset="0"/>
                <a:cs typeface="Courier New" panose="02070309020205020404" pitchFamily="49" charset="0"/>
              </a:rPr>
              <a:t>+ </a:t>
            </a:r>
            <a:r>
              <a:rPr lang="el-GR" sz="1400" b="1">
                <a:solidFill>
                  <a:schemeClr val="tx2"/>
                </a:solidFill>
                <a:latin typeface="Courier New" panose="02070309020205020404" pitchFamily="49" charset="0"/>
                <a:cs typeface="Courier New" panose="02070309020205020404" pitchFamily="49" charset="0"/>
              </a:rPr>
              <a:t>ε</a:t>
            </a:r>
          </a:p>
        </p:txBody>
      </p:sp>
      <p:sp>
        <p:nvSpPr>
          <p:cNvPr id="7" name="TextBox 6">
            <a:extLst>
              <a:ext uri="{FF2B5EF4-FFF2-40B4-BE49-F238E27FC236}">
                <a16:creationId xmlns:a16="http://schemas.microsoft.com/office/drawing/2014/main" id="{D71E8B87-0405-43F1-B382-E9F378AF4182}"/>
              </a:ext>
            </a:extLst>
          </p:cNvPr>
          <p:cNvSpPr txBox="1"/>
          <p:nvPr/>
        </p:nvSpPr>
        <p:spPr>
          <a:xfrm>
            <a:off x="1024586" y="3974534"/>
            <a:ext cx="3663094" cy="790413"/>
          </a:xfrm>
          <a:prstGeom prst="rect">
            <a:avLst/>
          </a:prstGeom>
          <a:noFill/>
        </p:spPr>
        <p:txBody>
          <a:bodyPr wrap="square" lIns="0" tIns="0" rIns="0" bIns="0" rtlCol="0">
            <a:noAutofit/>
          </a:bodyPr>
          <a:lstStyle/>
          <a:p>
            <a:pPr defTabSz="456758" fontAlgn="base">
              <a:spcBef>
                <a:spcPts val="1200"/>
              </a:spcBef>
            </a:pPr>
            <a:r>
              <a:rPr lang="en-US" sz="1400" b="1" dirty="0">
                <a:solidFill>
                  <a:schemeClr val="tx2"/>
                </a:solidFill>
                <a:cs typeface="Open Sans Light"/>
              </a:rPr>
              <a:t>Causal Effect of interests:</a:t>
            </a:r>
          </a:p>
          <a:p>
            <a:pPr defTabSz="456758" fontAlgn="base">
              <a:spcBef>
                <a:spcPts val="1200"/>
              </a:spcBef>
            </a:pPr>
            <a:r>
              <a:rPr lang="en-US" sz="1400" dirty="0">
                <a:solidFill>
                  <a:schemeClr val="tx2"/>
                </a:solidFill>
                <a:cs typeface="Open Sans Light"/>
              </a:rPr>
              <a:t>Flu Shot                                Cost Savings</a:t>
            </a:r>
          </a:p>
        </p:txBody>
      </p:sp>
      <p:cxnSp>
        <p:nvCxnSpPr>
          <p:cNvPr id="8" name="Straight Arrow Connector 7">
            <a:extLst>
              <a:ext uri="{FF2B5EF4-FFF2-40B4-BE49-F238E27FC236}">
                <a16:creationId xmlns:a16="http://schemas.microsoft.com/office/drawing/2014/main" id="{9881F3C4-C7B2-4176-82AA-AB81C928F558}"/>
              </a:ext>
            </a:extLst>
          </p:cNvPr>
          <p:cNvCxnSpPr/>
          <p:nvPr/>
        </p:nvCxnSpPr>
        <p:spPr>
          <a:xfrm>
            <a:off x="1902660" y="4463835"/>
            <a:ext cx="11623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610590D7-499B-4735-887D-AE6209FF3ACC}"/>
              </a:ext>
            </a:extLst>
          </p:cNvPr>
          <p:cNvSpPr/>
          <p:nvPr/>
        </p:nvSpPr>
        <p:spPr>
          <a:xfrm>
            <a:off x="857433" y="1086201"/>
            <a:ext cx="3903280" cy="1477328"/>
          </a:xfrm>
          <a:prstGeom prst="rect">
            <a:avLst/>
          </a:prstGeom>
        </p:spPr>
        <p:txBody>
          <a:bodyPr wrap="square">
            <a:spAutoFit/>
          </a:bodyPr>
          <a:lstStyle/>
          <a:p>
            <a:r>
              <a:rPr lang="en-US">
                <a:solidFill>
                  <a:srgbClr val="000000"/>
                </a:solidFill>
              </a:rPr>
              <a:t>Propensity score adjustment involves developing a propensity score and then inserting this score into the outcome model</a:t>
            </a:r>
          </a:p>
          <a:p>
            <a:endParaRPr lang="en-US">
              <a:solidFill>
                <a:srgbClr val="000000"/>
              </a:solidFill>
            </a:endParaRPr>
          </a:p>
        </p:txBody>
      </p:sp>
      <p:sp>
        <p:nvSpPr>
          <p:cNvPr id="12" name="Rectangle 11">
            <a:extLst>
              <a:ext uri="{FF2B5EF4-FFF2-40B4-BE49-F238E27FC236}">
                <a16:creationId xmlns:a16="http://schemas.microsoft.com/office/drawing/2014/main" id="{CF68DDE2-C55E-4454-9D02-149896A909E6}"/>
              </a:ext>
            </a:extLst>
          </p:cNvPr>
          <p:cNvSpPr/>
          <p:nvPr/>
        </p:nvSpPr>
        <p:spPr>
          <a:xfrm>
            <a:off x="5655118" y="1077218"/>
            <a:ext cx="5628412" cy="2739211"/>
          </a:xfrm>
          <a:prstGeom prst="rect">
            <a:avLst/>
          </a:prstGeom>
          <a:solidFill>
            <a:schemeClr val="accent5"/>
          </a:solidFill>
        </p:spPr>
        <p:txBody>
          <a:bodyPr wrap="square">
            <a:spAutoFit/>
          </a:bodyPr>
          <a:lstStyle/>
          <a:p>
            <a:r>
              <a:rPr lang="en-US" sz="1600" b="1" dirty="0">
                <a:solidFill>
                  <a:schemeClr val="bg1"/>
                </a:solidFill>
              </a:rPr>
              <a:t>Practical steps:</a:t>
            </a:r>
          </a:p>
          <a:p>
            <a:pPr marL="171450" indent="-171450">
              <a:buFont typeface="Arial" panose="020B0604020202020204" pitchFamily="34" charset="0"/>
              <a:buChar char="•"/>
            </a:pPr>
            <a:endParaRPr lang="en-US" sz="1200" b="1" dirty="0">
              <a:solidFill>
                <a:schemeClr val="bg1"/>
              </a:solidFill>
            </a:endParaRPr>
          </a:p>
          <a:p>
            <a:pPr marL="171450" indent="-171450">
              <a:buFont typeface="Arial" panose="020B0604020202020204" pitchFamily="34" charset="0"/>
              <a:buChar char="•"/>
            </a:pPr>
            <a:r>
              <a:rPr lang="en-US" sz="1200" b="1" dirty="0">
                <a:solidFill>
                  <a:schemeClr val="bg1"/>
                </a:solidFill>
              </a:rPr>
              <a:t>In propensity score matching, we repeat the statistical tests using the matched population. In propensity score adjustment, we need to take a slightly different approach so as to add the adjustment in while still measuring cohort differences.</a:t>
            </a:r>
          </a:p>
          <a:p>
            <a:pPr marL="171450" indent="-171450">
              <a:buFont typeface="Arial" panose="020B0604020202020204" pitchFamily="34" charset="0"/>
              <a:buChar char="•"/>
            </a:pPr>
            <a:endParaRPr lang="en-US" sz="1200" b="1" dirty="0">
              <a:solidFill>
                <a:schemeClr val="bg1"/>
              </a:solidFill>
            </a:endParaRPr>
          </a:p>
          <a:p>
            <a:pPr marL="171450" indent="-171450">
              <a:buFont typeface="Arial" panose="020B0604020202020204" pitchFamily="34" charset="0"/>
              <a:buChar char="•"/>
            </a:pPr>
            <a:r>
              <a:rPr lang="en-US" sz="1200" b="1" dirty="0">
                <a:solidFill>
                  <a:schemeClr val="bg1"/>
                </a:solidFill>
              </a:rPr>
              <a:t>When we run the post-adjustment models for age, baseline cost, </a:t>
            </a:r>
            <a:r>
              <a:rPr lang="en-US" sz="1200" b="1" dirty="0" err="1">
                <a:solidFill>
                  <a:schemeClr val="bg1"/>
                </a:solidFill>
              </a:rPr>
              <a:t>Charlson</a:t>
            </a:r>
            <a:r>
              <a:rPr lang="en-US" sz="1200" b="1" dirty="0">
                <a:solidFill>
                  <a:schemeClr val="bg1"/>
                </a:solidFill>
              </a:rPr>
              <a:t> index and gender, we should see the output where the coefficients for the indicators taking flu shots in 2018 are not significant</a:t>
            </a:r>
          </a:p>
          <a:p>
            <a:pPr marL="171450" indent="-171450">
              <a:buFont typeface="Arial" panose="020B0604020202020204" pitchFamily="34" charset="0"/>
              <a:buChar char="•"/>
            </a:pPr>
            <a:endParaRPr lang="en-US" sz="1200" b="1" dirty="0">
              <a:solidFill>
                <a:schemeClr val="bg1"/>
              </a:solidFill>
            </a:endParaRPr>
          </a:p>
          <a:p>
            <a:pPr marL="171450" indent="-171450">
              <a:buFont typeface="Arial" panose="020B0604020202020204" pitchFamily="34" charset="0"/>
              <a:buChar char="•"/>
            </a:pPr>
            <a:r>
              <a:rPr lang="en-US" sz="1200" b="1" dirty="0">
                <a:solidFill>
                  <a:schemeClr val="bg1"/>
                </a:solidFill>
              </a:rPr>
              <a:t>If, after propensity score adjustment, differences remain in the baseline characteristics, then you should adjust the propensity score model.</a:t>
            </a:r>
          </a:p>
          <a:p>
            <a:pPr marL="171450" indent="-171450">
              <a:buFont typeface="Arial" panose="020B0604020202020204" pitchFamily="34" charset="0"/>
              <a:buChar char="•"/>
            </a:pPr>
            <a:endParaRPr lang="en-US" sz="1200" b="1" dirty="0">
              <a:solidFill>
                <a:schemeClr val="bg1"/>
              </a:solidFill>
            </a:endParaRPr>
          </a:p>
        </p:txBody>
      </p:sp>
      <p:sp>
        <p:nvSpPr>
          <p:cNvPr id="14" name="Rectangle 13">
            <a:extLst>
              <a:ext uri="{FF2B5EF4-FFF2-40B4-BE49-F238E27FC236}">
                <a16:creationId xmlns:a16="http://schemas.microsoft.com/office/drawing/2014/main" id="{223210EC-8AF2-4E9C-9DC6-E9234AEE9D66}"/>
              </a:ext>
            </a:extLst>
          </p:cNvPr>
          <p:cNvSpPr/>
          <p:nvPr/>
        </p:nvSpPr>
        <p:spPr>
          <a:xfrm>
            <a:off x="793649" y="4940624"/>
            <a:ext cx="4048939" cy="1015663"/>
          </a:xfrm>
          <a:prstGeom prst="rect">
            <a:avLst/>
          </a:prstGeom>
          <a:noFill/>
        </p:spPr>
        <p:txBody>
          <a:bodyPr wrap="square">
            <a:spAutoFit/>
          </a:bodyPr>
          <a:lstStyle/>
          <a:p>
            <a:r>
              <a:rPr lang="en-US" sz="1200" b="1" dirty="0">
                <a:solidFill>
                  <a:schemeClr val="bg1"/>
                </a:solidFill>
              </a:rPr>
              <a:t>Although some data scientists like to also explore baseline characteristics, but this must be done</a:t>
            </a:r>
          </a:p>
          <a:p>
            <a:r>
              <a:rPr lang="en-US" sz="1200" b="1" dirty="0">
                <a:solidFill>
                  <a:schemeClr val="bg1"/>
                </a:solidFill>
              </a:rPr>
              <a:t>with extreme caution due to the risk of collinearity. In</a:t>
            </a:r>
          </a:p>
          <a:p>
            <a:r>
              <a:rPr lang="en-US" sz="1200" b="1" dirty="0">
                <a:solidFill>
                  <a:schemeClr val="bg1"/>
                </a:solidFill>
              </a:rPr>
              <a:t>theory, the influence on these variables should already be captured in the propensity score.</a:t>
            </a:r>
          </a:p>
        </p:txBody>
      </p:sp>
      <p:sp>
        <p:nvSpPr>
          <p:cNvPr id="15" name="TextBox 14">
            <a:extLst>
              <a:ext uri="{FF2B5EF4-FFF2-40B4-BE49-F238E27FC236}">
                <a16:creationId xmlns:a16="http://schemas.microsoft.com/office/drawing/2014/main" id="{5BB500C9-0E75-43CC-B146-673EAF1B8CE9}"/>
              </a:ext>
            </a:extLst>
          </p:cNvPr>
          <p:cNvSpPr txBox="1"/>
          <p:nvPr/>
        </p:nvSpPr>
        <p:spPr>
          <a:xfrm>
            <a:off x="5905568" y="4103691"/>
            <a:ext cx="5976124" cy="2062103"/>
          </a:xfrm>
          <a:prstGeom prst="rect">
            <a:avLst/>
          </a:prstGeom>
          <a:noFill/>
        </p:spPr>
        <p:txBody>
          <a:bodyPr wrap="square" lIns="0" tIns="0" rIns="0" bIns="0" rtlCol="0">
            <a:spAutoFit/>
          </a:bodyPr>
          <a:lstStyle/>
          <a:p>
            <a:r>
              <a:rPr lang="en-US" sz="1400">
                <a:solidFill>
                  <a:schemeClr val="tx2"/>
                </a:solidFill>
              </a:rPr>
              <a:t>Age = </a:t>
            </a:r>
            <a:r>
              <a:rPr lang="el-GR" sz="1400">
                <a:solidFill>
                  <a:schemeClr val="tx2"/>
                </a:solidFill>
              </a:rPr>
              <a:t>β0</a:t>
            </a:r>
            <a:r>
              <a:rPr lang="en-US" sz="1400">
                <a:solidFill>
                  <a:schemeClr val="tx2"/>
                </a:solidFill>
              </a:rPr>
              <a:t> + </a:t>
            </a:r>
            <a:r>
              <a:rPr lang="el-GR" sz="1400">
                <a:solidFill>
                  <a:schemeClr val="tx2"/>
                </a:solidFill>
              </a:rPr>
              <a:t>β5 * </a:t>
            </a:r>
            <a:r>
              <a:rPr lang="en-US" sz="1400">
                <a:solidFill>
                  <a:schemeClr val="tx2"/>
                </a:solidFill>
              </a:rPr>
              <a:t>Flu Shot 2018 + </a:t>
            </a:r>
            <a:r>
              <a:rPr lang="el-GR" sz="1400"/>
              <a:t>β</a:t>
            </a:r>
            <a:r>
              <a:rPr lang="en-US" sz="1400" baseline="-25000"/>
              <a:t>6 *</a:t>
            </a:r>
            <a:r>
              <a:rPr lang="en-US" sz="1400" kern="0">
                <a:solidFill>
                  <a:schemeClr val="accent2"/>
                </a:solidFill>
              </a:rPr>
              <a:t>P(</a:t>
            </a:r>
            <a:r>
              <a:rPr lang="en-US" sz="1400" kern="0" err="1">
                <a:solidFill>
                  <a:schemeClr val="accent2"/>
                </a:solidFill>
              </a:rPr>
              <a:t>Flushot</a:t>
            </a:r>
            <a:r>
              <a:rPr lang="en-US" sz="1400" kern="0">
                <a:solidFill>
                  <a:schemeClr val="accent2"/>
                </a:solidFill>
              </a:rPr>
              <a:t>) </a:t>
            </a:r>
            <a:r>
              <a:rPr lang="en-US" sz="1400" kern="0"/>
              <a:t>+ </a:t>
            </a:r>
            <a:r>
              <a:rPr lang="el-GR" sz="1400" b="1">
                <a:solidFill>
                  <a:schemeClr val="tx2"/>
                </a:solidFill>
              </a:rPr>
              <a:t>ε</a:t>
            </a:r>
            <a:endParaRPr lang="en-US" sz="1400" b="1">
              <a:solidFill>
                <a:schemeClr val="tx2"/>
              </a:solidFill>
            </a:endParaRPr>
          </a:p>
          <a:p>
            <a:endParaRPr lang="en-US" sz="1400" b="1">
              <a:solidFill>
                <a:schemeClr val="tx2"/>
              </a:solidFill>
            </a:endParaRPr>
          </a:p>
          <a:p>
            <a:r>
              <a:rPr lang="en-US" sz="1400">
                <a:solidFill>
                  <a:schemeClr val="tx2"/>
                </a:solidFill>
              </a:rPr>
              <a:t>2017 Cost  = </a:t>
            </a:r>
            <a:r>
              <a:rPr lang="el-GR" sz="1400">
                <a:solidFill>
                  <a:schemeClr val="tx2"/>
                </a:solidFill>
              </a:rPr>
              <a:t>β0</a:t>
            </a:r>
            <a:r>
              <a:rPr lang="en-US" sz="1400">
                <a:solidFill>
                  <a:schemeClr val="tx2"/>
                </a:solidFill>
              </a:rPr>
              <a:t> + </a:t>
            </a:r>
            <a:r>
              <a:rPr lang="el-GR" sz="1400">
                <a:solidFill>
                  <a:schemeClr val="tx2"/>
                </a:solidFill>
              </a:rPr>
              <a:t>β5 * </a:t>
            </a:r>
            <a:r>
              <a:rPr lang="en-US" sz="1400">
                <a:solidFill>
                  <a:schemeClr val="tx2"/>
                </a:solidFill>
              </a:rPr>
              <a:t>Flu Shot 2018 + </a:t>
            </a:r>
            <a:r>
              <a:rPr lang="el-GR" sz="1400"/>
              <a:t>β</a:t>
            </a:r>
            <a:r>
              <a:rPr lang="en-US" sz="1400" baseline="-25000"/>
              <a:t>6 *</a:t>
            </a:r>
            <a:r>
              <a:rPr lang="en-US" sz="1400" kern="0">
                <a:solidFill>
                  <a:schemeClr val="accent2"/>
                </a:solidFill>
              </a:rPr>
              <a:t>P(</a:t>
            </a:r>
            <a:r>
              <a:rPr lang="en-US" sz="1400" kern="0" err="1">
                <a:solidFill>
                  <a:schemeClr val="accent2"/>
                </a:solidFill>
              </a:rPr>
              <a:t>Flushot</a:t>
            </a:r>
            <a:r>
              <a:rPr lang="en-US" sz="1400" kern="0">
                <a:solidFill>
                  <a:schemeClr val="accent2"/>
                </a:solidFill>
              </a:rPr>
              <a:t>) </a:t>
            </a:r>
            <a:r>
              <a:rPr lang="en-US" sz="1400" kern="0"/>
              <a:t>+ </a:t>
            </a:r>
            <a:r>
              <a:rPr lang="el-GR" sz="1400" b="1">
                <a:solidFill>
                  <a:schemeClr val="tx2"/>
                </a:solidFill>
              </a:rPr>
              <a:t>ε</a:t>
            </a:r>
            <a:endParaRPr lang="en-US" sz="1400" b="1">
              <a:solidFill>
                <a:schemeClr val="tx2"/>
              </a:solidFill>
            </a:endParaRPr>
          </a:p>
          <a:p>
            <a:endParaRPr lang="en-US" sz="1400" b="1">
              <a:solidFill>
                <a:schemeClr val="tx2"/>
              </a:solidFill>
            </a:endParaRPr>
          </a:p>
          <a:p>
            <a:r>
              <a:rPr lang="en-US" i="1">
                <a:solidFill>
                  <a:schemeClr val="tx2"/>
                </a:solidFill>
                <a:latin typeface="Bodoni MT" panose="02070603080606020203" pitchFamily="18" charset="0"/>
              </a:rPr>
              <a:t>f</a:t>
            </a:r>
            <a:r>
              <a:rPr lang="en-US" sz="1400">
                <a:solidFill>
                  <a:schemeClr val="tx2"/>
                </a:solidFill>
                <a:latin typeface="Bodoni MT" panose="02070603080606020203" pitchFamily="18" charset="0"/>
              </a:rPr>
              <a:t>(</a:t>
            </a:r>
            <a:r>
              <a:rPr lang="en-US" sz="1400" err="1">
                <a:solidFill>
                  <a:srgbClr val="3F3F3F"/>
                </a:solidFill>
              </a:rPr>
              <a:t>Charleson</a:t>
            </a:r>
            <a:r>
              <a:rPr lang="en-US" sz="1400">
                <a:solidFill>
                  <a:srgbClr val="3F3F3F"/>
                </a:solidFill>
              </a:rPr>
              <a:t> Index) </a:t>
            </a:r>
            <a:r>
              <a:rPr lang="en-US" sz="1400">
                <a:solidFill>
                  <a:schemeClr val="tx2"/>
                </a:solidFill>
              </a:rPr>
              <a:t>= </a:t>
            </a:r>
            <a:r>
              <a:rPr lang="el-GR" sz="1400">
                <a:solidFill>
                  <a:schemeClr val="tx2"/>
                </a:solidFill>
              </a:rPr>
              <a:t>β0</a:t>
            </a:r>
            <a:r>
              <a:rPr lang="en-US" sz="1400">
                <a:solidFill>
                  <a:schemeClr val="tx2"/>
                </a:solidFill>
              </a:rPr>
              <a:t> + </a:t>
            </a:r>
            <a:r>
              <a:rPr lang="el-GR" sz="1400">
                <a:solidFill>
                  <a:schemeClr val="tx2"/>
                </a:solidFill>
              </a:rPr>
              <a:t>β5 * </a:t>
            </a:r>
            <a:r>
              <a:rPr lang="en-US" sz="1400">
                <a:solidFill>
                  <a:schemeClr val="tx2"/>
                </a:solidFill>
              </a:rPr>
              <a:t>Flu Shot 2018 + </a:t>
            </a:r>
            <a:r>
              <a:rPr lang="el-GR" sz="1400"/>
              <a:t>β</a:t>
            </a:r>
            <a:r>
              <a:rPr lang="en-US" sz="1400" baseline="-25000"/>
              <a:t>6 *</a:t>
            </a:r>
            <a:r>
              <a:rPr lang="en-US" sz="1400" kern="0">
                <a:solidFill>
                  <a:schemeClr val="accent2"/>
                </a:solidFill>
              </a:rPr>
              <a:t>P(</a:t>
            </a:r>
            <a:r>
              <a:rPr lang="en-US" sz="1400" kern="0" err="1">
                <a:solidFill>
                  <a:schemeClr val="accent2"/>
                </a:solidFill>
              </a:rPr>
              <a:t>Flushot</a:t>
            </a:r>
            <a:r>
              <a:rPr lang="en-US" sz="1400" kern="0">
                <a:solidFill>
                  <a:schemeClr val="accent2"/>
                </a:solidFill>
              </a:rPr>
              <a:t>) </a:t>
            </a:r>
            <a:r>
              <a:rPr lang="en-US" sz="1400" kern="0"/>
              <a:t>+ </a:t>
            </a:r>
            <a:r>
              <a:rPr lang="el-GR" sz="1400" b="1">
                <a:solidFill>
                  <a:schemeClr val="tx2"/>
                </a:solidFill>
              </a:rPr>
              <a:t>ε</a:t>
            </a:r>
            <a:endParaRPr lang="en-US" sz="1400" b="1">
              <a:solidFill>
                <a:schemeClr val="tx2"/>
              </a:solidFill>
            </a:endParaRPr>
          </a:p>
          <a:p>
            <a:endParaRPr lang="en-US" sz="1400" b="1">
              <a:solidFill>
                <a:schemeClr val="tx2"/>
              </a:solidFill>
            </a:endParaRPr>
          </a:p>
          <a:p>
            <a:r>
              <a:rPr lang="en-US" i="1">
                <a:solidFill>
                  <a:schemeClr val="tx2"/>
                </a:solidFill>
                <a:latin typeface="Bodoni MT" panose="02070603080606020203" pitchFamily="18" charset="0"/>
              </a:rPr>
              <a:t>f</a:t>
            </a:r>
            <a:r>
              <a:rPr lang="en-US" sz="1400">
                <a:solidFill>
                  <a:schemeClr val="tx2"/>
                </a:solidFill>
              </a:rPr>
              <a:t>(Gender) = </a:t>
            </a:r>
            <a:r>
              <a:rPr lang="el-GR" sz="1400">
                <a:solidFill>
                  <a:schemeClr val="tx2"/>
                </a:solidFill>
              </a:rPr>
              <a:t>β0</a:t>
            </a:r>
            <a:r>
              <a:rPr lang="en-US" sz="1400">
                <a:solidFill>
                  <a:schemeClr val="tx2"/>
                </a:solidFill>
              </a:rPr>
              <a:t> + </a:t>
            </a:r>
            <a:r>
              <a:rPr lang="el-GR" sz="1400">
                <a:solidFill>
                  <a:schemeClr val="tx2"/>
                </a:solidFill>
              </a:rPr>
              <a:t>β5 * </a:t>
            </a:r>
            <a:r>
              <a:rPr lang="en-US" sz="1400">
                <a:solidFill>
                  <a:schemeClr val="tx2"/>
                </a:solidFill>
              </a:rPr>
              <a:t>Flu Shot 2018 + </a:t>
            </a:r>
            <a:r>
              <a:rPr lang="el-GR" sz="1400"/>
              <a:t>β</a:t>
            </a:r>
            <a:r>
              <a:rPr lang="en-US" sz="1400" baseline="-25000"/>
              <a:t>6 *</a:t>
            </a:r>
            <a:r>
              <a:rPr lang="en-US" sz="1400" kern="0">
                <a:solidFill>
                  <a:schemeClr val="accent2"/>
                </a:solidFill>
              </a:rPr>
              <a:t>P(</a:t>
            </a:r>
            <a:r>
              <a:rPr lang="en-US" sz="1400" kern="0" err="1">
                <a:solidFill>
                  <a:schemeClr val="accent2"/>
                </a:solidFill>
              </a:rPr>
              <a:t>Flushot</a:t>
            </a:r>
            <a:r>
              <a:rPr lang="en-US" sz="1400" kern="0">
                <a:solidFill>
                  <a:schemeClr val="accent2"/>
                </a:solidFill>
              </a:rPr>
              <a:t>) </a:t>
            </a:r>
            <a:r>
              <a:rPr lang="en-US" sz="1400" kern="0"/>
              <a:t>+ </a:t>
            </a:r>
            <a:r>
              <a:rPr lang="el-GR" sz="1400" b="1">
                <a:solidFill>
                  <a:schemeClr val="tx2"/>
                </a:solidFill>
              </a:rPr>
              <a:t>ε</a:t>
            </a:r>
            <a:endParaRPr lang="en-US" sz="1400" b="1">
              <a:solidFill>
                <a:schemeClr val="tx2"/>
              </a:solidFill>
            </a:endParaRPr>
          </a:p>
          <a:p>
            <a:endParaRPr lang="en-US" sz="1400" b="1">
              <a:solidFill>
                <a:schemeClr val="tx2"/>
              </a:solidFill>
            </a:endParaRPr>
          </a:p>
          <a:p>
            <a:endParaRPr lang="en-US" sz="1400">
              <a:solidFill>
                <a:schemeClr val="tx2"/>
              </a:solidFill>
            </a:endParaRPr>
          </a:p>
        </p:txBody>
      </p:sp>
      <p:sp>
        <p:nvSpPr>
          <p:cNvPr id="19" name="Rectangle 18">
            <a:extLst>
              <a:ext uri="{FF2B5EF4-FFF2-40B4-BE49-F238E27FC236}">
                <a16:creationId xmlns:a16="http://schemas.microsoft.com/office/drawing/2014/main" id="{F5F6E96C-E377-45D2-BC37-FCF8F9A2856B}"/>
              </a:ext>
            </a:extLst>
          </p:cNvPr>
          <p:cNvSpPr/>
          <p:nvPr/>
        </p:nvSpPr>
        <p:spPr>
          <a:xfrm>
            <a:off x="5655119" y="3934166"/>
            <a:ext cx="5628412" cy="2113891"/>
          </a:xfrm>
          <a:prstGeom prst="rect">
            <a:avLst/>
          </a:prstGeom>
          <a:ln>
            <a:solidFill>
              <a:schemeClr val="accent2"/>
            </a:solidFill>
          </a:ln>
        </p:spPr>
        <p:txBody>
          <a:bodyPr wrap="square">
            <a:spAutoFit/>
          </a:bodyPr>
          <a:lstStyle/>
          <a:p>
            <a:endParaRPr lang="en-US" sz="1400">
              <a:solidFill>
                <a:schemeClr val="tx2"/>
              </a:solidFill>
            </a:endParaRPr>
          </a:p>
        </p:txBody>
      </p:sp>
    </p:spTree>
    <p:extLst>
      <p:ext uri="{BB962C8B-B14F-4D97-AF65-F5344CB8AC3E}">
        <p14:creationId xmlns:p14="http://schemas.microsoft.com/office/powerpoint/2010/main" val="125905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84E3A5E-2E62-4EA4-B4C4-4EDF77027004}"/>
              </a:ext>
            </a:extLst>
          </p:cNvPr>
          <p:cNvGraphicFramePr>
            <a:graphicFrameLocks noChangeAspect="1"/>
          </p:cNvGraphicFramePr>
          <p:nvPr>
            <p:custDataLst>
              <p:tags r:id="rId2"/>
            </p:custDataLst>
            <p:extLst>
              <p:ext uri="{D42A27DB-BD31-4B8C-83A1-F6EECF244321}">
                <p14:modId xmlns:p14="http://schemas.microsoft.com/office/powerpoint/2010/main" val="14964730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57" name="think-cell Slide" r:id="rId6" imgW="341" imgH="341" progId="TCLayout.ActiveDocument.1">
                  <p:embed/>
                </p:oleObj>
              </mc:Choice>
              <mc:Fallback>
                <p:oleObj name="think-cell Slide" r:id="rId6" imgW="341" imgH="341" progId="TCLayout.ActiveDocument.1">
                  <p:embed/>
                  <p:pic>
                    <p:nvPicPr>
                      <p:cNvPr id="4" name="Object 3" hidden="1">
                        <a:extLst>
                          <a:ext uri="{FF2B5EF4-FFF2-40B4-BE49-F238E27FC236}">
                            <a16:creationId xmlns:a16="http://schemas.microsoft.com/office/drawing/2014/main" id="{884E3A5E-2E62-4EA4-B4C4-4EDF7702700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0E40B4B-6FCD-442F-B5D3-221E97DB6701}"/>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D6978CD0-1BE0-4439-9958-24347266D77B}"/>
              </a:ext>
            </a:extLst>
          </p:cNvPr>
          <p:cNvSpPr>
            <a:spLocks noGrp="1"/>
          </p:cNvSpPr>
          <p:nvPr>
            <p:ph type="title"/>
          </p:nvPr>
        </p:nvSpPr>
        <p:spPr/>
        <p:txBody>
          <a:bodyPr/>
          <a:lstStyle/>
          <a:p>
            <a:r>
              <a:rPr lang="en-US"/>
              <a:t>Propensity Score Adjustment Example</a:t>
            </a:r>
          </a:p>
        </p:txBody>
      </p:sp>
      <p:graphicFrame>
        <p:nvGraphicFramePr>
          <p:cNvPr id="6" name="Content Placeholder 4">
            <a:extLst>
              <a:ext uri="{FF2B5EF4-FFF2-40B4-BE49-F238E27FC236}">
                <a16:creationId xmlns:a16="http://schemas.microsoft.com/office/drawing/2014/main" id="{409B05E0-B6BB-490F-A2BF-915D887838AC}"/>
              </a:ext>
            </a:extLst>
          </p:cNvPr>
          <p:cNvGraphicFramePr>
            <a:graphicFrameLocks/>
          </p:cNvGraphicFramePr>
          <p:nvPr>
            <p:extLst>
              <p:ext uri="{D42A27DB-BD31-4B8C-83A1-F6EECF244321}">
                <p14:modId xmlns:p14="http://schemas.microsoft.com/office/powerpoint/2010/main" val="941150688"/>
              </p:ext>
            </p:extLst>
          </p:nvPr>
        </p:nvGraphicFramePr>
        <p:xfrm>
          <a:off x="557784" y="1571574"/>
          <a:ext cx="9471614" cy="1632686"/>
        </p:xfrm>
        <a:graphic>
          <a:graphicData uri="http://schemas.openxmlformats.org/drawingml/2006/table">
            <a:tbl>
              <a:tblPr/>
              <a:tblGrid>
                <a:gridCol w="798491">
                  <a:extLst>
                    <a:ext uri="{9D8B030D-6E8A-4147-A177-3AD203B41FA5}">
                      <a16:colId xmlns:a16="http://schemas.microsoft.com/office/drawing/2014/main" val="20000"/>
                    </a:ext>
                  </a:extLst>
                </a:gridCol>
                <a:gridCol w="675713">
                  <a:extLst>
                    <a:ext uri="{9D8B030D-6E8A-4147-A177-3AD203B41FA5}">
                      <a16:colId xmlns:a16="http://schemas.microsoft.com/office/drawing/2014/main" val="20002"/>
                    </a:ext>
                  </a:extLst>
                </a:gridCol>
                <a:gridCol w="799741">
                  <a:extLst>
                    <a:ext uri="{9D8B030D-6E8A-4147-A177-3AD203B41FA5}">
                      <a16:colId xmlns:a16="http://schemas.microsoft.com/office/drawing/2014/main" val="20003"/>
                    </a:ext>
                  </a:extLst>
                </a:gridCol>
                <a:gridCol w="799741">
                  <a:extLst>
                    <a:ext uri="{9D8B030D-6E8A-4147-A177-3AD203B41FA5}">
                      <a16:colId xmlns:a16="http://schemas.microsoft.com/office/drawing/2014/main" val="20004"/>
                    </a:ext>
                  </a:extLst>
                </a:gridCol>
                <a:gridCol w="799741">
                  <a:extLst>
                    <a:ext uri="{9D8B030D-6E8A-4147-A177-3AD203B41FA5}">
                      <a16:colId xmlns:a16="http://schemas.microsoft.com/office/drawing/2014/main" val="20005"/>
                    </a:ext>
                  </a:extLst>
                </a:gridCol>
                <a:gridCol w="799741">
                  <a:extLst>
                    <a:ext uri="{9D8B030D-6E8A-4147-A177-3AD203B41FA5}">
                      <a16:colId xmlns:a16="http://schemas.microsoft.com/office/drawing/2014/main" val="20006"/>
                    </a:ext>
                  </a:extLst>
                </a:gridCol>
                <a:gridCol w="799741">
                  <a:extLst>
                    <a:ext uri="{9D8B030D-6E8A-4147-A177-3AD203B41FA5}">
                      <a16:colId xmlns:a16="http://schemas.microsoft.com/office/drawing/2014/main" val="20007"/>
                    </a:ext>
                  </a:extLst>
                </a:gridCol>
                <a:gridCol w="799741">
                  <a:extLst>
                    <a:ext uri="{9D8B030D-6E8A-4147-A177-3AD203B41FA5}">
                      <a16:colId xmlns:a16="http://schemas.microsoft.com/office/drawing/2014/main" val="20008"/>
                    </a:ext>
                  </a:extLst>
                </a:gridCol>
                <a:gridCol w="799741">
                  <a:extLst>
                    <a:ext uri="{9D8B030D-6E8A-4147-A177-3AD203B41FA5}">
                      <a16:colId xmlns:a16="http://schemas.microsoft.com/office/drawing/2014/main" val="3408382652"/>
                    </a:ext>
                  </a:extLst>
                </a:gridCol>
                <a:gridCol w="799741">
                  <a:extLst>
                    <a:ext uri="{9D8B030D-6E8A-4147-A177-3AD203B41FA5}">
                      <a16:colId xmlns:a16="http://schemas.microsoft.com/office/drawing/2014/main" val="1431558162"/>
                    </a:ext>
                  </a:extLst>
                </a:gridCol>
                <a:gridCol w="799741">
                  <a:extLst>
                    <a:ext uri="{9D8B030D-6E8A-4147-A177-3AD203B41FA5}">
                      <a16:colId xmlns:a16="http://schemas.microsoft.com/office/drawing/2014/main" val="1786423945"/>
                    </a:ext>
                  </a:extLst>
                </a:gridCol>
                <a:gridCol w="799741">
                  <a:extLst>
                    <a:ext uri="{9D8B030D-6E8A-4147-A177-3AD203B41FA5}">
                      <a16:colId xmlns:a16="http://schemas.microsoft.com/office/drawing/2014/main" val="3107036133"/>
                    </a:ext>
                  </a:extLst>
                </a:gridCol>
              </a:tblGrid>
              <a:tr h="448319">
                <a:tc>
                  <a:txBody>
                    <a:bodyPr/>
                    <a:lstStyle/>
                    <a:p>
                      <a:pPr algn="l" fontAlgn="b"/>
                      <a:r>
                        <a:rPr lang="en-US" sz="1000" b="0" i="0" u="none" strike="noStrike">
                          <a:solidFill>
                            <a:srgbClr val="000000"/>
                          </a:solidFill>
                          <a:effectLst/>
                          <a:latin typeface="+mn-lt"/>
                        </a:rPr>
                        <a:t> </a:t>
                      </a:r>
                    </a:p>
                  </a:txBody>
                  <a:tcPr marL="9112" marR="9112" marT="9112" marB="0" anchor="b">
                    <a:lnL>
                      <a:noFill/>
                    </a:lnL>
                    <a:lnR w="12700"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rtl="0" fontAlgn="ctr"/>
                      <a:r>
                        <a:rPr lang="en-US" sz="1000" b="1" i="0" u="none" strike="noStrike">
                          <a:solidFill>
                            <a:srgbClr val="FFFFFF"/>
                          </a:solidFill>
                          <a:effectLst/>
                          <a:latin typeface="+mn-lt"/>
                        </a:rPr>
                        <a:t># Members</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2">
                  <a:txBody>
                    <a:bodyPr/>
                    <a:lstStyle/>
                    <a:p>
                      <a:pPr algn="ctr" rtl="0" fontAlgn="b"/>
                      <a:r>
                        <a:rPr lang="en-US" sz="1000" b="1" i="0" u="none" strike="noStrike">
                          <a:solidFill>
                            <a:srgbClr val="FFFFFF"/>
                          </a:solidFill>
                          <a:effectLst/>
                          <a:latin typeface="+mn-lt"/>
                        </a:rPr>
                        <a:t>Flu Shot Taken 2018</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rtl="0" fontAlgn="b"/>
                      <a:r>
                        <a:rPr lang="en-US" sz="1000" b="1" i="0" u="none" strike="noStrike">
                          <a:solidFill>
                            <a:srgbClr val="FFFFFF"/>
                          </a:solidFill>
                          <a:effectLst/>
                          <a:latin typeface="+mn-lt"/>
                        </a:rPr>
                        <a:t>Age</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rtl="0" fontAlgn="b"/>
                      <a:r>
                        <a:rPr lang="en-US" sz="1000" b="1" i="0" u="none" strike="noStrike">
                          <a:solidFill>
                            <a:srgbClr val="FFFFFF"/>
                          </a:solidFill>
                          <a:effectLst/>
                          <a:latin typeface="+mn-lt"/>
                        </a:rPr>
                        <a:t>Gender</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rtl="0" fontAlgn="b"/>
                      <a:r>
                        <a:rPr lang="en-US" sz="1000" b="1" i="0" u="none" strike="noStrike" err="1">
                          <a:solidFill>
                            <a:srgbClr val="FFFFFF"/>
                          </a:solidFill>
                          <a:effectLst/>
                          <a:latin typeface="+mn-lt"/>
                        </a:rPr>
                        <a:t>Charleson</a:t>
                      </a:r>
                      <a:r>
                        <a:rPr lang="en-US" sz="1000" b="1" i="0" u="none" strike="noStrike">
                          <a:solidFill>
                            <a:srgbClr val="FFFFFF"/>
                          </a:solidFill>
                          <a:effectLst/>
                          <a:latin typeface="+mn-lt"/>
                        </a:rPr>
                        <a:t> Index</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4F81BD"/>
                    </a:solidFill>
                  </a:tcPr>
                </a:tc>
                <a:tc gridSpan="2">
                  <a:txBody>
                    <a:bodyPr/>
                    <a:lstStyle/>
                    <a:p>
                      <a:pPr algn="ctr" rtl="0" fontAlgn="b"/>
                      <a:r>
                        <a:rPr lang="en-US" sz="1000" b="1" i="0" u="none" strike="noStrike">
                          <a:solidFill>
                            <a:srgbClr val="FFFFFF"/>
                          </a:solidFill>
                          <a:effectLst/>
                          <a:latin typeface="+mn-lt"/>
                        </a:rPr>
                        <a:t>2017 Medical Cost</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458562">
                <a:tc>
                  <a:txBody>
                    <a:bodyPr/>
                    <a:lstStyle/>
                    <a:p>
                      <a:pPr algn="ctr" rtl="0" fontAlgn="b"/>
                      <a:r>
                        <a:rPr lang="en-US" sz="1000" b="0" i="0" u="none" strike="noStrike">
                          <a:solidFill>
                            <a:srgbClr val="000000"/>
                          </a:solidFill>
                          <a:effectLst/>
                          <a:latin typeface="+mn-lt"/>
                        </a:rPr>
                        <a:t>Location</a:t>
                      </a:r>
                    </a:p>
                  </a:txBody>
                  <a:tcPr marL="9112" marR="9112" marT="911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endParaRPr lang="en-US"/>
                    </a:p>
                  </a:txBody>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25805">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b="1" i="0" u="none" strike="noStrike">
                          <a:solidFill>
                            <a:srgbClr val="FFFFFF"/>
                          </a:solidFill>
                          <a:effectLst/>
                          <a:latin typeface="+mn-lt"/>
                        </a:rPr>
                        <a:t>Community Wellness</a:t>
                      </a:r>
                    </a:p>
                  </a:txBody>
                  <a:tcPr marL="9112" marR="9112" marT="9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Calibri" panose="020F0502020204030204" pitchFamily="34" charset="0"/>
                        </a:rPr>
                        <a:t>5,384</a:t>
                      </a:r>
                      <a:endParaRPr lang="en-US" sz="1000" b="0" i="0" u="none" strike="noStrike">
                        <a:solidFill>
                          <a:srgbClr val="000000"/>
                        </a:solidFill>
                        <a:effectLst/>
                        <a:latin typeface="+mn-lt"/>
                      </a:endParaRPr>
                    </a:p>
                  </a:txBody>
                  <a:tcPr marL="9112" marR="9112" marT="911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38.71</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0.319</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-0.12</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0.924</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-10.30</a:t>
                      </a:r>
                    </a:p>
                  </a:txBody>
                  <a:tcPr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0.787</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57.04</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0.000</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0.50</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0.000</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37826801"/>
                  </a:ext>
                </a:extLst>
              </a:tr>
            </a:tbl>
          </a:graphicData>
        </a:graphic>
      </p:graphicFrame>
      <p:graphicFrame>
        <p:nvGraphicFramePr>
          <p:cNvPr id="7" name="Content Placeholder 4">
            <a:extLst>
              <a:ext uri="{FF2B5EF4-FFF2-40B4-BE49-F238E27FC236}">
                <a16:creationId xmlns:a16="http://schemas.microsoft.com/office/drawing/2014/main" id="{8360A7E1-4BB4-4CA7-971F-B86CB8A3EEB2}"/>
              </a:ext>
            </a:extLst>
          </p:cNvPr>
          <p:cNvGraphicFramePr>
            <a:graphicFrameLocks/>
          </p:cNvGraphicFramePr>
          <p:nvPr>
            <p:extLst>
              <p:ext uri="{D42A27DB-BD31-4B8C-83A1-F6EECF244321}">
                <p14:modId xmlns:p14="http://schemas.microsoft.com/office/powerpoint/2010/main" val="1510681955"/>
              </p:ext>
            </p:extLst>
          </p:nvPr>
        </p:nvGraphicFramePr>
        <p:xfrm>
          <a:off x="557784" y="4073036"/>
          <a:ext cx="4988920" cy="1632686"/>
        </p:xfrm>
        <a:graphic>
          <a:graphicData uri="http://schemas.openxmlformats.org/drawingml/2006/table">
            <a:tbl>
              <a:tblPr/>
              <a:tblGrid>
                <a:gridCol w="798491">
                  <a:extLst>
                    <a:ext uri="{9D8B030D-6E8A-4147-A177-3AD203B41FA5}">
                      <a16:colId xmlns:a16="http://schemas.microsoft.com/office/drawing/2014/main" val="20000"/>
                    </a:ext>
                  </a:extLst>
                </a:gridCol>
                <a:gridCol w="675713">
                  <a:extLst>
                    <a:ext uri="{9D8B030D-6E8A-4147-A177-3AD203B41FA5}">
                      <a16:colId xmlns:a16="http://schemas.microsoft.com/office/drawing/2014/main" val="20002"/>
                    </a:ext>
                  </a:extLst>
                </a:gridCol>
                <a:gridCol w="878679">
                  <a:extLst>
                    <a:ext uri="{9D8B030D-6E8A-4147-A177-3AD203B41FA5}">
                      <a16:colId xmlns:a16="http://schemas.microsoft.com/office/drawing/2014/main" val="20003"/>
                    </a:ext>
                  </a:extLst>
                </a:gridCol>
                <a:gridCol w="878679">
                  <a:extLst>
                    <a:ext uri="{9D8B030D-6E8A-4147-A177-3AD203B41FA5}">
                      <a16:colId xmlns:a16="http://schemas.microsoft.com/office/drawing/2014/main" val="20004"/>
                    </a:ext>
                  </a:extLst>
                </a:gridCol>
                <a:gridCol w="878679">
                  <a:extLst>
                    <a:ext uri="{9D8B030D-6E8A-4147-A177-3AD203B41FA5}">
                      <a16:colId xmlns:a16="http://schemas.microsoft.com/office/drawing/2014/main" val="2768866337"/>
                    </a:ext>
                  </a:extLst>
                </a:gridCol>
                <a:gridCol w="878679">
                  <a:extLst>
                    <a:ext uri="{9D8B030D-6E8A-4147-A177-3AD203B41FA5}">
                      <a16:colId xmlns:a16="http://schemas.microsoft.com/office/drawing/2014/main" val="741697942"/>
                    </a:ext>
                  </a:extLst>
                </a:gridCol>
              </a:tblGrid>
              <a:tr h="448319">
                <a:tc>
                  <a:txBody>
                    <a:bodyPr/>
                    <a:lstStyle/>
                    <a:p>
                      <a:pPr algn="l" fontAlgn="b"/>
                      <a:r>
                        <a:rPr lang="en-US" sz="1000" b="0" i="0" u="none" strike="noStrike">
                          <a:solidFill>
                            <a:srgbClr val="000000"/>
                          </a:solidFill>
                          <a:effectLst/>
                          <a:latin typeface="+mn-lt"/>
                        </a:rPr>
                        <a:t> </a:t>
                      </a:r>
                    </a:p>
                  </a:txBody>
                  <a:tcPr marL="9112" marR="9112" marT="9112" marB="0" anchor="b">
                    <a:lnL>
                      <a:noFill/>
                    </a:lnL>
                    <a:lnR w="12700"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rtl="0" fontAlgn="ctr"/>
                      <a:r>
                        <a:rPr lang="en-US" sz="1000" b="1" i="0" u="none" strike="noStrike">
                          <a:solidFill>
                            <a:srgbClr val="FFFFFF"/>
                          </a:solidFill>
                          <a:effectLst/>
                          <a:latin typeface="+mn-lt"/>
                        </a:rPr>
                        <a:t># Members</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2">
                  <a:txBody>
                    <a:bodyPr/>
                    <a:lstStyle/>
                    <a:p>
                      <a:pPr algn="ctr" rtl="0" fontAlgn="b"/>
                      <a:r>
                        <a:rPr lang="en-US" sz="1000" b="1" i="0" u="none" strike="noStrike">
                          <a:solidFill>
                            <a:srgbClr val="FFFFFF"/>
                          </a:solidFill>
                          <a:effectLst/>
                          <a:latin typeface="+mn-lt"/>
                        </a:rPr>
                        <a:t>Flu Shot Taken 2018</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rtl="0" fontAlgn="b"/>
                      <a:r>
                        <a:rPr lang="en-US" sz="1000" b="1" i="0" u="none" strike="noStrike">
                          <a:solidFill>
                            <a:srgbClr val="FFFFFF"/>
                          </a:solidFill>
                          <a:effectLst/>
                          <a:latin typeface="+mn-lt"/>
                        </a:rPr>
                        <a:t>Propensity Score</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pPr algn="ctr" rtl="0" fontAlgn="b"/>
                      <a:endParaRPr lang="en-US" sz="1200" b="1" i="0" u="none" strike="noStrike">
                        <a:solidFill>
                          <a:srgbClr val="FFFFFF"/>
                        </a:solidFill>
                        <a:effectLst/>
                        <a:latin typeface="+mn-lt"/>
                      </a:endParaRP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458562">
                <a:tc>
                  <a:txBody>
                    <a:bodyPr/>
                    <a:lstStyle/>
                    <a:p>
                      <a:pPr algn="ctr" rtl="0" fontAlgn="b"/>
                      <a:r>
                        <a:rPr lang="en-US" sz="1000" b="0" i="0" u="none" strike="noStrike">
                          <a:solidFill>
                            <a:srgbClr val="000000"/>
                          </a:solidFill>
                          <a:effectLst/>
                          <a:latin typeface="+mn-lt"/>
                        </a:rPr>
                        <a:t>Location</a:t>
                      </a:r>
                    </a:p>
                  </a:txBody>
                  <a:tcPr marL="9112" marR="9112" marT="911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endParaRPr lang="en-US"/>
                    </a:p>
                  </a:txBody>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Coefficient</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000" b="0" i="0" u="none" strike="noStrike">
                          <a:solidFill>
                            <a:srgbClr val="000000"/>
                          </a:solidFill>
                          <a:effectLst/>
                          <a:latin typeface="+mn-lt"/>
                        </a:rPr>
                        <a:t>P-Value</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25805">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endParaRPr lang="en-US" sz="1000" b="1" i="0" u="none" strike="noStrike">
                        <a:solidFill>
                          <a:srgbClr val="FFFFFF"/>
                        </a:solidFill>
                        <a:effectLst/>
                        <a:latin typeface="+mn-lt"/>
                      </a:endParaRPr>
                    </a:p>
                    <a:p>
                      <a:pPr marL="0" marR="0" lvl="0" indent="0" algn="ctr" defTabSz="912652" rtl="0" eaLnBrk="1" fontAlgn="b" latinLnBrk="0" hangingPunct="1">
                        <a:lnSpc>
                          <a:spcPct val="100000"/>
                        </a:lnSpc>
                        <a:spcBef>
                          <a:spcPts val="0"/>
                        </a:spcBef>
                        <a:spcAft>
                          <a:spcPts val="0"/>
                        </a:spcAft>
                        <a:buClrTx/>
                        <a:buSzTx/>
                        <a:buFontTx/>
                        <a:buNone/>
                        <a:tabLst/>
                        <a:defRPr/>
                      </a:pPr>
                      <a:r>
                        <a:rPr lang="en-US" sz="1000" b="1" i="0" u="none" strike="noStrike">
                          <a:solidFill>
                            <a:srgbClr val="FFFFFF"/>
                          </a:solidFill>
                          <a:effectLst/>
                          <a:latin typeface="+mn-lt"/>
                        </a:rPr>
                        <a:t>Community Wellness</a:t>
                      </a:r>
                    </a:p>
                    <a:p>
                      <a:pPr algn="ctr" rtl="0" fontAlgn="b"/>
                      <a:endParaRPr lang="en-US" sz="1000" b="1" i="0" u="none" strike="noStrike">
                        <a:solidFill>
                          <a:srgbClr val="FFFFFF"/>
                        </a:solidFill>
                        <a:effectLst/>
                        <a:latin typeface="+mn-lt"/>
                      </a:endParaRPr>
                    </a:p>
                  </a:txBody>
                  <a:tcPr marL="9112" marR="9112" marT="9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b"/>
                      <a:r>
                        <a:rPr lang="en-US" sz="1000" b="0" i="0" u="none" strike="noStrike">
                          <a:solidFill>
                            <a:srgbClr val="000000"/>
                          </a:solidFill>
                          <a:effectLst/>
                          <a:latin typeface="Calibri" panose="020F0502020204030204" pitchFamily="34" charset="0"/>
                        </a:rPr>
                        <a:t>5,384</a:t>
                      </a:r>
                      <a:endParaRPr lang="en-US" sz="1000" b="0" i="0" u="none" strike="noStrike">
                        <a:solidFill>
                          <a:srgbClr val="000000"/>
                        </a:solidFill>
                        <a:effectLst/>
                        <a:latin typeface="+mn-lt"/>
                      </a:endParaRPr>
                    </a:p>
                  </a:txBody>
                  <a:tcPr marL="9112" marR="9112" marT="911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64. 20</a:t>
                      </a:r>
                    </a:p>
                  </a:txBody>
                  <a:tcPr marL="9112" marR="9112" marT="9112"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0.000</a:t>
                      </a:r>
                    </a:p>
                  </a:txBody>
                  <a:tcPr marL="9112" marR="9112" marT="9112"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-43.11</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2652" rtl="0" eaLnBrk="1" fontAlgn="b"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0.702</a:t>
                      </a:r>
                    </a:p>
                  </a:txBody>
                  <a:tcPr marL="9112" marR="9112" marT="91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65E01C3C-21D4-454C-BE93-3F71325C513E}"/>
              </a:ext>
            </a:extLst>
          </p:cNvPr>
          <p:cNvSpPr txBox="1"/>
          <p:nvPr/>
        </p:nvSpPr>
        <p:spPr>
          <a:xfrm>
            <a:off x="557784" y="1152278"/>
            <a:ext cx="5127399" cy="215444"/>
          </a:xfrm>
          <a:prstGeom prst="rect">
            <a:avLst/>
          </a:prstGeom>
          <a:noFill/>
        </p:spPr>
        <p:txBody>
          <a:bodyPr wrap="square" lIns="0" tIns="0" rIns="0" bIns="0" rtlCol="0">
            <a:spAutoFit/>
          </a:bodyPr>
          <a:lstStyle/>
          <a:p>
            <a:r>
              <a:rPr lang="en-US" sz="1400">
                <a:solidFill>
                  <a:schemeClr val="tx2"/>
                </a:solidFill>
              </a:rPr>
              <a:t>Before Adjustment:</a:t>
            </a:r>
          </a:p>
        </p:txBody>
      </p:sp>
      <p:sp>
        <p:nvSpPr>
          <p:cNvPr id="9" name="TextBox 8">
            <a:extLst>
              <a:ext uri="{FF2B5EF4-FFF2-40B4-BE49-F238E27FC236}">
                <a16:creationId xmlns:a16="http://schemas.microsoft.com/office/drawing/2014/main" id="{D8D351B3-604D-4C26-A326-3CF86C6E657E}"/>
              </a:ext>
            </a:extLst>
          </p:cNvPr>
          <p:cNvSpPr txBox="1"/>
          <p:nvPr/>
        </p:nvSpPr>
        <p:spPr>
          <a:xfrm>
            <a:off x="557784" y="3546019"/>
            <a:ext cx="5127399" cy="215444"/>
          </a:xfrm>
          <a:prstGeom prst="rect">
            <a:avLst/>
          </a:prstGeom>
          <a:noFill/>
        </p:spPr>
        <p:txBody>
          <a:bodyPr wrap="square" lIns="0" tIns="0" rIns="0" bIns="0" rtlCol="0">
            <a:spAutoFit/>
          </a:bodyPr>
          <a:lstStyle/>
          <a:p>
            <a:r>
              <a:rPr lang="en-US" sz="1400">
                <a:solidFill>
                  <a:schemeClr val="tx2"/>
                </a:solidFill>
              </a:rPr>
              <a:t>After Adjustment:</a:t>
            </a:r>
          </a:p>
        </p:txBody>
      </p:sp>
      <p:sp>
        <p:nvSpPr>
          <p:cNvPr id="10" name="Rectangle 9">
            <a:extLst>
              <a:ext uri="{FF2B5EF4-FFF2-40B4-BE49-F238E27FC236}">
                <a16:creationId xmlns:a16="http://schemas.microsoft.com/office/drawing/2014/main" id="{F0ECBC1F-BF54-4027-A4EA-390ABAA3DCD2}"/>
              </a:ext>
            </a:extLst>
          </p:cNvPr>
          <p:cNvSpPr/>
          <p:nvPr/>
        </p:nvSpPr>
        <p:spPr>
          <a:xfrm>
            <a:off x="5989981" y="4073036"/>
            <a:ext cx="4039417" cy="1754326"/>
          </a:xfrm>
          <a:prstGeom prst="rect">
            <a:avLst/>
          </a:prstGeom>
        </p:spPr>
        <p:txBody>
          <a:bodyPr wrap="square" anchor="t">
            <a:spAutoFit/>
          </a:bodyPr>
          <a:lstStyle/>
          <a:p>
            <a:r>
              <a:rPr lang="en-US" dirty="0">
                <a:solidFill>
                  <a:srgbClr val="000000"/>
                </a:solidFill>
                <a:latin typeface="Times New Roman"/>
                <a:cs typeface="Times New Roman"/>
              </a:rPr>
              <a:t>The unadjusted results show no significant differences in members who took flu shots, but the adjusted results suggested that members who took flu shots have increased medical cost than members who did not</a:t>
            </a:r>
            <a:endParaRPr lang="en-US" dirty="0">
              <a:latin typeface="Times New Roman"/>
              <a:cs typeface="Times New Roman"/>
            </a:endParaRPr>
          </a:p>
        </p:txBody>
      </p:sp>
    </p:spTree>
    <p:extLst>
      <p:ext uri="{BB962C8B-B14F-4D97-AF65-F5344CB8AC3E}">
        <p14:creationId xmlns:p14="http://schemas.microsoft.com/office/powerpoint/2010/main" val="2216974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CD52B6-E22A-4123-B187-F54F170EB5E8}"/>
              </a:ext>
            </a:extLst>
          </p:cNvPr>
          <p:cNvGraphicFramePr>
            <a:graphicFrameLocks noChangeAspect="1"/>
          </p:cNvGraphicFramePr>
          <p:nvPr>
            <p:custDataLst>
              <p:tags r:id="rId2"/>
            </p:custDataLst>
            <p:extLst>
              <p:ext uri="{D42A27DB-BD31-4B8C-83A1-F6EECF244321}">
                <p14:modId xmlns:p14="http://schemas.microsoft.com/office/powerpoint/2010/main" val="2790357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05" name="think-cell Slide" r:id="rId5" imgW="341" imgH="341" progId="TCLayout.ActiveDocument.1">
                  <p:embed/>
                </p:oleObj>
              </mc:Choice>
              <mc:Fallback>
                <p:oleObj name="think-cell Slide" r:id="rId5" imgW="341" imgH="341" progId="TCLayout.ActiveDocument.1">
                  <p:embed/>
                  <p:pic>
                    <p:nvPicPr>
                      <p:cNvPr id="6" name="Object 5" hidden="1">
                        <a:extLst>
                          <a:ext uri="{FF2B5EF4-FFF2-40B4-BE49-F238E27FC236}">
                            <a16:creationId xmlns:a16="http://schemas.microsoft.com/office/drawing/2014/main" id="{BCCD52B6-E22A-4123-B187-F54F170EB5E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1A6B368-954E-470D-9382-1C242F289D21}"/>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5" name="Title 4"/>
          <p:cNvSpPr>
            <a:spLocks noGrp="1"/>
          </p:cNvSpPr>
          <p:nvPr>
            <p:ph type="title"/>
          </p:nvPr>
        </p:nvSpPr>
        <p:spPr/>
        <p:txBody>
          <a:bodyPr/>
          <a:lstStyle/>
          <a:p>
            <a:r>
              <a:rPr lang="en-US"/>
              <a:t>Simpson’s paradox in Member Analytics Campaign</a:t>
            </a:r>
          </a:p>
        </p:txBody>
      </p:sp>
      <p:sp>
        <p:nvSpPr>
          <p:cNvPr id="15" name="Rectangle 14">
            <a:extLst>
              <a:ext uri="{FF2B5EF4-FFF2-40B4-BE49-F238E27FC236}">
                <a16:creationId xmlns:a16="http://schemas.microsoft.com/office/drawing/2014/main" id="{88F607E8-78E2-46BA-BE37-EF8E42912895}"/>
              </a:ext>
            </a:extLst>
          </p:cNvPr>
          <p:cNvSpPr/>
          <p:nvPr/>
        </p:nvSpPr>
        <p:spPr>
          <a:xfrm>
            <a:off x="925156" y="1768365"/>
            <a:ext cx="4680150" cy="71061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r>
              <a:rPr lang="en-US" sz="1050" b="1"/>
              <a:t>Simpson's paradox is a phenomenon in probability and statistics, in which a trend appears in several different groups of data but disappears or reverses when these groups are combined.</a:t>
            </a:r>
          </a:p>
        </p:txBody>
      </p:sp>
      <p:cxnSp>
        <p:nvCxnSpPr>
          <p:cNvPr id="17" name="Straight Connector 16">
            <a:extLst>
              <a:ext uri="{FF2B5EF4-FFF2-40B4-BE49-F238E27FC236}">
                <a16:creationId xmlns:a16="http://schemas.microsoft.com/office/drawing/2014/main" id="{ED08C494-9AC8-49B7-B830-8CD29617A771}"/>
              </a:ext>
            </a:extLst>
          </p:cNvPr>
          <p:cNvCxnSpPr/>
          <p:nvPr/>
        </p:nvCxnSpPr>
        <p:spPr>
          <a:xfrm>
            <a:off x="6071262" y="1745215"/>
            <a:ext cx="0" cy="269999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4F734AF-61FA-41E8-B52B-B20FF8A047C5}"/>
              </a:ext>
            </a:extLst>
          </p:cNvPr>
          <p:cNvSpPr/>
          <p:nvPr/>
        </p:nvSpPr>
        <p:spPr>
          <a:xfrm>
            <a:off x="6583519" y="1768365"/>
            <a:ext cx="4549212" cy="71061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lvl="5"/>
            <a:r>
              <a:rPr lang="en-US">
                <a:solidFill>
                  <a:schemeClr val="tx2"/>
                </a:solidFill>
              </a:rPr>
              <a:t>A fictious example of a drug that lowers blood pressure</a:t>
            </a:r>
            <a:r>
              <a:rPr lang="en-US" baseline="30000">
                <a:solidFill>
                  <a:schemeClr val="tx2"/>
                </a:solidFill>
              </a:rPr>
              <a:t>1</a:t>
            </a:r>
            <a:endParaRPr lang="en-US" b="1">
              <a:solidFill>
                <a:schemeClr val="tx2"/>
              </a:solidFill>
            </a:endParaRPr>
          </a:p>
        </p:txBody>
      </p:sp>
      <p:graphicFrame>
        <p:nvGraphicFramePr>
          <p:cNvPr id="20" name="Table 19">
            <a:extLst>
              <a:ext uri="{FF2B5EF4-FFF2-40B4-BE49-F238E27FC236}">
                <a16:creationId xmlns:a16="http://schemas.microsoft.com/office/drawing/2014/main" id="{3C124CB2-EADC-4D5A-BD07-0E8599B55F11}"/>
              </a:ext>
            </a:extLst>
          </p:cNvPr>
          <p:cNvGraphicFramePr>
            <a:graphicFrameLocks noGrp="1"/>
          </p:cNvGraphicFramePr>
          <p:nvPr>
            <p:extLst>
              <p:ext uri="{D42A27DB-BD31-4B8C-83A1-F6EECF244321}">
                <p14:modId xmlns:p14="http://schemas.microsoft.com/office/powerpoint/2010/main" val="3651237960"/>
              </p:ext>
            </p:extLst>
          </p:nvPr>
        </p:nvGraphicFramePr>
        <p:xfrm>
          <a:off x="925156" y="2937139"/>
          <a:ext cx="4680150" cy="2077130"/>
        </p:xfrm>
        <a:graphic>
          <a:graphicData uri="http://schemas.openxmlformats.org/drawingml/2006/table">
            <a:tbl>
              <a:tblPr>
                <a:tableStyleId>{5C22544A-7EE6-4342-B048-85BDC9FD1C3A}</a:tableStyleId>
              </a:tblPr>
              <a:tblGrid>
                <a:gridCol w="793950">
                  <a:extLst>
                    <a:ext uri="{9D8B030D-6E8A-4147-A177-3AD203B41FA5}">
                      <a16:colId xmlns:a16="http://schemas.microsoft.com/office/drawing/2014/main" val="933266937"/>
                    </a:ext>
                  </a:extLst>
                </a:gridCol>
                <a:gridCol w="647700">
                  <a:extLst>
                    <a:ext uri="{9D8B030D-6E8A-4147-A177-3AD203B41FA5}">
                      <a16:colId xmlns:a16="http://schemas.microsoft.com/office/drawing/2014/main" val="3439634999"/>
                    </a:ext>
                  </a:extLst>
                </a:gridCol>
                <a:gridCol w="647700">
                  <a:extLst>
                    <a:ext uri="{9D8B030D-6E8A-4147-A177-3AD203B41FA5}">
                      <a16:colId xmlns:a16="http://schemas.microsoft.com/office/drawing/2014/main" val="3695350011"/>
                    </a:ext>
                  </a:extLst>
                </a:gridCol>
                <a:gridCol w="647700">
                  <a:extLst>
                    <a:ext uri="{9D8B030D-6E8A-4147-A177-3AD203B41FA5}">
                      <a16:colId xmlns:a16="http://schemas.microsoft.com/office/drawing/2014/main" val="949657123"/>
                    </a:ext>
                  </a:extLst>
                </a:gridCol>
                <a:gridCol w="647700">
                  <a:extLst>
                    <a:ext uri="{9D8B030D-6E8A-4147-A177-3AD203B41FA5}">
                      <a16:colId xmlns:a16="http://schemas.microsoft.com/office/drawing/2014/main" val="2172235435"/>
                    </a:ext>
                  </a:extLst>
                </a:gridCol>
                <a:gridCol w="647700">
                  <a:extLst>
                    <a:ext uri="{9D8B030D-6E8A-4147-A177-3AD203B41FA5}">
                      <a16:colId xmlns:a16="http://schemas.microsoft.com/office/drawing/2014/main" val="1496694621"/>
                    </a:ext>
                  </a:extLst>
                </a:gridCol>
                <a:gridCol w="647700">
                  <a:extLst>
                    <a:ext uri="{9D8B030D-6E8A-4147-A177-3AD203B41FA5}">
                      <a16:colId xmlns:a16="http://schemas.microsoft.com/office/drawing/2014/main" val="512463061"/>
                    </a:ext>
                  </a:extLst>
                </a:gridCol>
              </a:tblGrid>
              <a:tr h="415426">
                <a:tc>
                  <a:txBody>
                    <a:bodyPr/>
                    <a:lstStyle/>
                    <a:p>
                      <a:pPr algn="ctr" fontAlgn="b"/>
                      <a:r>
                        <a:rPr lang="en-US" sz="1100" b="1" u="none" strike="noStrike">
                          <a:solidFill>
                            <a:schemeClr val="bg1"/>
                          </a:solidFill>
                          <a:effectLst/>
                        </a:rPr>
                        <a:t>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gridSpan="2">
                  <a:txBody>
                    <a:bodyPr/>
                    <a:lstStyle/>
                    <a:p>
                      <a:pPr algn="ctr" fontAlgn="b"/>
                      <a:r>
                        <a:rPr lang="en-US" sz="1100" b="1" u="none" strike="noStrike">
                          <a:solidFill>
                            <a:schemeClr val="bg1"/>
                          </a:solidFill>
                          <a:effectLst/>
                        </a:rPr>
                        <a:t>Test Group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hMerge="1">
                  <a:txBody>
                    <a:bodyPr/>
                    <a:lstStyle/>
                    <a:p>
                      <a:endParaRPr lang="en-US"/>
                    </a:p>
                  </a:txBody>
                  <a:tcPr/>
                </a:tc>
                <a:tc gridSpan="2">
                  <a:txBody>
                    <a:bodyPr/>
                    <a:lstStyle/>
                    <a:p>
                      <a:pPr algn="ctr" fontAlgn="b"/>
                      <a:r>
                        <a:rPr lang="en-US" sz="1100" b="1" u="none" strike="noStrike">
                          <a:solidFill>
                            <a:schemeClr val="bg1"/>
                          </a:solidFill>
                          <a:effectLst/>
                        </a:rPr>
                        <a:t>Control Group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hMerge="1">
                  <a:txBody>
                    <a:bodyPr/>
                    <a:lstStyle/>
                    <a:p>
                      <a:endParaRPr lang="en-US"/>
                    </a:p>
                  </a:txBody>
                  <a:tcPr/>
                </a:tc>
                <a:tc gridSpan="2">
                  <a:txBody>
                    <a:bodyPr/>
                    <a:lstStyle/>
                    <a:p>
                      <a:pPr algn="ctr" fontAlgn="b"/>
                      <a:r>
                        <a:rPr lang="en-US" sz="1100" b="1" u="none" strike="noStrike">
                          <a:solidFill>
                            <a:schemeClr val="bg1"/>
                          </a:solidFill>
                          <a:effectLst/>
                        </a:rPr>
                        <a:t>Overall</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hMerge="1">
                  <a:txBody>
                    <a:bodyPr/>
                    <a:lstStyle/>
                    <a:p>
                      <a:endParaRPr lang="en-US"/>
                    </a:p>
                  </a:txBody>
                  <a:tcPr/>
                </a:tc>
                <a:extLst>
                  <a:ext uri="{0D108BD9-81ED-4DB2-BD59-A6C34878D82A}">
                    <a16:rowId xmlns:a16="http://schemas.microsoft.com/office/drawing/2014/main" val="2341445867"/>
                  </a:ext>
                </a:extLst>
              </a:tr>
              <a:tr h="415426">
                <a:tc>
                  <a:txBody>
                    <a:bodyPr/>
                    <a:lstStyle/>
                    <a:p>
                      <a:pPr algn="ctr" fontAlgn="b"/>
                      <a:r>
                        <a:rPr lang="en-US" sz="1100" b="1" u="none" strike="noStrike">
                          <a:solidFill>
                            <a:schemeClr val="bg1"/>
                          </a:solidFill>
                          <a:effectLst/>
                        </a:rPr>
                        <a:t>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a:txBody>
                    <a:bodyPr/>
                    <a:lstStyle/>
                    <a:p>
                      <a:pPr algn="ctr" fontAlgn="b"/>
                      <a:r>
                        <a:rPr lang="en-US" sz="1100" b="1" u="none" strike="noStrike">
                          <a:solidFill>
                            <a:schemeClr val="bg1"/>
                          </a:solidFill>
                          <a:effectLst/>
                        </a:rPr>
                        <a:t>DM</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3"/>
                    </a:solidFill>
                  </a:tcPr>
                </a:tc>
                <a:tc>
                  <a:txBody>
                    <a:bodyPr/>
                    <a:lstStyle/>
                    <a:p>
                      <a:pPr algn="ctr" fontAlgn="b"/>
                      <a:r>
                        <a:rPr lang="en-US" sz="1100" b="1" u="none" strike="noStrike">
                          <a:solidFill>
                            <a:schemeClr val="bg1"/>
                          </a:solidFill>
                          <a:effectLst/>
                        </a:rPr>
                        <a:t>EM</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a:txBody>
                    <a:bodyPr/>
                    <a:lstStyle/>
                    <a:p>
                      <a:pPr algn="ctr" fontAlgn="b"/>
                      <a:r>
                        <a:rPr lang="en-US" sz="1100" b="1" i="0" u="none" strike="noStrike">
                          <a:solidFill>
                            <a:schemeClr val="bg1"/>
                          </a:solidFill>
                          <a:effectLst/>
                          <a:latin typeface="Calibri" panose="020F0502020204030204" pitchFamily="34" charset="0"/>
                        </a:rPr>
                        <a:t>DM</a:t>
                      </a:r>
                    </a:p>
                  </a:txBody>
                  <a:tcPr marL="7951" marR="7951" marT="7951" marB="0" anchor="ctr">
                    <a:solidFill>
                      <a:schemeClr val="accent3"/>
                    </a:solidFill>
                  </a:tcPr>
                </a:tc>
                <a:tc>
                  <a:txBody>
                    <a:bodyPr/>
                    <a:lstStyle/>
                    <a:p>
                      <a:pPr algn="ctr" fontAlgn="b"/>
                      <a:r>
                        <a:rPr lang="en-US" sz="1100" b="1" i="0" u="none" strike="noStrike">
                          <a:solidFill>
                            <a:schemeClr val="bg1"/>
                          </a:solidFill>
                          <a:effectLst/>
                          <a:latin typeface="Calibri" panose="020F0502020204030204" pitchFamily="34" charset="0"/>
                        </a:rPr>
                        <a:t>EM</a:t>
                      </a:r>
                    </a:p>
                  </a:txBody>
                  <a:tcPr marL="7951" marR="7951" marT="7951" marB="0" anchor="ctr">
                    <a:solidFill>
                      <a:schemeClr val="accent2"/>
                    </a:solidFill>
                  </a:tcPr>
                </a:tc>
                <a:tc>
                  <a:txBody>
                    <a:bodyPr/>
                    <a:lstStyle/>
                    <a:p>
                      <a:pPr algn="ctr" fontAlgn="b"/>
                      <a:r>
                        <a:rPr lang="en-US" sz="1100" b="1"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tc>
                  <a:txBody>
                    <a:bodyPr/>
                    <a:lstStyle/>
                    <a:p>
                      <a:pPr algn="ctr" fontAlgn="b"/>
                      <a:r>
                        <a:rPr lang="en-US" sz="1100" b="1" u="none" strike="noStrike">
                          <a:solidFill>
                            <a:schemeClr val="bg1"/>
                          </a:solidFill>
                          <a:effectLst/>
                        </a:rPr>
                        <a:t>Control</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2"/>
                    </a:solidFill>
                  </a:tcPr>
                </a:tc>
                <a:extLst>
                  <a:ext uri="{0D108BD9-81ED-4DB2-BD59-A6C34878D82A}">
                    <a16:rowId xmlns:a16="http://schemas.microsoft.com/office/drawing/2014/main" val="3764223454"/>
                  </a:ext>
                </a:extLst>
              </a:tr>
              <a:tr h="415426">
                <a:tc>
                  <a:txBody>
                    <a:bodyPr/>
                    <a:lstStyle/>
                    <a:p>
                      <a:pPr algn="ctr" fontAlgn="b"/>
                      <a:r>
                        <a:rPr lang="en-US" sz="1100" u="none" strike="noStrike">
                          <a:effectLst/>
                        </a:rPr>
                        <a:t>Members Contacted</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358,074</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4"/>
                    </a:solidFill>
                  </a:tcPr>
                </a:tc>
                <a:tc>
                  <a:txBody>
                    <a:bodyPr/>
                    <a:lstStyle/>
                    <a:p>
                      <a:pPr algn="ctr" fontAlgn="b"/>
                      <a:r>
                        <a:rPr lang="en-US" sz="1100" u="none" strike="noStrike">
                          <a:effectLst/>
                        </a:rPr>
                        <a:t>177,067</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18,845</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4"/>
                    </a:solidFill>
                  </a:tcPr>
                </a:tc>
                <a:tc>
                  <a:txBody>
                    <a:bodyPr/>
                    <a:lstStyle/>
                    <a:p>
                      <a:pPr algn="ctr" fontAlgn="b"/>
                      <a:r>
                        <a:rPr lang="en-US" sz="1100" u="none" strike="noStrike">
                          <a:effectLst/>
                        </a:rPr>
                        <a:t>44,265</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535,141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63,110</a:t>
                      </a:r>
                      <a:endParaRPr lang="en-US" sz="1100" b="0" i="0" u="none" strike="noStrike">
                        <a:solidFill>
                          <a:srgbClr val="000000"/>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3877255144"/>
                  </a:ext>
                </a:extLst>
              </a:tr>
              <a:tr h="415426">
                <a:tc>
                  <a:txBody>
                    <a:bodyPr/>
                    <a:lstStyle/>
                    <a:p>
                      <a:pPr algn="ctr" fontAlgn="b"/>
                      <a:r>
                        <a:rPr lang="en-US" sz="1100" u="none" strike="noStrike">
                          <a:effectLst/>
                        </a:rPr>
                        <a:t>Members Converted</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3,501</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4"/>
                    </a:solidFill>
                  </a:tcPr>
                </a:tc>
                <a:tc>
                  <a:txBody>
                    <a:bodyPr/>
                    <a:lstStyle/>
                    <a:p>
                      <a:pPr algn="ctr" fontAlgn="b"/>
                      <a:r>
                        <a:rPr lang="en-US" sz="1100" u="none" strike="noStrike">
                          <a:effectLst/>
                        </a:rPr>
                        <a:t>2,310</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176</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4"/>
                    </a:solidFill>
                  </a:tcPr>
                </a:tc>
                <a:tc>
                  <a:txBody>
                    <a:bodyPr/>
                    <a:lstStyle/>
                    <a:p>
                      <a:pPr algn="ctr" fontAlgn="b"/>
                      <a:r>
                        <a:rPr lang="en-US" sz="1100" u="none" strike="noStrike">
                          <a:effectLst/>
                        </a:rPr>
                        <a:t>549</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5,811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725</a:t>
                      </a:r>
                      <a:endParaRPr lang="en-US" sz="1100" b="0" i="0" u="none" strike="noStrike">
                        <a:solidFill>
                          <a:srgbClr val="000000"/>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4217549745"/>
                  </a:ext>
                </a:extLst>
              </a:tr>
              <a:tr h="415426">
                <a:tc>
                  <a:txBody>
                    <a:bodyPr/>
                    <a:lstStyle/>
                    <a:p>
                      <a:pPr algn="ctr" fontAlgn="b"/>
                      <a:r>
                        <a:rPr lang="en-US" sz="1100" u="none" strike="noStrike">
                          <a:effectLst/>
                        </a:rPr>
                        <a:t>Conversion %</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rgbClr val="00B050"/>
                          </a:solidFill>
                          <a:effectLst/>
                        </a:rPr>
                        <a:t>0.98%</a:t>
                      </a:r>
                      <a:endParaRPr lang="en-US" sz="1100" b="0" i="0" u="none" strike="noStrike">
                        <a:solidFill>
                          <a:srgbClr val="00B050"/>
                        </a:solidFill>
                        <a:effectLst/>
                        <a:latin typeface="Calibri" panose="020F0502020204030204" pitchFamily="34" charset="0"/>
                      </a:endParaRPr>
                    </a:p>
                  </a:txBody>
                  <a:tcPr marL="7951" marR="7951" marT="7951" marB="0" anchor="ctr">
                    <a:solidFill>
                      <a:schemeClr val="accent4"/>
                    </a:solidFill>
                  </a:tcPr>
                </a:tc>
                <a:tc>
                  <a:txBody>
                    <a:bodyPr/>
                    <a:lstStyle/>
                    <a:p>
                      <a:pPr algn="ctr" fontAlgn="b"/>
                      <a:r>
                        <a:rPr lang="en-US" sz="1100" u="none" strike="noStrike">
                          <a:solidFill>
                            <a:srgbClr val="66CABB"/>
                          </a:solidFill>
                          <a:effectLst/>
                        </a:rPr>
                        <a:t>1.30%</a:t>
                      </a:r>
                      <a:endParaRPr lang="en-US" sz="1100" b="0" i="0" u="none" strike="noStrike">
                        <a:solidFill>
                          <a:srgbClr val="66CABB"/>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rgbClr val="00B050"/>
                          </a:solidFill>
                          <a:effectLst/>
                        </a:rPr>
                        <a:t>0.93%</a:t>
                      </a:r>
                      <a:endParaRPr lang="en-US" sz="1100" b="0" i="0" u="none" strike="noStrike">
                        <a:solidFill>
                          <a:srgbClr val="00B050"/>
                        </a:solidFill>
                        <a:effectLst/>
                        <a:latin typeface="Calibri" panose="020F0502020204030204" pitchFamily="34" charset="0"/>
                      </a:endParaRPr>
                    </a:p>
                  </a:txBody>
                  <a:tcPr marL="7951" marR="7951" marT="7951" marB="0" anchor="ctr">
                    <a:solidFill>
                      <a:schemeClr val="accent4"/>
                    </a:solidFill>
                  </a:tcPr>
                </a:tc>
                <a:tc>
                  <a:txBody>
                    <a:bodyPr/>
                    <a:lstStyle/>
                    <a:p>
                      <a:pPr algn="ctr" fontAlgn="b"/>
                      <a:r>
                        <a:rPr lang="en-US" sz="1100" u="none" strike="noStrike">
                          <a:solidFill>
                            <a:srgbClr val="66CABB"/>
                          </a:solidFill>
                          <a:effectLst/>
                        </a:rPr>
                        <a:t>1.24%</a:t>
                      </a:r>
                      <a:endParaRPr lang="en-US" sz="1100" b="0" i="0" u="none" strike="noStrike">
                        <a:solidFill>
                          <a:srgbClr val="66CABB"/>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chemeClr val="accent2"/>
                          </a:solidFill>
                          <a:effectLst/>
                        </a:rPr>
                        <a:t>1.09%</a:t>
                      </a:r>
                      <a:endParaRPr lang="en-US" sz="1100" b="0" i="0" u="none" strike="noStrike">
                        <a:solidFill>
                          <a:schemeClr val="accent2"/>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chemeClr val="accent2"/>
                          </a:solidFill>
                          <a:effectLst/>
                        </a:rPr>
                        <a:t>1.15%</a:t>
                      </a:r>
                      <a:endParaRPr lang="en-US" sz="1100" b="0" i="0" u="none" strike="noStrike">
                        <a:solidFill>
                          <a:schemeClr val="accent2"/>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2199972375"/>
                  </a:ext>
                </a:extLst>
              </a:tr>
            </a:tbl>
          </a:graphicData>
        </a:graphic>
      </p:graphicFrame>
      <p:graphicFrame>
        <p:nvGraphicFramePr>
          <p:cNvPr id="21" name="Table 20">
            <a:extLst>
              <a:ext uri="{FF2B5EF4-FFF2-40B4-BE49-F238E27FC236}">
                <a16:creationId xmlns:a16="http://schemas.microsoft.com/office/drawing/2014/main" id="{77EC0A24-0238-47B7-8374-252462B1F5B8}"/>
              </a:ext>
            </a:extLst>
          </p:cNvPr>
          <p:cNvGraphicFramePr>
            <a:graphicFrameLocks noGrp="1"/>
          </p:cNvGraphicFramePr>
          <p:nvPr>
            <p:extLst>
              <p:ext uri="{D42A27DB-BD31-4B8C-83A1-F6EECF244321}">
                <p14:modId xmlns:p14="http://schemas.microsoft.com/office/powerpoint/2010/main" val="3362606208"/>
              </p:ext>
            </p:extLst>
          </p:nvPr>
        </p:nvGraphicFramePr>
        <p:xfrm>
          <a:off x="6537219" y="2937139"/>
          <a:ext cx="4595512" cy="2077130"/>
        </p:xfrm>
        <a:graphic>
          <a:graphicData uri="http://schemas.openxmlformats.org/drawingml/2006/table">
            <a:tbl>
              <a:tblPr>
                <a:tableStyleId>{5C22544A-7EE6-4342-B048-85BDC9FD1C3A}</a:tableStyleId>
              </a:tblPr>
              <a:tblGrid>
                <a:gridCol w="877372">
                  <a:extLst>
                    <a:ext uri="{9D8B030D-6E8A-4147-A177-3AD203B41FA5}">
                      <a16:colId xmlns:a16="http://schemas.microsoft.com/office/drawing/2014/main" val="274358388"/>
                    </a:ext>
                  </a:extLst>
                </a:gridCol>
                <a:gridCol w="619690">
                  <a:extLst>
                    <a:ext uri="{9D8B030D-6E8A-4147-A177-3AD203B41FA5}">
                      <a16:colId xmlns:a16="http://schemas.microsoft.com/office/drawing/2014/main" val="3804049682"/>
                    </a:ext>
                  </a:extLst>
                </a:gridCol>
                <a:gridCol w="619690">
                  <a:extLst>
                    <a:ext uri="{9D8B030D-6E8A-4147-A177-3AD203B41FA5}">
                      <a16:colId xmlns:a16="http://schemas.microsoft.com/office/drawing/2014/main" val="3248362735"/>
                    </a:ext>
                  </a:extLst>
                </a:gridCol>
                <a:gridCol w="619690">
                  <a:extLst>
                    <a:ext uri="{9D8B030D-6E8A-4147-A177-3AD203B41FA5}">
                      <a16:colId xmlns:a16="http://schemas.microsoft.com/office/drawing/2014/main" val="2334819716"/>
                    </a:ext>
                  </a:extLst>
                </a:gridCol>
                <a:gridCol w="619690">
                  <a:extLst>
                    <a:ext uri="{9D8B030D-6E8A-4147-A177-3AD203B41FA5}">
                      <a16:colId xmlns:a16="http://schemas.microsoft.com/office/drawing/2014/main" val="3144191492"/>
                    </a:ext>
                  </a:extLst>
                </a:gridCol>
                <a:gridCol w="619690">
                  <a:extLst>
                    <a:ext uri="{9D8B030D-6E8A-4147-A177-3AD203B41FA5}">
                      <a16:colId xmlns:a16="http://schemas.microsoft.com/office/drawing/2014/main" val="3290684939"/>
                    </a:ext>
                  </a:extLst>
                </a:gridCol>
                <a:gridCol w="619690">
                  <a:extLst>
                    <a:ext uri="{9D8B030D-6E8A-4147-A177-3AD203B41FA5}">
                      <a16:colId xmlns:a16="http://schemas.microsoft.com/office/drawing/2014/main" val="1447788890"/>
                    </a:ext>
                  </a:extLst>
                </a:gridCol>
              </a:tblGrid>
              <a:tr h="415426">
                <a:tc>
                  <a:txBody>
                    <a:bodyPr/>
                    <a:lstStyle/>
                    <a:p>
                      <a:pPr algn="ctr" fontAlgn="b"/>
                      <a:r>
                        <a:rPr lang="en-US" sz="1100" b="1" u="none" strike="noStrike">
                          <a:solidFill>
                            <a:schemeClr val="bg1"/>
                          </a:solidFill>
                          <a:effectLst/>
                        </a:rPr>
                        <a:t>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gridSpan="2">
                  <a:txBody>
                    <a:bodyPr/>
                    <a:lstStyle/>
                    <a:p>
                      <a:pPr algn="ctr" fontAlgn="b"/>
                      <a:r>
                        <a:rPr lang="en-US" sz="1100" b="1" u="none" strike="noStrike">
                          <a:solidFill>
                            <a:schemeClr val="bg1"/>
                          </a:solidFill>
                          <a:effectLst/>
                        </a:rPr>
                        <a:t>Treatment Group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hMerge="1">
                  <a:txBody>
                    <a:bodyPr/>
                    <a:lstStyle/>
                    <a:p>
                      <a:endParaRPr lang="en-US"/>
                    </a:p>
                  </a:txBody>
                  <a:tcPr/>
                </a:tc>
                <a:tc gridSpan="2">
                  <a:txBody>
                    <a:bodyPr/>
                    <a:lstStyle/>
                    <a:p>
                      <a:pPr algn="ctr" fontAlgn="b"/>
                      <a:r>
                        <a:rPr lang="en-US" sz="1100" b="1" u="none" strike="noStrike">
                          <a:solidFill>
                            <a:schemeClr val="bg1"/>
                          </a:solidFill>
                          <a:effectLst/>
                        </a:rPr>
                        <a:t>Control Group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hMerge="1">
                  <a:txBody>
                    <a:bodyPr/>
                    <a:lstStyle/>
                    <a:p>
                      <a:endParaRPr lang="en-US"/>
                    </a:p>
                  </a:txBody>
                  <a:tcPr/>
                </a:tc>
                <a:tc gridSpan="2">
                  <a:txBody>
                    <a:bodyPr/>
                    <a:lstStyle/>
                    <a:p>
                      <a:pPr algn="ctr" fontAlgn="b"/>
                      <a:r>
                        <a:rPr lang="en-US" sz="1100" b="1" u="none" strike="noStrike">
                          <a:solidFill>
                            <a:schemeClr val="bg1"/>
                          </a:solidFill>
                          <a:effectLst/>
                        </a:rPr>
                        <a:t>Overall</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hMerge="1">
                  <a:txBody>
                    <a:bodyPr/>
                    <a:lstStyle/>
                    <a:p>
                      <a:endParaRPr lang="en-US"/>
                    </a:p>
                  </a:txBody>
                  <a:tcPr/>
                </a:tc>
                <a:extLst>
                  <a:ext uri="{0D108BD9-81ED-4DB2-BD59-A6C34878D82A}">
                    <a16:rowId xmlns:a16="http://schemas.microsoft.com/office/drawing/2014/main" val="1082775737"/>
                  </a:ext>
                </a:extLst>
              </a:tr>
              <a:tr h="415426">
                <a:tc>
                  <a:txBody>
                    <a:bodyPr/>
                    <a:lstStyle/>
                    <a:p>
                      <a:pPr algn="ctr" fontAlgn="b"/>
                      <a:r>
                        <a:rPr lang="en-US" sz="1100" b="1" u="none" strike="noStrike">
                          <a:solidFill>
                            <a:schemeClr val="bg1"/>
                          </a:solidFill>
                          <a:effectLst/>
                        </a:rPr>
                        <a:t>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a:txBody>
                    <a:bodyPr/>
                    <a:lstStyle/>
                    <a:p>
                      <a:pPr algn="ctr" fontAlgn="b"/>
                      <a:r>
                        <a:rPr lang="en-US" sz="1100" b="1" u="none" strike="noStrike">
                          <a:solidFill>
                            <a:schemeClr val="bg1"/>
                          </a:solidFill>
                          <a:effectLst/>
                        </a:rPr>
                        <a:t>Low BP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High BP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a:txBody>
                    <a:bodyPr/>
                    <a:lstStyle/>
                    <a:p>
                      <a:pPr algn="ctr" fontAlgn="b"/>
                      <a:r>
                        <a:rPr lang="en-US" sz="1100" b="1" u="none" strike="noStrike">
                          <a:solidFill>
                            <a:schemeClr val="bg1"/>
                          </a:solidFill>
                          <a:effectLst/>
                        </a:rPr>
                        <a:t>Low BP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High BP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a:txBody>
                    <a:bodyPr/>
                    <a:lstStyle/>
                    <a:p>
                      <a:pPr algn="ctr" fontAlgn="b"/>
                      <a:r>
                        <a:rPr lang="en-US" sz="1100" b="1" u="none" strike="noStrike">
                          <a:solidFill>
                            <a:schemeClr val="bg1"/>
                          </a:solidFill>
                          <a:effectLst/>
                        </a:rPr>
                        <a:t>Treatment</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tc>
                  <a:txBody>
                    <a:bodyPr/>
                    <a:lstStyle/>
                    <a:p>
                      <a:pPr algn="ctr" fontAlgn="b"/>
                      <a:r>
                        <a:rPr lang="en-US" sz="1100" b="1" u="none" strike="noStrike">
                          <a:solidFill>
                            <a:schemeClr val="bg1"/>
                          </a:solidFill>
                          <a:effectLst/>
                        </a:rPr>
                        <a:t>Control</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tx2"/>
                    </a:solidFill>
                  </a:tcPr>
                </a:tc>
                <a:extLst>
                  <a:ext uri="{0D108BD9-81ED-4DB2-BD59-A6C34878D82A}">
                    <a16:rowId xmlns:a16="http://schemas.microsoft.com/office/drawing/2014/main" val="3253872680"/>
                  </a:ext>
                </a:extLst>
              </a:tr>
              <a:tr h="415426">
                <a:tc>
                  <a:txBody>
                    <a:bodyPr/>
                    <a:lstStyle/>
                    <a:p>
                      <a:pPr algn="ctr" fontAlgn="b"/>
                      <a:r>
                        <a:rPr lang="en-US" sz="1100" u="none" strike="noStrike">
                          <a:effectLst/>
                        </a:rPr>
                        <a:t>Heart Attack</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6"/>
                    </a:solidFill>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6"/>
                    </a:solidFill>
                  </a:tcP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3593632446"/>
                  </a:ext>
                </a:extLst>
              </a:tr>
              <a:tr h="415426">
                <a:tc>
                  <a:txBody>
                    <a:bodyPr/>
                    <a:lstStyle/>
                    <a:p>
                      <a:pPr algn="ctr" fontAlgn="b"/>
                      <a:r>
                        <a:rPr lang="en-US" sz="1100" u="none" strike="noStrike">
                          <a:effectLst/>
                        </a:rPr>
                        <a:t>No heart Attack</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6"/>
                    </a:solidFill>
                  </a:tcP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951" marR="7951" marT="7951" marB="0" anchor="ctr">
                    <a:solidFill>
                      <a:schemeClr val="accent6"/>
                    </a:solidFill>
                  </a:tcPr>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3347461205"/>
                  </a:ext>
                </a:extLst>
              </a:tr>
              <a:tr h="415426">
                <a:tc>
                  <a:txBody>
                    <a:bodyPr/>
                    <a:lstStyle/>
                    <a:p>
                      <a:pPr algn="ctr" fontAlgn="b"/>
                      <a:r>
                        <a:rPr lang="en-US" sz="1100" u="none" strike="noStrike">
                          <a:effectLst/>
                        </a:rPr>
                        <a:t>% Hear Attack</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rgbClr val="C00000"/>
                          </a:solidFill>
                          <a:effectLst/>
                        </a:rPr>
                        <a:t>8%</a:t>
                      </a:r>
                      <a:endParaRPr lang="en-US" sz="1100" b="0" i="0" u="none" strike="noStrike">
                        <a:solidFill>
                          <a:srgbClr val="C00000"/>
                        </a:solidFill>
                        <a:effectLst/>
                        <a:latin typeface="Calibri" panose="020F0502020204030204" pitchFamily="34" charset="0"/>
                      </a:endParaRPr>
                    </a:p>
                  </a:txBody>
                  <a:tcPr marL="7951" marR="7951" marT="7951" marB="0" anchor="ctr">
                    <a:solidFill>
                      <a:schemeClr val="accent6"/>
                    </a:solidFill>
                  </a:tcPr>
                </a:tc>
                <a:tc>
                  <a:txBody>
                    <a:bodyPr/>
                    <a:lstStyle/>
                    <a:p>
                      <a:pPr algn="ctr" fontAlgn="b"/>
                      <a:r>
                        <a:rPr lang="en-US" sz="1100" u="none" strike="noStrike">
                          <a:solidFill>
                            <a:schemeClr val="accent5"/>
                          </a:solidFill>
                          <a:effectLst/>
                        </a:rPr>
                        <a:t>40%</a:t>
                      </a:r>
                      <a:endParaRPr lang="en-US" sz="1100" b="0" i="0" u="none" strike="noStrike">
                        <a:solidFill>
                          <a:schemeClr val="accent5"/>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rgbClr val="C00000"/>
                          </a:solidFill>
                          <a:effectLst/>
                        </a:rPr>
                        <a:t>5%</a:t>
                      </a:r>
                      <a:endParaRPr lang="en-US" sz="1100" b="0" i="0" u="none" strike="noStrike">
                        <a:solidFill>
                          <a:srgbClr val="C00000"/>
                        </a:solidFill>
                        <a:effectLst/>
                        <a:latin typeface="Calibri" panose="020F0502020204030204" pitchFamily="34" charset="0"/>
                      </a:endParaRPr>
                    </a:p>
                  </a:txBody>
                  <a:tcPr marL="7951" marR="7951" marT="7951" marB="0" anchor="ctr">
                    <a:solidFill>
                      <a:schemeClr val="accent6"/>
                    </a:solidFill>
                  </a:tcPr>
                </a:tc>
                <a:tc>
                  <a:txBody>
                    <a:bodyPr/>
                    <a:lstStyle/>
                    <a:p>
                      <a:pPr algn="ctr" fontAlgn="b"/>
                      <a:r>
                        <a:rPr lang="en-US" sz="1100" u="none" strike="noStrike">
                          <a:solidFill>
                            <a:schemeClr val="accent5"/>
                          </a:solidFill>
                          <a:effectLst/>
                        </a:rPr>
                        <a:t>30%</a:t>
                      </a:r>
                      <a:endParaRPr lang="en-US" sz="1100" b="0" i="0" u="none" strike="noStrike">
                        <a:solidFill>
                          <a:schemeClr val="accent5"/>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rgbClr val="00A78E"/>
                          </a:solidFill>
                          <a:effectLst/>
                        </a:rPr>
                        <a:t>18%</a:t>
                      </a:r>
                      <a:endParaRPr lang="en-US" sz="1100" b="0" i="0" u="none" strike="noStrike">
                        <a:solidFill>
                          <a:srgbClr val="00A78E"/>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rgbClr val="00A78E"/>
                          </a:solidFill>
                          <a:effectLst/>
                        </a:rPr>
                        <a:t>22%</a:t>
                      </a:r>
                      <a:endParaRPr lang="en-US" sz="1100" b="0" i="0" u="none" strike="noStrike">
                        <a:solidFill>
                          <a:srgbClr val="00A78E"/>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1562657434"/>
                  </a:ext>
                </a:extLst>
              </a:tr>
            </a:tbl>
          </a:graphicData>
        </a:graphic>
      </p:graphicFrame>
      <p:sp>
        <p:nvSpPr>
          <p:cNvPr id="3" name="Rectangle 2">
            <a:extLst>
              <a:ext uri="{FF2B5EF4-FFF2-40B4-BE49-F238E27FC236}">
                <a16:creationId xmlns:a16="http://schemas.microsoft.com/office/drawing/2014/main" id="{08C07CBF-6E57-4530-9DC9-C7D0923C6E0F}"/>
              </a:ext>
            </a:extLst>
          </p:cNvPr>
          <p:cNvSpPr/>
          <p:nvPr/>
        </p:nvSpPr>
        <p:spPr>
          <a:xfrm>
            <a:off x="6385128" y="5754361"/>
            <a:ext cx="4945994" cy="400110"/>
          </a:xfrm>
          <a:prstGeom prst="rect">
            <a:avLst/>
          </a:prstGeom>
        </p:spPr>
        <p:txBody>
          <a:bodyPr wrap="square">
            <a:spAutoFit/>
          </a:bodyPr>
          <a:lstStyle/>
          <a:p>
            <a:pPr marL="228600" indent="-228600">
              <a:buFont typeface="+mj-lt"/>
              <a:buAutoNum type="arabicPeriod"/>
            </a:pPr>
            <a:r>
              <a:rPr lang="en-US" sz="1000"/>
              <a:t>This is an example from “The Book of Why”. The new science of cause and effect – by Judea Pearl and Dana Mackenzie</a:t>
            </a:r>
          </a:p>
        </p:txBody>
      </p:sp>
      <p:sp>
        <p:nvSpPr>
          <p:cNvPr id="7" name="Rectangle 6">
            <a:extLst>
              <a:ext uri="{FF2B5EF4-FFF2-40B4-BE49-F238E27FC236}">
                <a16:creationId xmlns:a16="http://schemas.microsoft.com/office/drawing/2014/main" id="{8A82C8E4-C377-495C-9D1F-2F8E9907E028}"/>
              </a:ext>
            </a:extLst>
          </p:cNvPr>
          <p:cNvSpPr/>
          <p:nvPr/>
        </p:nvSpPr>
        <p:spPr>
          <a:xfrm>
            <a:off x="925156" y="5754361"/>
            <a:ext cx="4680150" cy="400110"/>
          </a:xfrm>
          <a:prstGeom prst="rect">
            <a:avLst/>
          </a:prstGeom>
        </p:spPr>
        <p:txBody>
          <a:bodyPr wrap="square">
            <a:spAutoFit/>
          </a:bodyPr>
          <a:lstStyle/>
          <a:p>
            <a:r>
              <a:rPr lang="en-US" sz="1000"/>
              <a:t>Retail to Mail Campaign results showing favorable results by communication channel, but unfavorable results when combined</a:t>
            </a:r>
          </a:p>
        </p:txBody>
      </p:sp>
    </p:spTree>
    <p:extLst>
      <p:ext uri="{BB962C8B-B14F-4D97-AF65-F5344CB8AC3E}">
        <p14:creationId xmlns:p14="http://schemas.microsoft.com/office/powerpoint/2010/main" val="148783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27C0104-20C7-4E03-AED4-FA575EEAEB7E}"/>
              </a:ext>
            </a:extLst>
          </p:cNvPr>
          <p:cNvGraphicFramePr>
            <a:graphicFrameLocks noChangeAspect="1"/>
          </p:cNvGraphicFramePr>
          <p:nvPr>
            <p:custDataLst>
              <p:tags r:id="rId2"/>
            </p:custDataLst>
            <p:extLst>
              <p:ext uri="{D42A27DB-BD31-4B8C-83A1-F6EECF244321}">
                <p14:modId xmlns:p14="http://schemas.microsoft.com/office/powerpoint/2010/main" val="2436490090"/>
              </p:ext>
            </p:extLst>
          </p:nvPr>
        </p:nvGraphicFramePr>
        <p:xfrm>
          <a:off x="1524000" y="1588"/>
          <a:ext cx="1588" cy="1588"/>
        </p:xfrm>
        <a:graphic>
          <a:graphicData uri="http://schemas.openxmlformats.org/presentationml/2006/ole">
            <mc:AlternateContent xmlns:mc="http://schemas.openxmlformats.org/markup-compatibility/2006">
              <mc:Choice xmlns:v="urn:schemas-microsoft-com:vml" Requires="v">
                <p:oleObj spid="_x0000_s73729"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A27C0104-20C7-4E03-AED4-FA575EEAEB7E}"/>
                          </a:ext>
                        </a:extLst>
                      </p:cNvPr>
                      <p:cNvPicPr/>
                      <p:nvPr/>
                    </p:nvPicPr>
                    <p:blipFill>
                      <a:blip r:embed="rId6"/>
                      <a:stretch>
                        <a:fillRect/>
                      </a:stretch>
                    </p:blipFill>
                    <p:spPr>
                      <a:xfrm>
                        <a:off x="1524000"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80A46F9-3DAC-4E5B-924C-37AB83FC3464}"/>
              </a:ext>
            </a:extLst>
          </p:cNvPr>
          <p:cNvSpPr/>
          <p:nvPr>
            <p:custDataLst>
              <p:tags r:id="rId3"/>
            </p:custDataLst>
          </p:nvPr>
        </p:nvSpPr>
        <p:spPr>
          <a:xfrm>
            <a:off x="1522412"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E75BF336-2927-4B9E-8D16-DDED44C0C006}"/>
              </a:ext>
            </a:extLst>
          </p:cNvPr>
          <p:cNvSpPr>
            <a:spLocks noGrp="1"/>
          </p:cNvSpPr>
          <p:nvPr>
            <p:ph type="title"/>
          </p:nvPr>
        </p:nvSpPr>
        <p:spPr/>
        <p:txBody>
          <a:bodyPr/>
          <a:lstStyle/>
          <a:p>
            <a:r>
              <a:rPr lang="en-US">
                <a:solidFill>
                  <a:schemeClr val="tx2"/>
                </a:solidFill>
              </a:rPr>
              <a:t>What is the truth and how to tell the truth using a causal diagram</a:t>
            </a:r>
            <a:r>
              <a:rPr lang="en-US" baseline="30000">
                <a:solidFill>
                  <a:schemeClr val="tx2"/>
                </a:solidFill>
              </a:rPr>
              <a:t>1</a:t>
            </a:r>
          </a:p>
        </p:txBody>
      </p:sp>
      <p:sp>
        <p:nvSpPr>
          <p:cNvPr id="5" name="TextBox 4">
            <a:extLst>
              <a:ext uri="{FF2B5EF4-FFF2-40B4-BE49-F238E27FC236}">
                <a16:creationId xmlns:a16="http://schemas.microsoft.com/office/drawing/2014/main" id="{D8513F3B-A926-4A34-9C10-A174422D920C}"/>
              </a:ext>
            </a:extLst>
          </p:cNvPr>
          <p:cNvSpPr txBox="1"/>
          <p:nvPr/>
        </p:nvSpPr>
        <p:spPr>
          <a:xfrm>
            <a:off x="1937605" y="2545914"/>
            <a:ext cx="789140" cy="2818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Promotion</a:t>
            </a:r>
          </a:p>
        </p:txBody>
      </p:sp>
      <p:sp>
        <p:nvSpPr>
          <p:cNvPr id="6" name="TextBox 5">
            <a:extLst>
              <a:ext uri="{FF2B5EF4-FFF2-40B4-BE49-F238E27FC236}">
                <a16:creationId xmlns:a16="http://schemas.microsoft.com/office/drawing/2014/main" id="{6D87AE84-1B07-4B46-8D9E-4086D0FCFFCD}"/>
              </a:ext>
            </a:extLst>
          </p:cNvPr>
          <p:cNvSpPr txBox="1"/>
          <p:nvPr/>
        </p:nvSpPr>
        <p:spPr>
          <a:xfrm>
            <a:off x="4693585" y="2549046"/>
            <a:ext cx="789140" cy="2818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Conversion</a:t>
            </a:r>
          </a:p>
        </p:txBody>
      </p:sp>
      <p:sp>
        <p:nvSpPr>
          <p:cNvPr id="7" name="TextBox 6">
            <a:extLst>
              <a:ext uri="{FF2B5EF4-FFF2-40B4-BE49-F238E27FC236}">
                <a16:creationId xmlns:a16="http://schemas.microsoft.com/office/drawing/2014/main" id="{2ADB85D5-347E-4676-9A0B-FBE881AFBD7D}"/>
              </a:ext>
            </a:extLst>
          </p:cNvPr>
          <p:cNvSpPr txBox="1"/>
          <p:nvPr/>
        </p:nvSpPr>
        <p:spPr>
          <a:xfrm>
            <a:off x="3237023" y="1465904"/>
            <a:ext cx="789140" cy="2818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Have Email</a:t>
            </a:r>
          </a:p>
        </p:txBody>
      </p:sp>
      <p:cxnSp>
        <p:nvCxnSpPr>
          <p:cNvPr id="9" name="Straight Arrow Connector 8">
            <a:extLst>
              <a:ext uri="{FF2B5EF4-FFF2-40B4-BE49-F238E27FC236}">
                <a16:creationId xmlns:a16="http://schemas.microsoft.com/office/drawing/2014/main" id="{26EA970B-6295-4F26-A1A0-D01CE52C2B74}"/>
              </a:ext>
            </a:extLst>
          </p:cNvPr>
          <p:cNvCxnSpPr/>
          <p:nvPr/>
        </p:nvCxnSpPr>
        <p:spPr>
          <a:xfrm>
            <a:off x="2805287" y="2649255"/>
            <a:ext cx="16847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Flowchart: Connector 11">
            <a:extLst>
              <a:ext uri="{FF2B5EF4-FFF2-40B4-BE49-F238E27FC236}">
                <a16:creationId xmlns:a16="http://schemas.microsoft.com/office/drawing/2014/main" id="{E4B44333-3B85-423D-928E-781D265ECFD6}"/>
              </a:ext>
            </a:extLst>
          </p:cNvPr>
          <p:cNvSpPr/>
          <p:nvPr/>
        </p:nvSpPr>
        <p:spPr>
          <a:xfrm>
            <a:off x="2690465" y="2594391"/>
            <a:ext cx="109728" cy="10972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13" name="Flowchart: Connector 12">
            <a:extLst>
              <a:ext uri="{FF2B5EF4-FFF2-40B4-BE49-F238E27FC236}">
                <a16:creationId xmlns:a16="http://schemas.microsoft.com/office/drawing/2014/main" id="{C0469752-13A0-45E3-B49F-314CB8944BFE}"/>
              </a:ext>
            </a:extLst>
          </p:cNvPr>
          <p:cNvSpPr/>
          <p:nvPr/>
        </p:nvSpPr>
        <p:spPr>
          <a:xfrm>
            <a:off x="3537934" y="1673478"/>
            <a:ext cx="109728" cy="10972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14" name="Flowchart: Connector 13">
            <a:extLst>
              <a:ext uri="{FF2B5EF4-FFF2-40B4-BE49-F238E27FC236}">
                <a16:creationId xmlns:a16="http://schemas.microsoft.com/office/drawing/2014/main" id="{9FCAF5F9-2AF4-4AA3-8785-E9B0B091FA53}"/>
              </a:ext>
            </a:extLst>
          </p:cNvPr>
          <p:cNvSpPr/>
          <p:nvPr/>
        </p:nvSpPr>
        <p:spPr>
          <a:xfrm>
            <a:off x="4490037" y="2594391"/>
            <a:ext cx="109728" cy="10972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19" name="TextBox 18">
            <a:extLst>
              <a:ext uri="{FF2B5EF4-FFF2-40B4-BE49-F238E27FC236}">
                <a16:creationId xmlns:a16="http://schemas.microsoft.com/office/drawing/2014/main" id="{BB3AFBC3-1011-4500-A75F-FCCE17B81782}"/>
              </a:ext>
            </a:extLst>
          </p:cNvPr>
          <p:cNvSpPr txBox="1"/>
          <p:nvPr/>
        </p:nvSpPr>
        <p:spPr>
          <a:xfrm>
            <a:off x="6477928" y="2521305"/>
            <a:ext cx="789140" cy="2818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Drug</a:t>
            </a:r>
          </a:p>
        </p:txBody>
      </p:sp>
      <p:sp>
        <p:nvSpPr>
          <p:cNvPr id="20" name="TextBox 19">
            <a:extLst>
              <a:ext uri="{FF2B5EF4-FFF2-40B4-BE49-F238E27FC236}">
                <a16:creationId xmlns:a16="http://schemas.microsoft.com/office/drawing/2014/main" id="{8A42B28D-8305-4D41-8B33-7DE68E73C16C}"/>
              </a:ext>
            </a:extLst>
          </p:cNvPr>
          <p:cNvSpPr txBox="1"/>
          <p:nvPr/>
        </p:nvSpPr>
        <p:spPr>
          <a:xfrm>
            <a:off x="9048894" y="2524437"/>
            <a:ext cx="874513" cy="2818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Heart Attack</a:t>
            </a:r>
          </a:p>
        </p:txBody>
      </p:sp>
      <p:sp>
        <p:nvSpPr>
          <p:cNvPr id="21" name="TextBox 20">
            <a:extLst>
              <a:ext uri="{FF2B5EF4-FFF2-40B4-BE49-F238E27FC236}">
                <a16:creationId xmlns:a16="http://schemas.microsoft.com/office/drawing/2014/main" id="{5B007D59-6D1D-4C97-B497-A3108E4F9195}"/>
              </a:ext>
            </a:extLst>
          </p:cNvPr>
          <p:cNvSpPr txBox="1"/>
          <p:nvPr/>
        </p:nvSpPr>
        <p:spPr>
          <a:xfrm>
            <a:off x="7727069" y="1276111"/>
            <a:ext cx="997083" cy="2818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Blood Pressure</a:t>
            </a:r>
          </a:p>
        </p:txBody>
      </p:sp>
      <p:cxnSp>
        <p:nvCxnSpPr>
          <p:cNvPr id="22" name="Straight Arrow Connector 21">
            <a:extLst>
              <a:ext uri="{FF2B5EF4-FFF2-40B4-BE49-F238E27FC236}">
                <a16:creationId xmlns:a16="http://schemas.microsoft.com/office/drawing/2014/main" id="{59F2BB19-B567-4817-84D4-ED59634A537B}"/>
              </a:ext>
            </a:extLst>
          </p:cNvPr>
          <p:cNvCxnSpPr/>
          <p:nvPr/>
        </p:nvCxnSpPr>
        <p:spPr>
          <a:xfrm>
            <a:off x="7160596" y="2624646"/>
            <a:ext cx="16847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Flowchart: Connector 23">
            <a:extLst>
              <a:ext uri="{FF2B5EF4-FFF2-40B4-BE49-F238E27FC236}">
                <a16:creationId xmlns:a16="http://schemas.microsoft.com/office/drawing/2014/main" id="{E4ABD5E0-6EA0-4EB7-8B0B-2727B0F49CDD}"/>
              </a:ext>
            </a:extLst>
          </p:cNvPr>
          <p:cNvSpPr/>
          <p:nvPr/>
        </p:nvSpPr>
        <p:spPr>
          <a:xfrm>
            <a:off x="7045774" y="2569782"/>
            <a:ext cx="109728" cy="10972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25" name="Flowchart: Connector 24">
            <a:extLst>
              <a:ext uri="{FF2B5EF4-FFF2-40B4-BE49-F238E27FC236}">
                <a16:creationId xmlns:a16="http://schemas.microsoft.com/office/drawing/2014/main" id="{816D1226-3997-41EC-8BC4-8E1FF7A71499}"/>
              </a:ext>
            </a:extLst>
          </p:cNvPr>
          <p:cNvSpPr/>
          <p:nvPr/>
        </p:nvSpPr>
        <p:spPr>
          <a:xfrm>
            <a:off x="7893243" y="1648869"/>
            <a:ext cx="109728" cy="10972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26" name="Flowchart: Connector 25">
            <a:extLst>
              <a:ext uri="{FF2B5EF4-FFF2-40B4-BE49-F238E27FC236}">
                <a16:creationId xmlns:a16="http://schemas.microsoft.com/office/drawing/2014/main" id="{CAF4D4A0-4B5D-4ED0-BA44-83C2F45457CA}"/>
              </a:ext>
            </a:extLst>
          </p:cNvPr>
          <p:cNvSpPr/>
          <p:nvPr/>
        </p:nvSpPr>
        <p:spPr>
          <a:xfrm>
            <a:off x="8845346" y="2569782"/>
            <a:ext cx="109728" cy="10972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cxnSp>
        <p:nvCxnSpPr>
          <p:cNvPr id="29" name="Straight Arrow Connector 28">
            <a:extLst>
              <a:ext uri="{FF2B5EF4-FFF2-40B4-BE49-F238E27FC236}">
                <a16:creationId xmlns:a16="http://schemas.microsoft.com/office/drawing/2014/main" id="{00B4BFBD-93F3-4E92-B0DF-F2A442872DB1}"/>
              </a:ext>
            </a:extLst>
          </p:cNvPr>
          <p:cNvCxnSpPr>
            <a:cxnSpLocks/>
            <a:stCxn id="24" idx="7"/>
            <a:endCxn id="25" idx="3"/>
          </p:cNvCxnSpPr>
          <p:nvPr/>
        </p:nvCxnSpPr>
        <p:spPr>
          <a:xfrm flipV="1">
            <a:off x="7139434" y="1742529"/>
            <a:ext cx="769879" cy="8433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AD75F3FE-36A5-4193-9800-4EB04CE58D5E}"/>
              </a:ext>
            </a:extLst>
          </p:cNvPr>
          <p:cNvCxnSpPr>
            <a:cxnSpLocks/>
            <a:endCxn id="26" idx="1"/>
          </p:cNvCxnSpPr>
          <p:nvPr/>
        </p:nvCxnSpPr>
        <p:spPr>
          <a:xfrm>
            <a:off x="7967293" y="1723587"/>
            <a:ext cx="894122" cy="8622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3F215C1E-713B-43AC-BFF6-78F598B5D9CF}"/>
              </a:ext>
            </a:extLst>
          </p:cNvPr>
          <p:cNvSpPr txBox="1"/>
          <p:nvPr/>
        </p:nvSpPr>
        <p:spPr>
          <a:xfrm>
            <a:off x="6676872" y="3201680"/>
            <a:ext cx="3100192" cy="13653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Here, blood pressure is a </a:t>
            </a:r>
            <a:r>
              <a:rPr lang="en-US" sz="1200">
                <a:solidFill>
                  <a:schemeClr val="accent5"/>
                </a:solidFill>
                <a:latin typeface="Open Sans Light"/>
                <a:cs typeface="Open Sans Light"/>
              </a:rPr>
              <a:t>mediator</a:t>
            </a:r>
            <a:r>
              <a:rPr lang="en-US" sz="1200">
                <a:solidFill>
                  <a:schemeClr val="tx2"/>
                </a:solidFill>
                <a:latin typeface="Open Sans Light"/>
                <a:cs typeface="Open Sans Light"/>
              </a:rPr>
              <a:t>, lowered blood pressure is the result of the drug. Stratifying the data is unnecessary. The aggregated data is the “Truth” .</a:t>
            </a:r>
          </a:p>
        </p:txBody>
      </p:sp>
      <p:cxnSp>
        <p:nvCxnSpPr>
          <p:cNvPr id="36" name="Straight Arrow Connector 35">
            <a:extLst>
              <a:ext uri="{FF2B5EF4-FFF2-40B4-BE49-F238E27FC236}">
                <a16:creationId xmlns:a16="http://schemas.microsoft.com/office/drawing/2014/main" id="{0BE653F4-ED50-498F-9D81-67E577AE53F5}"/>
              </a:ext>
            </a:extLst>
          </p:cNvPr>
          <p:cNvCxnSpPr>
            <a:cxnSpLocks/>
          </p:cNvCxnSpPr>
          <p:nvPr/>
        </p:nvCxnSpPr>
        <p:spPr>
          <a:xfrm>
            <a:off x="3620494" y="1745431"/>
            <a:ext cx="894122" cy="8622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0796D674-60A8-4637-9859-CA45B92E3CB4}"/>
              </a:ext>
            </a:extLst>
          </p:cNvPr>
          <p:cNvSpPr txBox="1"/>
          <p:nvPr/>
        </p:nvSpPr>
        <p:spPr>
          <a:xfrm>
            <a:off x="2157064" y="3183615"/>
            <a:ext cx="3148208" cy="1365336"/>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latin typeface="Open Sans Light"/>
                <a:cs typeface="Open Sans Light"/>
              </a:rPr>
              <a:t>Members having email or not is unaffected by the promotion and in addition, having email or not is co-related to the conversion rate – members with emails are more likely to convert. Having email also affects how the promotion is conveyed. Here,  having emails or not is a </a:t>
            </a:r>
            <a:r>
              <a:rPr lang="en-US" sz="1200">
                <a:solidFill>
                  <a:schemeClr val="accent5"/>
                </a:solidFill>
                <a:latin typeface="Open Sans Light"/>
                <a:cs typeface="Open Sans Light"/>
              </a:rPr>
              <a:t>confounder</a:t>
            </a:r>
            <a:r>
              <a:rPr lang="en-US" sz="1200">
                <a:solidFill>
                  <a:schemeClr val="tx2"/>
                </a:solidFill>
                <a:latin typeface="Open Sans Light"/>
                <a:cs typeface="Open Sans Light"/>
              </a:rPr>
              <a:t> that we must adjust for:</a:t>
            </a:r>
          </a:p>
          <a:p>
            <a:pPr defTabSz="456758" fontAlgn="base">
              <a:spcBef>
                <a:spcPts val="1200"/>
              </a:spcBef>
            </a:pPr>
            <a:r>
              <a:rPr lang="en-US" sz="1200">
                <a:solidFill>
                  <a:schemeClr val="tx2"/>
                </a:solidFill>
                <a:latin typeface="Open Sans Light"/>
                <a:cs typeface="Open Sans Light"/>
              </a:rPr>
              <a:t>Test group conversion = </a:t>
            </a:r>
            <a:r>
              <a:rPr lang="en-US" sz="1200">
                <a:solidFill>
                  <a:srgbClr val="00B050"/>
                </a:solidFill>
                <a:latin typeface="Open Sans Light"/>
                <a:cs typeface="Open Sans Light"/>
              </a:rPr>
              <a:t>1.14%</a:t>
            </a:r>
            <a:r>
              <a:rPr lang="en-US" sz="1200">
                <a:solidFill>
                  <a:schemeClr val="tx2"/>
                </a:solidFill>
                <a:latin typeface="Open Sans Light"/>
                <a:cs typeface="Open Sans Light"/>
              </a:rPr>
              <a:t> (average of 0.98% and 1.30%)</a:t>
            </a:r>
          </a:p>
          <a:p>
            <a:pPr defTabSz="456758" fontAlgn="base">
              <a:spcBef>
                <a:spcPts val="1200"/>
              </a:spcBef>
            </a:pPr>
            <a:r>
              <a:rPr lang="en-US" sz="1200">
                <a:solidFill>
                  <a:schemeClr val="tx2"/>
                </a:solidFill>
                <a:latin typeface="Open Sans Light"/>
                <a:cs typeface="Open Sans Light"/>
              </a:rPr>
              <a:t>Control group conversion = </a:t>
            </a:r>
            <a:r>
              <a:rPr lang="en-US" sz="1200">
                <a:solidFill>
                  <a:srgbClr val="00B050"/>
                </a:solidFill>
                <a:latin typeface="Open Sans Light"/>
                <a:cs typeface="Open Sans Light"/>
              </a:rPr>
              <a:t>1.09% </a:t>
            </a:r>
            <a:r>
              <a:rPr lang="en-US" sz="1200">
                <a:solidFill>
                  <a:schemeClr val="tx2"/>
                </a:solidFill>
                <a:latin typeface="Open Sans Light"/>
                <a:cs typeface="Open Sans Light"/>
              </a:rPr>
              <a:t>(average of 0.93% and 1.24%)</a:t>
            </a:r>
          </a:p>
          <a:p>
            <a:pPr defTabSz="456758" fontAlgn="base">
              <a:spcBef>
                <a:spcPts val="1200"/>
              </a:spcBef>
            </a:pPr>
            <a:r>
              <a:rPr lang="en-US" sz="1200">
                <a:solidFill>
                  <a:schemeClr val="tx2"/>
                </a:solidFill>
                <a:latin typeface="Open Sans Light"/>
                <a:cs typeface="Open Sans Light"/>
              </a:rPr>
              <a:t>* </a:t>
            </a:r>
            <a:r>
              <a:rPr lang="en-US" sz="1200">
                <a:solidFill>
                  <a:schemeClr val="accent2"/>
                </a:solidFill>
                <a:latin typeface="Open Sans Light"/>
                <a:cs typeface="Open Sans Light"/>
              </a:rPr>
              <a:t>Marginal means, LS-means, adjusted means </a:t>
            </a:r>
          </a:p>
        </p:txBody>
      </p:sp>
      <p:cxnSp>
        <p:nvCxnSpPr>
          <p:cNvPr id="38" name="Straight Arrow Connector 37">
            <a:extLst>
              <a:ext uri="{FF2B5EF4-FFF2-40B4-BE49-F238E27FC236}">
                <a16:creationId xmlns:a16="http://schemas.microsoft.com/office/drawing/2014/main" id="{06C64DBB-4F94-4A0A-BCB0-A7AE6DF9A15F}"/>
              </a:ext>
            </a:extLst>
          </p:cNvPr>
          <p:cNvCxnSpPr>
            <a:cxnSpLocks/>
            <a:stCxn id="13" idx="3"/>
            <a:endCxn id="12" idx="7"/>
          </p:cNvCxnSpPr>
          <p:nvPr/>
        </p:nvCxnSpPr>
        <p:spPr>
          <a:xfrm flipH="1">
            <a:off x="2784125" y="1767138"/>
            <a:ext cx="769879" cy="8433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2" name="Rectangle 41">
            <a:extLst>
              <a:ext uri="{FF2B5EF4-FFF2-40B4-BE49-F238E27FC236}">
                <a16:creationId xmlns:a16="http://schemas.microsoft.com/office/drawing/2014/main" id="{FAC61722-A2EF-4865-9A2F-16015DAE4A08}"/>
              </a:ext>
            </a:extLst>
          </p:cNvPr>
          <p:cNvSpPr/>
          <p:nvPr/>
        </p:nvSpPr>
        <p:spPr>
          <a:xfrm>
            <a:off x="8662672" y="4589892"/>
            <a:ext cx="1260734" cy="1600438"/>
          </a:xfrm>
          <a:prstGeom prst="rect">
            <a:avLst/>
          </a:prstGeom>
        </p:spPr>
        <p:txBody>
          <a:bodyPr wrap="square" anchor="t">
            <a:spAutoFit/>
          </a:bodyPr>
          <a:lstStyle/>
          <a:p>
            <a:r>
              <a:rPr lang="en-US" sz="800"/>
              <a:t>Causal Diagram was discussed in </a:t>
            </a:r>
            <a:r>
              <a:rPr lang="en-US" sz="800" b="1"/>
              <a:t>Judea Pearl’s </a:t>
            </a:r>
            <a:r>
              <a:rPr lang="en-US" sz="800"/>
              <a:t>several books. He is a professor of computer science at UCLA and winner of the 2011 Turing Award and the author of three classic technical books on causality. He lives in Los Angeles, California.</a:t>
            </a:r>
          </a:p>
        </p:txBody>
      </p:sp>
      <p:pic>
        <p:nvPicPr>
          <p:cNvPr id="44" name="Picture 43" descr="A person wearing a suit and tie smiling at the camera&#10;&#10;Description automatically generated">
            <a:extLst>
              <a:ext uri="{FF2B5EF4-FFF2-40B4-BE49-F238E27FC236}">
                <a16:creationId xmlns:a16="http://schemas.microsoft.com/office/drawing/2014/main" id="{12881FC2-22C8-4379-8A93-3DA1280CDEE4}"/>
              </a:ext>
            </a:extLst>
          </p:cNvPr>
          <p:cNvPicPr>
            <a:picLocks noChangeAspect="1"/>
          </p:cNvPicPr>
          <p:nvPr/>
        </p:nvPicPr>
        <p:blipFill>
          <a:blip r:embed="rId7"/>
          <a:stretch>
            <a:fillRect/>
          </a:stretch>
        </p:blipFill>
        <p:spPr>
          <a:xfrm>
            <a:off x="7524373" y="4567017"/>
            <a:ext cx="1069765" cy="1497671"/>
          </a:xfrm>
          <a:prstGeom prst="rect">
            <a:avLst/>
          </a:prstGeom>
        </p:spPr>
      </p:pic>
      <p:pic>
        <p:nvPicPr>
          <p:cNvPr id="15370" name="Picture 10">
            <a:extLst>
              <a:ext uri="{FF2B5EF4-FFF2-40B4-BE49-F238E27FC236}">
                <a16:creationId xmlns:a16="http://schemas.microsoft.com/office/drawing/2014/main" id="{AD6AEA29-C0D6-42C5-B3C8-520E8D35D3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9461" y="4569550"/>
            <a:ext cx="966074" cy="149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523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3FC46C3-468F-4D6A-AE33-DFCDDB09B979}"/>
              </a:ext>
            </a:extLst>
          </p:cNvPr>
          <p:cNvGraphicFramePr>
            <a:graphicFrameLocks noChangeAspect="1"/>
          </p:cNvGraphicFramePr>
          <p:nvPr>
            <p:custDataLst>
              <p:tags r:id="rId2"/>
            </p:custDataLst>
            <p:extLst>
              <p:ext uri="{D42A27DB-BD31-4B8C-83A1-F6EECF244321}">
                <p14:modId xmlns:p14="http://schemas.microsoft.com/office/powerpoint/2010/main" val="33677015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3" name="think-cell Slide" r:id="rId5" imgW="341" imgH="341" progId="TCLayout.ActiveDocument.1">
                  <p:embed/>
                </p:oleObj>
              </mc:Choice>
              <mc:Fallback>
                <p:oleObj name="think-cell Slide" r:id="rId5" imgW="341" imgH="341" progId="TCLayout.ActiveDocument.1">
                  <p:embed/>
                  <p:pic>
                    <p:nvPicPr>
                      <p:cNvPr id="3" name="Object 2" hidden="1">
                        <a:extLst>
                          <a:ext uri="{FF2B5EF4-FFF2-40B4-BE49-F238E27FC236}">
                            <a16:creationId xmlns:a16="http://schemas.microsoft.com/office/drawing/2014/main" id="{53FC46C3-468F-4D6A-AE33-DFCDDB09B97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CD46A82-B9D0-4F59-BAED-30B2E864CBA0}"/>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D2381FC0-E6ED-4D84-8EC0-5AF6E8040ADD}"/>
              </a:ext>
            </a:extLst>
          </p:cNvPr>
          <p:cNvSpPr>
            <a:spLocks noGrp="1"/>
          </p:cNvSpPr>
          <p:nvPr>
            <p:ph type="title"/>
          </p:nvPr>
        </p:nvSpPr>
        <p:spPr/>
        <p:txBody>
          <a:bodyPr/>
          <a:lstStyle/>
          <a:p>
            <a:r>
              <a:rPr lang="en-US"/>
              <a:t>Evaluation using generalized linear mixed model (GLMM)</a:t>
            </a:r>
          </a:p>
        </p:txBody>
      </p:sp>
      <p:sp>
        <p:nvSpPr>
          <p:cNvPr id="4" name="TextBox 3">
            <a:extLst>
              <a:ext uri="{FF2B5EF4-FFF2-40B4-BE49-F238E27FC236}">
                <a16:creationId xmlns:a16="http://schemas.microsoft.com/office/drawing/2014/main" id="{4353B1E5-2B75-4323-8E07-A55B0BD89DD1}"/>
              </a:ext>
            </a:extLst>
          </p:cNvPr>
          <p:cNvSpPr txBox="1"/>
          <p:nvPr/>
        </p:nvSpPr>
        <p:spPr>
          <a:xfrm>
            <a:off x="6121979" y="1099826"/>
            <a:ext cx="5878922" cy="2000548"/>
          </a:xfrm>
          <a:prstGeom prst="rect">
            <a:avLst/>
          </a:prstGeom>
          <a:noFill/>
        </p:spPr>
        <p:txBody>
          <a:bodyPr wrap="square" lIns="0" tIns="0" rIns="0" bIns="0" rtlCol="0" anchor="t">
            <a:spAutoFit/>
          </a:bodyPr>
          <a:lstStyle/>
          <a:p>
            <a:r>
              <a:rPr lang="en-US" sz="1000">
                <a:solidFill>
                  <a:schemeClr val="accent2"/>
                </a:solidFill>
              </a:rPr>
              <a:t>&gt; </a:t>
            </a:r>
            <a:r>
              <a:rPr lang="en-US" sz="1000" b="1" err="1">
                <a:solidFill>
                  <a:schemeClr val="accent2"/>
                </a:solidFill>
                <a:latin typeface="Courier New"/>
                <a:cs typeface="Courier New"/>
              </a:rPr>
              <a:t>install.packages</a:t>
            </a:r>
            <a:r>
              <a:rPr lang="en-US" sz="1000" b="1">
                <a:solidFill>
                  <a:schemeClr val="accent2"/>
                </a:solidFill>
                <a:latin typeface="Courier New"/>
                <a:cs typeface="Courier New"/>
              </a:rPr>
              <a:t>("lme4")</a:t>
            </a:r>
          </a:p>
          <a:p>
            <a:r>
              <a:rPr lang="en-US" sz="1000" b="1">
                <a:solidFill>
                  <a:schemeClr val="accent2"/>
                </a:solidFill>
                <a:latin typeface="Courier New"/>
                <a:cs typeface="Courier New"/>
              </a:rPr>
              <a:t>&gt; library(lme4)</a:t>
            </a:r>
          </a:p>
          <a:p>
            <a:r>
              <a:rPr lang="en-US" sz="1000" b="1">
                <a:solidFill>
                  <a:schemeClr val="accent2"/>
                </a:solidFill>
                <a:latin typeface="Courier New"/>
                <a:cs typeface="Courier New"/>
              </a:rPr>
              <a:t>&gt; r2m_sum &lt;- </a:t>
            </a:r>
            <a:r>
              <a:rPr lang="en-US" sz="1000" b="1" err="1">
                <a:solidFill>
                  <a:schemeClr val="accent2"/>
                </a:solidFill>
                <a:latin typeface="Courier New"/>
                <a:cs typeface="Courier New"/>
              </a:rPr>
              <a:t>data.frame</a:t>
            </a:r>
            <a:r>
              <a:rPr lang="en-US" sz="1000" b="1">
                <a:solidFill>
                  <a:schemeClr val="accent2"/>
                </a:solidFill>
                <a:latin typeface="Courier New"/>
                <a:cs typeface="Courier New"/>
              </a:rPr>
              <a:t>(</a:t>
            </a:r>
          </a:p>
          <a:p>
            <a:r>
              <a:rPr lang="en-US" sz="1000" b="1">
                <a:solidFill>
                  <a:schemeClr val="accent2"/>
                </a:solidFill>
                <a:latin typeface="Courier New"/>
                <a:cs typeface="Courier New"/>
              </a:rPr>
              <a:t>         "Group"=c(1,2,1,2), </a:t>
            </a:r>
            <a:endParaRPr lang="en-US" sz="1000">
              <a:solidFill>
                <a:schemeClr val="accent2"/>
              </a:solidFill>
              <a:latin typeface="Courier New"/>
              <a:cs typeface="Courier New"/>
            </a:endParaRPr>
          </a:p>
          <a:p>
            <a:r>
              <a:rPr lang="en-US" sz="1000" b="1">
                <a:solidFill>
                  <a:schemeClr val="accent2"/>
                </a:solidFill>
                <a:latin typeface="Courier New"/>
                <a:cs typeface="Courier New"/>
              </a:rPr>
              <a:t>         "Channel"=c(1,1,2,2), </a:t>
            </a:r>
            <a:endParaRPr lang="en-US" sz="1000">
              <a:solidFill>
                <a:schemeClr val="accent2"/>
              </a:solidFill>
              <a:latin typeface="Courier New"/>
              <a:cs typeface="Courier New"/>
            </a:endParaRPr>
          </a:p>
          <a:p>
            <a:r>
              <a:rPr lang="en-US" sz="1000" b="1">
                <a:solidFill>
                  <a:schemeClr val="accent2"/>
                </a:solidFill>
                <a:latin typeface="Courier New"/>
                <a:cs typeface="Courier New"/>
              </a:rPr>
              <a:t>         "N"=c(358074,18845,177067,44265),                 </a:t>
            </a:r>
            <a:endParaRPr lang="en-US" sz="1000">
              <a:solidFill>
                <a:schemeClr val="accent2"/>
              </a:solidFill>
              <a:latin typeface="Courier New"/>
              <a:cs typeface="Courier New"/>
            </a:endParaRPr>
          </a:p>
          <a:p>
            <a:r>
              <a:rPr lang="en-US" sz="1000" b="1">
                <a:solidFill>
                  <a:schemeClr val="accent2"/>
                </a:solidFill>
                <a:latin typeface="Courier New"/>
                <a:cs typeface="Courier New"/>
              </a:rPr>
              <a:t>         "Y"=c(3501, 176, 2310,549))</a:t>
            </a:r>
            <a:endParaRPr lang="en-US" sz="1000">
              <a:solidFill>
                <a:schemeClr val="accent2"/>
              </a:solidFill>
              <a:latin typeface="Courier New"/>
              <a:cs typeface="Courier New"/>
            </a:endParaRPr>
          </a:p>
          <a:p>
            <a:r>
              <a:rPr lang="en-US" sz="1000" b="1">
                <a:solidFill>
                  <a:schemeClr val="accent2"/>
                </a:solidFill>
                <a:latin typeface="Courier New"/>
                <a:cs typeface="Courier New"/>
              </a:rPr>
              <a:t>&gt; df.glmm1 &lt;- </a:t>
            </a:r>
            <a:r>
              <a:rPr lang="en-US" sz="1000" b="1" err="1">
                <a:solidFill>
                  <a:schemeClr val="accent2"/>
                </a:solidFill>
                <a:latin typeface="Courier New"/>
                <a:cs typeface="Courier New"/>
              </a:rPr>
              <a:t>glmer</a:t>
            </a:r>
            <a:r>
              <a:rPr lang="en-US" sz="1000" b="1">
                <a:solidFill>
                  <a:schemeClr val="accent2"/>
                </a:solidFill>
                <a:latin typeface="Courier New"/>
                <a:cs typeface="Courier New"/>
              </a:rPr>
              <a:t>(y/n ~ group + (1|Channel), </a:t>
            </a:r>
            <a:endParaRPr lang="en-US" sz="1000">
              <a:solidFill>
                <a:schemeClr val="accent2"/>
              </a:solidFill>
              <a:cs typeface="Arial"/>
            </a:endParaRPr>
          </a:p>
          <a:p>
            <a:r>
              <a:rPr lang="en-US" sz="1000" b="1">
                <a:solidFill>
                  <a:schemeClr val="accent2"/>
                </a:solidFill>
                <a:latin typeface="Courier New"/>
                <a:cs typeface="Courier New"/>
              </a:rPr>
              <a:t>          data = r2m_sum, </a:t>
            </a:r>
            <a:endParaRPr lang="en-US" sz="1000">
              <a:solidFill>
                <a:schemeClr val="accent2"/>
              </a:solidFill>
              <a:latin typeface="Arial"/>
              <a:cs typeface="Arial"/>
            </a:endParaRPr>
          </a:p>
          <a:p>
            <a:r>
              <a:rPr lang="en-US" sz="1000" b="1">
                <a:solidFill>
                  <a:schemeClr val="accent2"/>
                </a:solidFill>
                <a:latin typeface="Courier New"/>
                <a:cs typeface="Courier New"/>
              </a:rPr>
              <a:t>          family="binomial",</a:t>
            </a:r>
            <a:endParaRPr lang="en-US" sz="1000">
              <a:solidFill>
                <a:schemeClr val="accent2"/>
              </a:solidFill>
              <a:cs typeface="Arial"/>
            </a:endParaRPr>
          </a:p>
          <a:p>
            <a:r>
              <a:rPr lang="en-US" sz="1000" b="1">
                <a:solidFill>
                  <a:schemeClr val="accent2"/>
                </a:solidFill>
                <a:latin typeface="Courier New"/>
                <a:cs typeface="Courier New"/>
              </a:rPr>
              <a:t>          Weights=n, </a:t>
            </a:r>
          </a:p>
          <a:p>
            <a:r>
              <a:rPr lang="en-US" sz="1000" b="1">
                <a:solidFill>
                  <a:schemeClr val="accent2"/>
                </a:solidFill>
                <a:latin typeface="Courier New"/>
                <a:cs typeface="Courier New"/>
              </a:rPr>
              <a:t>          control = </a:t>
            </a:r>
            <a:r>
              <a:rPr lang="en-US" sz="1000" b="1" err="1">
                <a:solidFill>
                  <a:schemeClr val="accent2"/>
                </a:solidFill>
                <a:latin typeface="Courier New"/>
                <a:cs typeface="Courier New"/>
              </a:rPr>
              <a:t>glmerContro</a:t>
            </a:r>
            <a:r>
              <a:rPr lang="en-US" sz="1000" b="1">
                <a:solidFill>
                  <a:schemeClr val="accent2"/>
                </a:solidFill>
                <a:latin typeface="Courier New"/>
                <a:cs typeface="Courier New"/>
              </a:rPr>
              <a:t>(optimizer= “</a:t>
            </a:r>
            <a:r>
              <a:rPr lang="en-US" sz="1000" b="1" err="1">
                <a:solidFill>
                  <a:schemeClr val="accent2"/>
                </a:solidFill>
                <a:latin typeface="Courier New"/>
                <a:cs typeface="Courier New"/>
              </a:rPr>
              <a:t>bobyqa</a:t>
            </a:r>
            <a:r>
              <a:rPr lang="en-US" sz="1000" b="1">
                <a:solidFill>
                  <a:schemeClr val="accent2"/>
                </a:solidFill>
                <a:latin typeface="Courier New"/>
                <a:cs typeface="Courier New"/>
              </a:rPr>
              <a:t>”), </a:t>
            </a:r>
            <a:r>
              <a:rPr lang="en-US" sz="1000" b="1" err="1">
                <a:solidFill>
                  <a:schemeClr val="accent2"/>
                </a:solidFill>
                <a:latin typeface="Courier New"/>
                <a:cs typeface="Courier New"/>
              </a:rPr>
              <a:t>nAGQ</a:t>
            </a:r>
            <a:r>
              <a:rPr lang="en-US" sz="1000" b="1">
                <a:solidFill>
                  <a:schemeClr val="accent2"/>
                </a:solidFill>
                <a:latin typeface="Courier New"/>
                <a:cs typeface="Courier New"/>
              </a:rPr>
              <a:t>=0))</a:t>
            </a:r>
            <a:endParaRPr lang="en-US" sz="1000">
              <a:solidFill>
                <a:schemeClr val="accent2"/>
              </a:solidFill>
              <a:cs typeface="Arial"/>
            </a:endParaRPr>
          </a:p>
          <a:p>
            <a:r>
              <a:rPr lang="fr-FR" sz="1000" b="1">
                <a:solidFill>
                  <a:schemeClr val="accent2"/>
                </a:solidFill>
                <a:latin typeface="Courier New"/>
                <a:cs typeface="Courier New"/>
              </a:rPr>
              <a:t>&gt; </a:t>
            </a:r>
            <a:r>
              <a:rPr lang="fr-FR" sz="1000" b="1" err="1">
                <a:solidFill>
                  <a:schemeClr val="accent2"/>
                </a:solidFill>
                <a:latin typeface="Courier New"/>
                <a:cs typeface="Courier New"/>
              </a:rPr>
              <a:t>print</a:t>
            </a:r>
            <a:r>
              <a:rPr lang="fr-FR" sz="1000" b="1">
                <a:solidFill>
                  <a:schemeClr val="accent2"/>
                </a:solidFill>
                <a:latin typeface="Courier New"/>
                <a:cs typeface="Courier New"/>
              </a:rPr>
              <a:t>(df.glmm1, </a:t>
            </a:r>
            <a:r>
              <a:rPr lang="fr-FR" sz="1000" b="1" err="1">
                <a:solidFill>
                  <a:schemeClr val="accent2"/>
                </a:solidFill>
                <a:latin typeface="Courier New"/>
                <a:cs typeface="Courier New"/>
              </a:rPr>
              <a:t>corr</a:t>
            </a:r>
            <a:r>
              <a:rPr lang="fr-FR" sz="1000" b="1">
                <a:solidFill>
                  <a:schemeClr val="accent2"/>
                </a:solidFill>
                <a:latin typeface="Courier New"/>
                <a:cs typeface="Courier New"/>
              </a:rPr>
              <a:t>=F)</a:t>
            </a:r>
            <a:endParaRPr lang="en-US" sz="1000" b="1">
              <a:solidFill>
                <a:schemeClr val="accent2"/>
              </a:solidFill>
              <a:latin typeface="Courier New"/>
              <a:cs typeface="Courier New"/>
            </a:endParaRPr>
          </a:p>
        </p:txBody>
      </p:sp>
      <p:pic>
        <p:nvPicPr>
          <p:cNvPr id="5" name="Picture 22" descr="Image of R logo">
            <a:extLst>
              <a:ext uri="{FF2B5EF4-FFF2-40B4-BE49-F238E27FC236}">
                <a16:creationId xmlns:a16="http://schemas.microsoft.com/office/drawing/2014/main" id="{25ABB472-BE71-44D8-8ED8-55332F34AD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1528" y="1167072"/>
            <a:ext cx="320696" cy="2484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Image result for python logo">
            <a:extLst>
              <a:ext uri="{FF2B5EF4-FFF2-40B4-BE49-F238E27FC236}">
                <a16:creationId xmlns:a16="http://schemas.microsoft.com/office/drawing/2014/main" id="{6E04C3DA-CB29-4128-84D4-2CCD7396C3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1375" y="1157702"/>
            <a:ext cx="264377" cy="2643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142BDE3C-F966-415F-B5DB-7663972F7BE0}"/>
              </a:ext>
            </a:extLst>
          </p:cNvPr>
          <p:cNvGraphicFramePr>
            <a:graphicFrameLocks noGrp="1"/>
          </p:cNvGraphicFramePr>
          <p:nvPr>
            <p:extLst>
              <p:ext uri="{D42A27DB-BD31-4B8C-83A1-F6EECF244321}">
                <p14:modId xmlns:p14="http://schemas.microsoft.com/office/powerpoint/2010/main" val="2146820742"/>
              </p:ext>
            </p:extLst>
          </p:nvPr>
        </p:nvGraphicFramePr>
        <p:xfrm>
          <a:off x="1890944" y="3389355"/>
          <a:ext cx="6354054" cy="1107997"/>
        </p:xfrm>
        <a:graphic>
          <a:graphicData uri="http://schemas.openxmlformats.org/drawingml/2006/table">
            <a:tbl>
              <a:tblPr>
                <a:tableStyleId>{5C22544A-7EE6-4342-B048-85BDC9FD1C3A}</a:tableStyleId>
              </a:tblPr>
              <a:tblGrid>
                <a:gridCol w="907722">
                  <a:extLst>
                    <a:ext uri="{9D8B030D-6E8A-4147-A177-3AD203B41FA5}">
                      <a16:colId xmlns:a16="http://schemas.microsoft.com/office/drawing/2014/main" val="1659389863"/>
                    </a:ext>
                  </a:extLst>
                </a:gridCol>
                <a:gridCol w="907722">
                  <a:extLst>
                    <a:ext uri="{9D8B030D-6E8A-4147-A177-3AD203B41FA5}">
                      <a16:colId xmlns:a16="http://schemas.microsoft.com/office/drawing/2014/main" val="2846792280"/>
                    </a:ext>
                  </a:extLst>
                </a:gridCol>
                <a:gridCol w="907722">
                  <a:extLst>
                    <a:ext uri="{9D8B030D-6E8A-4147-A177-3AD203B41FA5}">
                      <a16:colId xmlns:a16="http://schemas.microsoft.com/office/drawing/2014/main" val="3378938752"/>
                    </a:ext>
                  </a:extLst>
                </a:gridCol>
                <a:gridCol w="907722">
                  <a:extLst>
                    <a:ext uri="{9D8B030D-6E8A-4147-A177-3AD203B41FA5}">
                      <a16:colId xmlns:a16="http://schemas.microsoft.com/office/drawing/2014/main" val="3111763673"/>
                    </a:ext>
                  </a:extLst>
                </a:gridCol>
                <a:gridCol w="907722">
                  <a:extLst>
                    <a:ext uri="{9D8B030D-6E8A-4147-A177-3AD203B41FA5}">
                      <a16:colId xmlns:a16="http://schemas.microsoft.com/office/drawing/2014/main" val="1594843079"/>
                    </a:ext>
                  </a:extLst>
                </a:gridCol>
                <a:gridCol w="907722">
                  <a:extLst>
                    <a:ext uri="{9D8B030D-6E8A-4147-A177-3AD203B41FA5}">
                      <a16:colId xmlns:a16="http://schemas.microsoft.com/office/drawing/2014/main" val="3153580310"/>
                    </a:ext>
                  </a:extLst>
                </a:gridCol>
                <a:gridCol w="907722">
                  <a:extLst>
                    <a:ext uri="{9D8B030D-6E8A-4147-A177-3AD203B41FA5}">
                      <a16:colId xmlns:a16="http://schemas.microsoft.com/office/drawing/2014/main" val="2780064002"/>
                    </a:ext>
                  </a:extLst>
                </a:gridCol>
              </a:tblGrid>
              <a:tr h="633767">
                <a:tc>
                  <a:txBody>
                    <a:bodyPr/>
                    <a:lstStyle/>
                    <a:p>
                      <a:pPr algn="ctr" fontAlgn="b"/>
                      <a:r>
                        <a:rPr lang="en-US" sz="1100" b="1" u="none" strike="noStrike">
                          <a:solidFill>
                            <a:schemeClr val="bg1"/>
                          </a:solidFill>
                          <a:effectLst/>
                        </a:rPr>
                        <a:t>group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 Estimate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 Standard Error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DF</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t Value</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accent2"/>
                          </a:solidFill>
                          <a:effectLst/>
                        </a:rPr>
                        <a:t>LS Mean</a:t>
                      </a:r>
                      <a:endParaRPr lang="en-US" sz="1100" b="1" i="0" u="none" strike="noStrike">
                        <a:solidFill>
                          <a:schemeClr val="accent2"/>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Standard Error of Mean</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extLst>
                  <a:ext uri="{0D108BD9-81ED-4DB2-BD59-A6C34878D82A}">
                    <a16:rowId xmlns:a16="http://schemas.microsoft.com/office/drawing/2014/main" val="3778481428"/>
                  </a:ext>
                </a:extLst>
              </a:tr>
              <a:tr h="237115">
                <a:tc>
                  <a:txBody>
                    <a:bodyPr/>
                    <a:lstStyle/>
                    <a:p>
                      <a:pPr algn="ctr" fontAlgn="b"/>
                      <a:r>
                        <a:rPr lang="en-US" sz="1100" u="none" strike="noStrike">
                          <a:effectLst/>
                        </a:rPr>
                        <a:t>Test</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 (4)</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 </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-332.31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chemeClr val="accent2"/>
                          </a:solidFill>
                          <a:effectLst/>
                        </a:rPr>
                        <a:t>0.01129</a:t>
                      </a:r>
                      <a:endParaRPr lang="en-US" sz="1100" b="0" i="0" u="none" strike="noStrike">
                        <a:solidFill>
                          <a:schemeClr val="accent2"/>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0.00015</a:t>
                      </a:r>
                      <a:endParaRPr lang="en-US" sz="1100" b="0" i="0" u="none" strike="noStrike">
                        <a:solidFill>
                          <a:srgbClr val="000000"/>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4155588561"/>
                  </a:ext>
                </a:extLst>
              </a:tr>
              <a:tr h="237115">
                <a:tc>
                  <a:txBody>
                    <a:bodyPr/>
                    <a:lstStyle/>
                    <a:p>
                      <a:pPr algn="ctr" fontAlgn="b"/>
                      <a:r>
                        <a:rPr lang="en-US" sz="1100" b="0" i="0" u="none" strike="noStrike">
                          <a:solidFill>
                            <a:srgbClr val="000000"/>
                          </a:solidFill>
                          <a:effectLst/>
                          <a:latin typeface="Calibri" panose="020F0502020204030204" pitchFamily="34" charset="0"/>
                        </a:rPr>
                        <a:t>Control</a:t>
                      </a:r>
                    </a:p>
                  </a:txBody>
                  <a:tcPr marL="7951" marR="7951" marT="7951" marB="0" anchor="ctr"/>
                </a:tc>
                <a:tc>
                  <a:txBody>
                    <a:bodyPr/>
                    <a:lstStyle/>
                    <a:p>
                      <a:pPr algn="ctr" fontAlgn="b"/>
                      <a:r>
                        <a:rPr lang="en-US" sz="1100" u="none" strike="noStrike">
                          <a:effectLst/>
                        </a:rPr>
                        <a:t> (5)</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 </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-119.18</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chemeClr val="accent2"/>
                          </a:solidFill>
                          <a:effectLst/>
                        </a:rPr>
                        <a:t>0.01075</a:t>
                      </a:r>
                      <a:endParaRPr lang="en-US" sz="1100" b="0" i="0" u="none" strike="noStrike">
                        <a:solidFill>
                          <a:schemeClr val="accent2"/>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0.000404</a:t>
                      </a:r>
                      <a:endParaRPr lang="en-US" sz="1100" b="0" i="0" u="none" strike="noStrike">
                        <a:solidFill>
                          <a:srgbClr val="000000"/>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841814098"/>
                  </a:ext>
                </a:extLst>
              </a:tr>
            </a:tbl>
          </a:graphicData>
        </a:graphic>
      </p:graphicFrame>
      <p:graphicFrame>
        <p:nvGraphicFramePr>
          <p:cNvPr id="15" name="Table 14">
            <a:extLst>
              <a:ext uri="{FF2B5EF4-FFF2-40B4-BE49-F238E27FC236}">
                <a16:creationId xmlns:a16="http://schemas.microsoft.com/office/drawing/2014/main" id="{560836D7-E77D-48DD-8622-9A6337D9A1D5}"/>
              </a:ext>
            </a:extLst>
          </p:cNvPr>
          <p:cNvGraphicFramePr>
            <a:graphicFrameLocks noGrp="1"/>
          </p:cNvGraphicFramePr>
          <p:nvPr>
            <p:extLst>
              <p:ext uri="{D42A27DB-BD31-4B8C-83A1-F6EECF244321}">
                <p14:modId xmlns:p14="http://schemas.microsoft.com/office/powerpoint/2010/main" val="1132954347"/>
              </p:ext>
            </p:extLst>
          </p:nvPr>
        </p:nvGraphicFramePr>
        <p:xfrm>
          <a:off x="1890944" y="5058644"/>
          <a:ext cx="6354056" cy="770808"/>
        </p:xfrm>
        <a:graphic>
          <a:graphicData uri="http://schemas.openxmlformats.org/drawingml/2006/table">
            <a:tbl>
              <a:tblPr>
                <a:tableStyleId>{5C22544A-7EE6-4342-B048-85BDC9FD1C3A}</a:tableStyleId>
              </a:tblPr>
              <a:tblGrid>
                <a:gridCol w="794257">
                  <a:extLst>
                    <a:ext uri="{9D8B030D-6E8A-4147-A177-3AD203B41FA5}">
                      <a16:colId xmlns:a16="http://schemas.microsoft.com/office/drawing/2014/main" val="1279563177"/>
                    </a:ext>
                  </a:extLst>
                </a:gridCol>
                <a:gridCol w="794257">
                  <a:extLst>
                    <a:ext uri="{9D8B030D-6E8A-4147-A177-3AD203B41FA5}">
                      <a16:colId xmlns:a16="http://schemas.microsoft.com/office/drawing/2014/main" val="449653248"/>
                    </a:ext>
                  </a:extLst>
                </a:gridCol>
                <a:gridCol w="794257">
                  <a:extLst>
                    <a:ext uri="{9D8B030D-6E8A-4147-A177-3AD203B41FA5}">
                      <a16:colId xmlns:a16="http://schemas.microsoft.com/office/drawing/2014/main" val="1994486148"/>
                    </a:ext>
                  </a:extLst>
                </a:gridCol>
                <a:gridCol w="794257">
                  <a:extLst>
                    <a:ext uri="{9D8B030D-6E8A-4147-A177-3AD203B41FA5}">
                      <a16:colId xmlns:a16="http://schemas.microsoft.com/office/drawing/2014/main" val="1597720102"/>
                    </a:ext>
                  </a:extLst>
                </a:gridCol>
                <a:gridCol w="794257">
                  <a:extLst>
                    <a:ext uri="{9D8B030D-6E8A-4147-A177-3AD203B41FA5}">
                      <a16:colId xmlns:a16="http://schemas.microsoft.com/office/drawing/2014/main" val="2767581864"/>
                    </a:ext>
                  </a:extLst>
                </a:gridCol>
                <a:gridCol w="794257">
                  <a:extLst>
                    <a:ext uri="{9D8B030D-6E8A-4147-A177-3AD203B41FA5}">
                      <a16:colId xmlns:a16="http://schemas.microsoft.com/office/drawing/2014/main" val="2372117870"/>
                    </a:ext>
                  </a:extLst>
                </a:gridCol>
                <a:gridCol w="794257">
                  <a:extLst>
                    <a:ext uri="{9D8B030D-6E8A-4147-A177-3AD203B41FA5}">
                      <a16:colId xmlns:a16="http://schemas.microsoft.com/office/drawing/2014/main" val="2495882022"/>
                    </a:ext>
                  </a:extLst>
                </a:gridCol>
                <a:gridCol w="794257">
                  <a:extLst>
                    <a:ext uri="{9D8B030D-6E8A-4147-A177-3AD203B41FA5}">
                      <a16:colId xmlns:a16="http://schemas.microsoft.com/office/drawing/2014/main" val="3429107999"/>
                    </a:ext>
                  </a:extLst>
                </a:gridCol>
              </a:tblGrid>
              <a:tr h="495101">
                <a:tc>
                  <a:txBody>
                    <a:bodyPr/>
                    <a:lstStyle/>
                    <a:p>
                      <a:pPr algn="ctr" fontAlgn="b"/>
                      <a:r>
                        <a:rPr lang="en-US" sz="1100" b="1" u="none" strike="noStrike">
                          <a:solidFill>
                            <a:schemeClr val="bg1"/>
                          </a:solidFill>
                          <a:effectLst/>
                        </a:rPr>
                        <a:t>group</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 group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 Estimate </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Standard Error</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DF</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bg1"/>
                          </a:solidFill>
                          <a:effectLst/>
                        </a:rPr>
                        <a:t>t Value</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err="1">
                          <a:solidFill>
                            <a:schemeClr val="bg1"/>
                          </a:solidFill>
                          <a:effectLst/>
                        </a:rPr>
                        <a:t>Pr</a:t>
                      </a:r>
                      <a:r>
                        <a:rPr lang="en-US" sz="1100" b="1" u="none" strike="noStrike">
                          <a:solidFill>
                            <a:schemeClr val="bg1"/>
                          </a:solidFill>
                          <a:effectLst/>
                        </a:rPr>
                        <a:t> &gt; |t|</a:t>
                      </a:r>
                      <a:endParaRPr lang="en-US" sz="1100" b="1" i="0" u="none" strike="noStrike">
                        <a:solidFill>
                          <a:schemeClr val="bg1"/>
                        </a:solidFill>
                        <a:effectLst/>
                        <a:latin typeface="Calibri" panose="020F0502020204030204" pitchFamily="34" charset="0"/>
                      </a:endParaRPr>
                    </a:p>
                  </a:txBody>
                  <a:tcPr marL="7951" marR="7951" marT="7951" marB="0" anchor="ctr">
                    <a:solidFill>
                      <a:schemeClr val="accent5"/>
                    </a:solidFill>
                  </a:tcPr>
                </a:tc>
                <a:tc>
                  <a:txBody>
                    <a:bodyPr/>
                    <a:lstStyle/>
                    <a:p>
                      <a:pPr algn="ctr" fontAlgn="b"/>
                      <a:r>
                        <a:rPr lang="en-US" sz="1100" b="1" u="none" strike="noStrike">
                          <a:solidFill>
                            <a:schemeClr val="accent2"/>
                          </a:solidFill>
                          <a:effectLst/>
                        </a:rPr>
                        <a:t>Adj P</a:t>
                      </a:r>
                      <a:endParaRPr lang="en-US" sz="1100" b="1" i="0" u="none" strike="noStrike">
                        <a:solidFill>
                          <a:schemeClr val="accent2"/>
                        </a:solidFill>
                        <a:effectLst/>
                        <a:latin typeface="Calibri" panose="020F0502020204030204" pitchFamily="34" charset="0"/>
                      </a:endParaRPr>
                    </a:p>
                  </a:txBody>
                  <a:tcPr marL="7951" marR="7951" marT="7951" marB="0" anchor="ctr">
                    <a:solidFill>
                      <a:schemeClr val="accent5"/>
                    </a:solidFill>
                  </a:tcPr>
                </a:tc>
                <a:extLst>
                  <a:ext uri="{0D108BD9-81ED-4DB2-BD59-A6C34878D82A}">
                    <a16:rowId xmlns:a16="http://schemas.microsoft.com/office/drawing/2014/main" val="3683988542"/>
                  </a:ext>
                </a:extLst>
              </a:tr>
              <a:tr h="275707">
                <a:tc>
                  <a:txBody>
                    <a:bodyPr/>
                    <a:lstStyle/>
                    <a:p>
                      <a:pPr algn="ctr" fontAlgn="b"/>
                      <a:r>
                        <a:rPr lang="en-US" sz="1100" u="none" strike="noStrike">
                          <a:effectLst/>
                        </a:rPr>
                        <a:t>Test</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Control </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 </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0.04069</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effectLst/>
                        </a:rPr>
                        <a:t>0.4358</a:t>
                      </a:r>
                      <a:endParaRPr lang="en-US" sz="1100" b="0" i="0" u="none" strike="noStrike">
                        <a:solidFill>
                          <a:srgbClr val="000000"/>
                        </a:solidFill>
                        <a:effectLst/>
                        <a:latin typeface="Calibri" panose="020F0502020204030204" pitchFamily="34" charset="0"/>
                      </a:endParaRPr>
                    </a:p>
                  </a:txBody>
                  <a:tcPr marL="7951" marR="7951" marT="7951" marB="0" anchor="ctr"/>
                </a:tc>
                <a:tc>
                  <a:txBody>
                    <a:bodyPr/>
                    <a:lstStyle/>
                    <a:p>
                      <a:pPr algn="ctr" fontAlgn="b"/>
                      <a:r>
                        <a:rPr lang="en-US" sz="1100" u="none" strike="noStrike">
                          <a:solidFill>
                            <a:schemeClr val="accent2"/>
                          </a:solidFill>
                          <a:effectLst/>
                        </a:rPr>
                        <a:t>0.4358</a:t>
                      </a:r>
                      <a:endParaRPr lang="en-US" sz="1100" b="0" i="0" u="none" strike="noStrike">
                        <a:solidFill>
                          <a:schemeClr val="accent2"/>
                        </a:solidFill>
                        <a:effectLst/>
                        <a:latin typeface="Calibri" panose="020F0502020204030204" pitchFamily="34" charset="0"/>
                      </a:endParaRPr>
                    </a:p>
                  </a:txBody>
                  <a:tcPr marL="7951" marR="7951" marT="7951" marB="0" anchor="ctr"/>
                </a:tc>
                <a:extLst>
                  <a:ext uri="{0D108BD9-81ED-4DB2-BD59-A6C34878D82A}">
                    <a16:rowId xmlns:a16="http://schemas.microsoft.com/office/drawing/2014/main" val="279979913"/>
                  </a:ext>
                </a:extLst>
              </a:tr>
            </a:tbl>
          </a:graphicData>
        </a:graphic>
      </p:graphicFrame>
      <p:sp>
        <p:nvSpPr>
          <p:cNvPr id="19" name="TextBox 18">
            <a:extLst>
              <a:ext uri="{FF2B5EF4-FFF2-40B4-BE49-F238E27FC236}">
                <a16:creationId xmlns:a16="http://schemas.microsoft.com/office/drawing/2014/main" id="{817835C4-7F89-410B-8E5D-0F3F20D187C2}"/>
              </a:ext>
            </a:extLst>
          </p:cNvPr>
          <p:cNvSpPr txBox="1"/>
          <p:nvPr/>
        </p:nvSpPr>
        <p:spPr>
          <a:xfrm>
            <a:off x="1029811" y="3082832"/>
            <a:ext cx="4363277" cy="215444"/>
          </a:xfrm>
          <a:prstGeom prst="rect">
            <a:avLst/>
          </a:prstGeom>
          <a:noFill/>
        </p:spPr>
        <p:txBody>
          <a:bodyPr wrap="square" lIns="0" tIns="0" rIns="0" bIns="0" rtlCol="0">
            <a:spAutoFit/>
          </a:bodyPr>
          <a:lstStyle/>
          <a:p>
            <a:r>
              <a:rPr lang="en-US" sz="1400">
                <a:solidFill>
                  <a:schemeClr val="tx2"/>
                </a:solidFill>
              </a:rPr>
              <a:t>Model calculates the </a:t>
            </a:r>
            <a:r>
              <a:rPr lang="en-US" sz="1400">
                <a:solidFill>
                  <a:schemeClr val="accent2"/>
                </a:solidFill>
              </a:rPr>
              <a:t>least square mean</a:t>
            </a:r>
          </a:p>
        </p:txBody>
      </p:sp>
      <p:sp>
        <p:nvSpPr>
          <p:cNvPr id="20" name="TextBox 19">
            <a:extLst>
              <a:ext uri="{FF2B5EF4-FFF2-40B4-BE49-F238E27FC236}">
                <a16:creationId xmlns:a16="http://schemas.microsoft.com/office/drawing/2014/main" id="{1C02BEB8-D0A8-4925-8A57-0DEF7002322B}"/>
              </a:ext>
            </a:extLst>
          </p:cNvPr>
          <p:cNvSpPr txBox="1"/>
          <p:nvPr/>
        </p:nvSpPr>
        <p:spPr>
          <a:xfrm>
            <a:off x="1029811" y="4645245"/>
            <a:ext cx="9126764" cy="215444"/>
          </a:xfrm>
          <a:prstGeom prst="rect">
            <a:avLst/>
          </a:prstGeom>
          <a:noFill/>
        </p:spPr>
        <p:txBody>
          <a:bodyPr wrap="square" lIns="0" tIns="0" rIns="0" bIns="0" rtlCol="0">
            <a:spAutoFit/>
          </a:bodyPr>
          <a:lstStyle/>
          <a:p>
            <a:r>
              <a:rPr lang="en-US" sz="1400">
                <a:solidFill>
                  <a:schemeClr val="tx2"/>
                </a:solidFill>
              </a:rPr>
              <a:t>Model compares the least square mean of the test and control and concludes it is not statistically significant</a:t>
            </a:r>
          </a:p>
        </p:txBody>
      </p:sp>
      <p:sp>
        <p:nvSpPr>
          <p:cNvPr id="9" name="Rectangle 8">
            <a:extLst>
              <a:ext uri="{FF2B5EF4-FFF2-40B4-BE49-F238E27FC236}">
                <a16:creationId xmlns:a16="http://schemas.microsoft.com/office/drawing/2014/main" id="{DFA3B3F8-9333-4AAD-9755-C9C18BD35EB3}"/>
              </a:ext>
            </a:extLst>
          </p:cNvPr>
          <p:cNvSpPr/>
          <p:nvPr/>
        </p:nvSpPr>
        <p:spPr>
          <a:xfrm>
            <a:off x="852528" y="6012345"/>
            <a:ext cx="5227713" cy="400110"/>
          </a:xfrm>
          <a:prstGeom prst="rect">
            <a:avLst/>
          </a:prstGeom>
        </p:spPr>
        <p:txBody>
          <a:bodyPr wrap="none">
            <a:spAutoFit/>
          </a:bodyPr>
          <a:lstStyle/>
          <a:p>
            <a:r>
              <a:rPr lang="en-US" sz="1000">
                <a:hlinkClick r:id="rId9"/>
              </a:rPr>
              <a:t>https://stats.idre.ucla.edu/other/mult-pkg/introduction-to-generalized-linear-mixed-models/</a:t>
            </a:r>
            <a:endParaRPr lang="en-US" sz="1000"/>
          </a:p>
          <a:p>
            <a:r>
              <a:rPr lang="en-US" sz="1000">
                <a:hlinkClick r:id="rId10"/>
              </a:rPr>
              <a:t>https://cran.r-project.org/web/packages/lme4/lme4.pdf</a:t>
            </a:r>
            <a:endParaRPr lang="en-US" sz="1000"/>
          </a:p>
        </p:txBody>
      </p:sp>
      <p:sp>
        <p:nvSpPr>
          <p:cNvPr id="10" name="TextBox 9">
            <a:extLst>
              <a:ext uri="{FF2B5EF4-FFF2-40B4-BE49-F238E27FC236}">
                <a16:creationId xmlns:a16="http://schemas.microsoft.com/office/drawing/2014/main" id="{C4205803-ADE4-467F-A4F5-492B3DA046E7}"/>
              </a:ext>
            </a:extLst>
          </p:cNvPr>
          <p:cNvSpPr txBox="1"/>
          <p:nvPr/>
        </p:nvSpPr>
        <p:spPr>
          <a:xfrm>
            <a:off x="1464034" y="1276980"/>
            <a:ext cx="3088433" cy="215444"/>
          </a:xfrm>
          <a:prstGeom prst="rect">
            <a:avLst/>
          </a:prstGeom>
          <a:noFill/>
        </p:spPr>
        <p:txBody>
          <a:bodyPr wrap="square" lIns="0" tIns="0" rIns="0" bIns="0" rtlCol="0">
            <a:spAutoFit/>
          </a:bodyPr>
          <a:lstStyle/>
          <a:p>
            <a:r>
              <a:rPr lang="en-US" sz="1400" i="1">
                <a:solidFill>
                  <a:schemeClr val="accent2"/>
                </a:solidFill>
              </a:rPr>
              <a:t>Under research …</a:t>
            </a:r>
          </a:p>
        </p:txBody>
      </p:sp>
    </p:spTree>
    <p:extLst>
      <p:ext uri="{BB962C8B-B14F-4D97-AF65-F5344CB8AC3E}">
        <p14:creationId xmlns:p14="http://schemas.microsoft.com/office/powerpoint/2010/main" val="566636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E4388CE-DD00-4324-8D53-AF05B333B7EC}"/>
              </a:ext>
            </a:extLst>
          </p:cNvPr>
          <p:cNvGraphicFramePr>
            <a:graphicFrameLocks noChangeAspect="1"/>
          </p:cNvGraphicFramePr>
          <p:nvPr>
            <p:custDataLst>
              <p:tags r:id="rId2"/>
            </p:custDataLst>
            <p:extLst>
              <p:ext uri="{D42A27DB-BD31-4B8C-83A1-F6EECF244321}">
                <p14:modId xmlns:p14="http://schemas.microsoft.com/office/powerpoint/2010/main" val="1894250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7" name="think-cell Slide" r:id="rId6" imgW="360" imgH="360" progId="TCLayout.ActiveDocument.1">
                  <p:embed/>
                </p:oleObj>
              </mc:Choice>
              <mc:Fallback>
                <p:oleObj name="think-cell Slide" r:id="rId6" imgW="360" imgH="360" progId="TCLayout.ActiveDocument.1">
                  <p:embed/>
                  <p:pic>
                    <p:nvPicPr>
                      <p:cNvPr id="3" name="Object 2" hidden="1">
                        <a:extLst>
                          <a:ext uri="{FF2B5EF4-FFF2-40B4-BE49-F238E27FC236}">
                            <a16:creationId xmlns:a16="http://schemas.microsoft.com/office/drawing/2014/main" id="{0E4388CE-DD00-4324-8D53-AF05B333B7E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866D13D-FEFB-41FC-81C3-71A5E9CB2CAE}"/>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0FFD1818-515E-42D7-81A8-5E3CA774A381}"/>
              </a:ext>
            </a:extLst>
          </p:cNvPr>
          <p:cNvSpPr>
            <a:spLocks noGrp="1"/>
          </p:cNvSpPr>
          <p:nvPr>
            <p:ph type="title"/>
          </p:nvPr>
        </p:nvSpPr>
        <p:spPr/>
        <p:txBody>
          <a:bodyPr/>
          <a:lstStyle/>
          <a:p>
            <a:r>
              <a:rPr lang="en-US">
                <a:solidFill>
                  <a:schemeClr val="tx2"/>
                </a:solidFill>
              </a:rPr>
              <a:t>Revisit concepts covered in this workshop</a:t>
            </a:r>
          </a:p>
        </p:txBody>
      </p:sp>
      <p:graphicFrame>
        <p:nvGraphicFramePr>
          <p:cNvPr id="5" name="Diagram 4">
            <a:extLst>
              <a:ext uri="{FF2B5EF4-FFF2-40B4-BE49-F238E27FC236}">
                <a16:creationId xmlns:a16="http://schemas.microsoft.com/office/drawing/2014/main" id="{12B44DD0-29F0-4027-952F-81192D7D26BC}"/>
              </a:ext>
            </a:extLst>
          </p:cNvPr>
          <p:cNvGraphicFramePr/>
          <p:nvPr>
            <p:extLst>
              <p:ext uri="{D42A27DB-BD31-4B8C-83A1-F6EECF244321}">
                <p14:modId xmlns:p14="http://schemas.microsoft.com/office/powerpoint/2010/main" val="2363366214"/>
              </p:ext>
            </p:extLst>
          </p:nvPr>
        </p:nvGraphicFramePr>
        <p:xfrm>
          <a:off x="4576939" y="1835932"/>
          <a:ext cx="6900382" cy="34918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32AECD9F-9BD5-4480-BE5A-D5DE3B735A25}"/>
              </a:ext>
            </a:extLst>
          </p:cNvPr>
          <p:cNvSpPr txBox="1"/>
          <p:nvPr/>
        </p:nvSpPr>
        <p:spPr>
          <a:xfrm>
            <a:off x="7386090" y="2093086"/>
            <a:ext cx="1699791" cy="413173"/>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cs typeface="Open Sans Light"/>
              </a:rPr>
              <a:t>Check balance</a:t>
            </a:r>
          </a:p>
        </p:txBody>
      </p:sp>
      <p:sp>
        <p:nvSpPr>
          <p:cNvPr id="7" name="TextBox 6">
            <a:extLst>
              <a:ext uri="{FF2B5EF4-FFF2-40B4-BE49-F238E27FC236}">
                <a16:creationId xmlns:a16="http://schemas.microsoft.com/office/drawing/2014/main" id="{645E30CC-C5DF-4A26-8110-59C4416A4E24}"/>
              </a:ext>
            </a:extLst>
          </p:cNvPr>
          <p:cNvSpPr txBox="1"/>
          <p:nvPr/>
        </p:nvSpPr>
        <p:spPr>
          <a:xfrm>
            <a:off x="8755523" y="3007236"/>
            <a:ext cx="1699791" cy="413173"/>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cs typeface="Open Sans Light"/>
              </a:rPr>
              <a:t>Check balance</a:t>
            </a:r>
          </a:p>
        </p:txBody>
      </p:sp>
      <p:sp>
        <p:nvSpPr>
          <p:cNvPr id="8" name="Lightning Bolt 7">
            <a:extLst>
              <a:ext uri="{FF2B5EF4-FFF2-40B4-BE49-F238E27FC236}">
                <a16:creationId xmlns:a16="http://schemas.microsoft.com/office/drawing/2014/main" id="{5090E6CC-41C9-4F3D-BFF8-F2F1C9114945}"/>
              </a:ext>
            </a:extLst>
          </p:cNvPr>
          <p:cNvSpPr/>
          <p:nvPr/>
        </p:nvSpPr>
        <p:spPr>
          <a:xfrm>
            <a:off x="6934000" y="2080387"/>
            <a:ext cx="452089" cy="298026"/>
          </a:xfrm>
          <a:prstGeom prst="lightningBol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Open Sans Bold"/>
              <a:cs typeface="Open Sans Bold"/>
            </a:endParaRPr>
          </a:p>
        </p:txBody>
      </p:sp>
      <p:sp>
        <p:nvSpPr>
          <p:cNvPr id="9" name="Lightning Bolt 8">
            <a:extLst>
              <a:ext uri="{FF2B5EF4-FFF2-40B4-BE49-F238E27FC236}">
                <a16:creationId xmlns:a16="http://schemas.microsoft.com/office/drawing/2014/main" id="{CD2A1ACA-2C8A-499A-9A57-DB54F3E66F19}"/>
              </a:ext>
            </a:extLst>
          </p:cNvPr>
          <p:cNvSpPr/>
          <p:nvPr/>
        </p:nvSpPr>
        <p:spPr>
          <a:xfrm>
            <a:off x="8257580" y="2932729"/>
            <a:ext cx="457200" cy="325120"/>
          </a:xfrm>
          <a:prstGeom prst="lightningBol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Open Sans Bold"/>
              <a:cs typeface="Open Sans Bold"/>
            </a:endParaRPr>
          </a:p>
        </p:txBody>
      </p:sp>
      <p:sp>
        <p:nvSpPr>
          <p:cNvPr id="31" name="TextBox 30">
            <a:extLst>
              <a:ext uri="{FF2B5EF4-FFF2-40B4-BE49-F238E27FC236}">
                <a16:creationId xmlns:a16="http://schemas.microsoft.com/office/drawing/2014/main" id="{CD385514-DE1D-408A-876C-E20B83BF6D4B}"/>
              </a:ext>
            </a:extLst>
          </p:cNvPr>
          <p:cNvSpPr txBox="1"/>
          <p:nvPr/>
        </p:nvSpPr>
        <p:spPr>
          <a:xfrm>
            <a:off x="9931250" y="3996470"/>
            <a:ext cx="1699791" cy="413173"/>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cs typeface="Open Sans Light"/>
              </a:rPr>
              <a:t>Check balance</a:t>
            </a:r>
          </a:p>
        </p:txBody>
      </p:sp>
      <p:sp>
        <p:nvSpPr>
          <p:cNvPr id="32" name="Lightning Bolt 31">
            <a:extLst>
              <a:ext uri="{FF2B5EF4-FFF2-40B4-BE49-F238E27FC236}">
                <a16:creationId xmlns:a16="http://schemas.microsoft.com/office/drawing/2014/main" id="{4DD703B1-7D57-438A-9893-19BCB037DFC7}"/>
              </a:ext>
            </a:extLst>
          </p:cNvPr>
          <p:cNvSpPr/>
          <p:nvPr/>
        </p:nvSpPr>
        <p:spPr>
          <a:xfrm>
            <a:off x="9433307" y="3921963"/>
            <a:ext cx="457200" cy="325120"/>
          </a:xfrm>
          <a:prstGeom prst="lightningBol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Open Sans Bold"/>
              <a:cs typeface="Open Sans Bold"/>
            </a:endParaRPr>
          </a:p>
        </p:txBody>
      </p:sp>
      <p:sp>
        <p:nvSpPr>
          <p:cNvPr id="33" name="Rectangle 32">
            <a:extLst>
              <a:ext uri="{FF2B5EF4-FFF2-40B4-BE49-F238E27FC236}">
                <a16:creationId xmlns:a16="http://schemas.microsoft.com/office/drawing/2014/main" id="{FAE60777-9EE2-4001-93CD-C9E82F63011E}"/>
              </a:ext>
            </a:extLst>
          </p:cNvPr>
          <p:cNvSpPr/>
          <p:nvPr/>
        </p:nvSpPr>
        <p:spPr bwMode="gray">
          <a:xfrm>
            <a:off x="1009490" y="1372208"/>
            <a:ext cx="3547077" cy="4936793"/>
          </a:xfrm>
          <a:prstGeom prst="rect">
            <a:avLst/>
          </a:prstGeom>
          <a:solidFill>
            <a:schemeClr val="accent5"/>
          </a:solidFill>
          <a:ln w="635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solidFill>
                <a:schemeClr val="bg1"/>
              </a:solidFill>
            </a:endParaRPr>
          </a:p>
        </p:txBody>
      </p:sp>
      <p:sp>
        <p:nvSpPr>
          <p:cNvPr id="34" name="TextBox 33">
            <a:extLst>
              <a:ext uri="{FF2B5EF4-FFF2-40B4-BE49-F238E27FC236}">
                <a16:creationId xmlns:a16="http://schemas.microsoft.com/office/drawing/2014/main" id="{2BCFA956-747B-4895-8DDF-22D1D730ED84}"/>
              </a:ext>
            </a:extLst>
          </p:cNvPr>
          <p:cNvSpPr txBox="1"/>
          <p:nvPr/>
        </p:nvSpPr>
        <p:spPr>
          <a:xfrm>
            <a:off x="1272800" y="1651518"/>
            <a:ext cx="3060441" cy="4093428"/>
          </a:xfrm>
          <a:prstGeom prst="rect">
            <a:avLst/>
          </a:prstGeom>
          <a:noFill/>
        </p:spPr>
        <p:txBody>
          <a:bodyPr wrap="square" lIns="0" tIns="0" rIns="0" bIns="0" rtlCol="0" anchor="t">
            <a:spAutoFit/>
          </a:bodyPr>
          <a:lstStyle/>
          <a:p>
            <a:pPr marL="285750" indent="-285750">
              <a:buFont typeface="Arial" panose="020B0604020202020204" pitchFamily="34" charset="0"/>
              <a:buChar char="•"/>
            </a:pPr>
            <a:r>
              <a:rPr lang="en-US" sz="1400" dirty="0">
                <a:solidFill>
                  <a:schemeClr val="bg1"/>
                </a:solidFill>
              </a:rPr>
              <a:t>Causal Inference (sequence, association and counterfactual)</a:t>
            </a:r>
          </a:p>
          <a:p>
            <a:pPr marL="285750" indent="-285750">
              <a:buFont typeface="Arial" panose="020B0604020202020204" pitchFamily="34" charset="0"/>
              <a:buChar char="•"/>
            </a:pPr>
            <a:r>
              <a:rPr lang="en-US" sz="1400" dirty="0">
                <a:solidFill>
                  <a:schemeClr val="bg1"/>
                </a:solidFill>
              </a:rPr>
              <a:t>Evaluation design ( pre-post, design with control , diff-in-diff)</a:t>
            </a:r>
          </a:p>
          <a:p>
            <a:pPr marL="285750" indent="-285750">
              <a:buFont typeface="Arial" panose="020B0604020202020204" pitchFamily="34" charset="0"/>
              <a:buChar char="•"/>
            </a:pPr>
            <a:r>
              <a:rPr lang="en-US" sz="1400" dirty="0">
                <a:solidFill>
                  <a:schemeClr val="bg1"/>
                </a:solidFill>
              </a:rPr>
              <a:t>Random sampling ( it does not take care of everything)</a:t>
            </a:r>
          </a:p>
          <a:p>
            <a:pPr marL="285750" indent="-285750">
              <a:buFont typeface="Arial" panose="020B0604020202020204" pitchFamily="34" charset="0"/>
              <a:buChar char="•"/>
            </a:pPr>
            <a:r>
              <a:rPr lang="en-US" sz="1400" dirty="0">
                <a:solidFill>
                  <a:schemeClr val="bg1"/>
                </a:solidFill>
              </a:rPr>
              <a:t>Balance (check, check and check again)</a:t>
            </a:r>
          </a:p>
          <a:p>
            <a:pPr marL="285750" indent="-285750">
              <a:buFont typeface="Arial" panose="020B0604020202020204" pitchFamily="34" charset="0"/>
              <a:buChar char="•"/>
            </a:pPr>
            <a:r>
              <a:rPr lang="en-US" sz="1400" dirty="0">
                <a:solidFill>
                  <a:schemeClr val="bg1"/>
                </a:solidFill>
              </a:rPr>
              <a:t>Hypothesis testing (pay attention to distribution)</a:t>
            </a:r>
          </a:p>
          <a:p>
            <a:pPr marL="285750" indent="-285750">
              <a:buFont typeface="Arial" panose="020B0604020202020204" pitchFamily="34" charset="0"/>
              <a:buChar char="•"/>
            </a:pPr>
            <a:r>
              <a:rPr lang="en-US" sz="1400" dirty="0">
                <a:solidFill>
                  <a:schemeClr val="bg1"/>
                </a:solidFill>
              </a:rPr>
              <a:t>Multiple regression (pay attention to assumptions)</a:t>
            </a:r>
          </a:p>
          <a:p>
            <a:pPr marL="285750" indent="-285750">
              <a:buFont typeface="Arial" panose="020B0604020202020204" pitchFamily="34" charset="0"/>
              <a:buChar char="•"/>
            </a:pPr>
            <a:r>
              <a:rPr lang="en-US" sz="1400" dirty="0">
                <a:solidFill>
                  <a:schemeClr val="bg1"/>
                </a:solidFill>
              </a:rPr>
              <a:t>Propensity matching and adjustment (are you interested in the subsegment or causal inference?)</a:t>
            </a:r>
          </a:p>
          <a:p>
            <a:pPr marL="285750" indent="-285750">
              <a:buFont typeface="Arial" panose="020B0604020202020204" pitchFamily="34" charset="0"/>
              <a:buChar char="•"/>
            </a:pPr>
            <a:r>
              <a:rPr lang="en-US" sz="1400" dirty="0">
                <a:solidFill>
                  <a:schemeClr val="bg1"/>
                </a:solidFill>
                <a:cs typeface="Arial"/>
              </a:rPr>
              <a:t>De-confounding</a:t>
            </a:r>
            <a:r>
              <a:rPr lang="en-US" sz="1400" dirty="0">
                <a:solidFill>
                  <a:schemeClr val="bg1"/>
                </a:solidFill>
              </a:rPr>
              <a:t> using causal diagram and back door criterion</a:t>
            </a:r>
            <a:endParaRPr lang="en-US" sz="1400" dirty="0">
              <a:solidFill>
                <a:schemeClr val="bg1"/>
              </a:solidFill>
              <a:cs typeface="Arial"/>
            </a:endParaRPr>
          </a:p>
          <a:p>
            <a:endParaRPr lang="en-US" sz="1400" dirty="0">
              <a:solidFill>
                <a:schemeClr val="bg1"/>
              </a:solidFill>
            </a:endParaRPr>
          </a:p>
        </p:txBody>
      </p:sp>
    </p:spTree>
    <p:extLst>
      <p:ext uri="{BB962C8B-B14F-4D97-AF65-F5344CB8AC3E}">
        <p14:creationId xmlns:p14="http://schemas.microsoft.com/office/powerpoint/2010/main" val="3005037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349C178-B716-4BF9-8E81-CD680D23C660}"/>
              </a:ext>
            </a:extLst>
          </p:cNvPr>
          <p:cNvGraphicFramePr>
            <a:graphicFrameLocks noChangeAspect="1"/>
          </p:cNvGraphicFramePr>
          <p:nvPr>
            <p:custDataLst>
              <p:tags r:id="rId2"/>
            </p:custDataLst>
            <p:extLst>
              <p:ext uri="{D42A27DB-BD31-4B8C-83A1-F6EECF244321}">
                <p14:modId xmlns:p14="http://schemas.microsoft.com/office/powerpoint/2010/main" val="143230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5" name="think-cell Slide" r:id="rId4" imgW="341" imgH="341" progId="TCLayout.ActiveDocument.1">
                  <p:embed/>
                </p:oleObj>
              </mc:Choice>
              <mc:Fallback>
                <p:oleObj name="think-cell Slide" r:id="rId4" imgW="341" imgH="341" progId="TCLayout.ActiveDocument.1">
                  <p:embed/>
                  <p:pic>
                    <p:nvPicPr>
                      <p:cNvPr id="3" name="Object 2" hidden="1">
                        <a:extLst>
                          <a:ext uri="{FF2B5EF4-FFF2-40B4-BE49-F238E27FC236}">
                            <a16:creationId xmlns:a16="http://schemas.microsoft.com/office/drawing/2014/main" id="{5349C178-B716-4BF9-8E81-CD680D23C66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CD9C21E-11B0-45C2-9B9E-C6C114FC298F}"/>
              </a:ext>
            </a:extLst>
          </p:cNvPr>
          <p:cNvSpPr>
            <a:spLocks noGrp="1"/>
          </p:cNvSpPr>
          <p:nvPr>
            <p:ph type="title"/>
          </p:nvPr>
        </p:nvSpPr>
        <p:spPr/>
        <p:txBody>
          <a:bodyPr/>
          <a:lstStyle/>
          <a:p>
            <a:r>
              <a:rPr lang="en-US"/>
              <a:t>References</a:t>
            </a:r>
          </a:p>
        </p:txBody>
      </p:sp>
      <p:pic>
        <p:nvPicPr>
          <p:cNvPr id="5" name="Picture 4" descr="A person wearing a suit and tie&#10;&#10;Description automatically generated">
            <a:extLst>
              <a:ext uri="{FF2B5EF4-FFF2-40B4-BE49-F238E27FC236}">
                <a16:creationId xmlns:a16="http://schemas.microsoft.com/office/drawing/2014/main" id="{F3105EA7-42D0-4AB4-912B-17657C5C53C7}"/>
              </a:ext>
            </a:extLst>
          </p:cNvPr>
          <p:cNvPicPr>
            <a:picLocks noChangeAspect="1"/>
          </p:cNvPicPr>
          <p:nvPr/>
        </p:nvPicPr>
        <p:blipFill rotWithShape="1">
          <a:blip r:embed="rId6"/>
          <a:srcRect l="14880" t="7330" r="18024" b="38443"/>
          <a:stretch/>
        </p:blipFill>
        <p:spPr>
          <a:xfrm>
            <a:off x="1255761" y="1588164"/>
            <a:ext cx="1932391" cy="1935496"/>
          </a:xfrm>
          <a:prstGeom prst="rect">
            <a:avLst/>
          </a:prstGeom>
        </p:spPr>
      </p:pic>
      <p:sp>
        <p:nvSpPr>
          <p:cNvPr id="6" name="TextBox 5">
            <a:extLst>
              <a:ext uri="{FF2B5EF4-FFF2-40B4-BE49-F238E27FC236}">
                <a16:creationId xmlns:a16="http://schemas.microsoft.com/office/drawing/2014/main" id="{0BB12626-26D3-41A9-95F5-09DEE3ACE9D4}"/>
              </a:ext>
            </a:extLst>
          </p:cNvPr>
          <p:cNvSpPr txBox="1"/>
          <p:nvPr/>
        </p:nvSpPr>
        <p:spPr>
          <a:xfrm>
            <a:off x="755426" y="4100851"/>
            <a:ext cx="3196536" cy="1292662"/>
          </a:xfrm>
          <a:prstGeom prst="rect">
            <a:avLst/>
          </a:prstGeom>
          <a:noFill/>
        </p:spPr>
        <p:txBody>
          <a:bodyPr wrap="square" lIns="0" tIns="0" rIns="0" bIns="0" rtlCol="0" anchor="t">
            <a:spAutoFit/>
          </a:bodyPr>
          <a:lstStyle/>
          <a:p>
            <a:r>
              <a:rPr lang="en-US" sz="1400">
                <a:solidFill>
                  <a:schemeClr val="tx2"/>
                </a:solidFill>
              </a:rPr>
              <a:t>Howard Friedman &amp; Paul Thurman</a:t>
            </a:r>
          </a:p>
          <a:p>
            <a:r>
              <a:rPr lang="en-US" sz="1400">
                <a:solidFill>
                  <a:schemeClr val="tx2"/>
                </a:solidFill>
              </a:rPr>
              <a:t>Mailman School of Public Health</a:t>
            </a:r>
            <a:endParaRPr lang="en-US" sz="1400">
              <a:solidFill>
                <a:schemeClr val="tx2"/>
              </a:solidFill>
              <a:cs typeface="Arial"/>
            </a:endParaRPr>
          </a:p>
          <a:p>
            <a:r>
              <a:rPr lang="en-US" sz="1400" b="1">
                <a:solidFill>
                  <a:srgbClr val="9BD2FF"/>
                </a:solidFill>
              </a:rPr>
              <a:t>Columbia University</a:t>
            </a:r>
            <a:endParaRPr lang="en-US" sz="1400" b="1">
              <a:solidFill>
                <a:srgbClr val="9BD2FF"/>
              </a:solidFill>
              <a:cs typeface="Arial"/>
            </a:endParaRPr>
          </a:p>
          <a:p>
            <a:endParaRPr lang="en-US" sz="1400">
              <a:solidFill>
                <a:schemeClr val="tx2"/>
              </a:solidFill>
            </a:endParaRPr>
          </a:p>
          <a:p>
            <a:r>
              <a:rPr lang="en-US" sz="1400" i="1">
                <a:solidFill>
                  <a:schemeClr val="tx2"/>
                </a:solidFill>
              </a:rPr>
              <a:t>Propensity Score Matching, Adjustment and Randomized Experiment</a:t>
            </a:r>
            <a:r>
              <a:rPr lang="en-US" sz="1400">
                <a:solidFill>
                  <a:schemeClr val="tx2"/>
                </a:solidFill>
              </a:rPr>
              <a:t> © 2016</a:t>
            </a:r>
            <a:endParaRPr lang="en-US" sz="1400">
              <a:solidFill>
                <a:schemeClr val="tx2"/>
              </a:solidFill>
              <a:cs typeface="Arial"/>
            </a:endParaRPr>
          </a:p>
        </p:txBody>
      </p:sp>
      <p:pic>
        <p:nvPicPr>
          <p:cNvPr id="8" name="Picture 7" descr="A person wearing a suit and tie&#10;&#10;Description automatically generated">
            <a:extLst>
              <a:ext uri="{FF2B5EF4-FFF2-40B4-BE49-F238E27FC236}">
                <a16:creationId xmlns:a16="http://schemas.microsoft.com/office/drawing/2014/main" id="{FA0B5618-BFE3-4315-84E8-8F7B7B4D1988}"/>
              </a:ext>
            </a:extLst>
          </p:cNvPr>
          <p:cNvPicPr>
            <a:picLocks noChangeAspect="1"/>
          </p:cNvPicPr>
          <p:nvPr/>
        </p:nvPicPr>
        <p:blipFill rotWithShape="1">
          <a:blip r:embed="rId7"/>
          <a:srcRect l="22522" r="27478" b="26260"/>
          <a:stretch/>
        </p:blipFill>
        <p:spPr>
          <a:xfrm>
            <a:off x="4574583" y="1579024"/>
            <a:ext cx="1977887" cy="1944636"/>
          </a:xfrm>
          <a:prstGeom prst="rect">
            <a:avLst/>
          </a:prstGeom>
        </p:spPr>
      </p:pic>
      <p:sp>
        <p:nvSpPr>
          <p:cNvPr id="9" name="TextBox 8">
            <a:extLst>
              <a:ext uri="{FF2B5EF4-FFF2-40B4-BE49-F238E27FC236}">
                <a16:creationId xmlns:a16="http://schemas.microsoft.com/office/drawing/2014/main" id="{05CA90B0-78DD-47F3-9C63-883926B008E8}"/>
              </a:ext>
            </a:extLst>
          </p:cNvPr>
          <p:cNvSpPr txBox="1"/>
          <p:nvPr/>
        </p:nvSpPr>
        <p:spPr>
          <a:xfrm>
            <a:off x="4345898" y="4100851"/>
            <a:ext cx="3196536" cy="1077218"/>
          </a:xfrm>
          <a:prstGeom prst="rect">
            <a:avLst/>
          </a:prstGeom>
          <a:noFill/>
        </p:spPr>
        <p:txBody>
          <a:bodyPr wrap="square" lIns="0" tIns="0" rIns="0" bIns="0" rtlCol="0">
            <a:spAutoFit/>
          </a:bodyPr>
          <a:lstStyle/>
          <a:p>
            <a:r>
              <a:rPr lang="en-US" sz="1400">
                <a:solidFill>
                  <a:schemeClr val="tx2"/>
                </a:solidFill>
              </a:rPr>
              <a:t>Judea Pearl &amp; Dana Mackenzie</a:t>
            </a:r>
          </a:p>
          <a:p>
            <a:r>
              <a:rPr lang="en-US" sz="1400" err="1">
                <a:solidFill>
                  <a:schemeClr val="tx2"/>
                </a:solidFill>
              </a:rPr>
              <a:t>Samueli</a:t>
            </a:r>
            <a:r>
              <a:rPr lang="en-US" sz="1400">
                <a:solidFill>
                  <a:schemeClr val="tx2"/>
                </a:solidFill>
              </a:rPr>
              <a:t> School of Engineering</a:t>
            </a:r>
          </a:p>
          <a:p>
            <a:r>
              <a:rPr lang="en-US" sz="1400" b="1">
                <a:solidFill>
                  <a:srgbClr val="09A7E3"/>
                </a:solidFill>
              </a:rPr>
              <a:t>University of California, Los Angeles</a:t>
            </a:r>
          </a:p>
          <a:p>
            <a:endParaRPr lang="en-US" sz="1400">
              <a:solidFill>
                <a:schemeClr val="tx2"/>
              </a:solidFill>
            </a:endParaRPr>
          </a:p>
          <a:p>
            <a:r>
              <a:rPr lang="en-US" sz="1400" i="1">
                <a:solidFill>
                  <a:schemeClr val="tx2"/>
                </a:solidFill>
              </a:rPr>
              <a:t>The Book of Why </a:t>
            </a:r>
            <a:r>
              <a:rPr lang="en-US" sz="1400">
                <a:solidFill>
                  <a:schemeClr val="tx2"/>
                </a:solidFill>
              </a:rPr>
              <a:t>© 2018</a:t>
            </a:r>
          </a:p>
        </p:txBody>
      </p:sp>
      <p:sp>
        <p:nvSpPr>
          <p:cNvPr id="10" name="Rectangle 9">
            <a:extLst>
              <a:ext uri="{FF2B5EF4-FFF2-40B4-BE49-F238E27FC236}">
                <a16:creationId xmlns:a16="http://schemas.microsoft.com/office/drawing/2014/main" id="{C0CB2841-0E01-4698-9B6B-E53B65A74988}"/>
              </a:ext>
            </a:extLst>
          </p:cNvPr>
          <p:cNvSpPr/>
          <p:nvPr/>
        </p:nvSpPr>
        <p:spPr>
          <a:xfrm>
            <a:off x="7856130" y="1377863"/>
            <a:ext cx="3855706" cy="4770537"/>
          </a:xfrm>
          <a:prstGeom prst="rect">
            <a:avLst/>
          </a:prstGeom>
        </p:spPr>
        <p:txBody>
          <a:bodyPr wrap="square" anchor="t">
            <a:spAutoFit/>
          </a:bodyPr>
          <a:lstStyle/>
          <a:p>
            <a:r>
              <a:rPr lang="en-US" sz="800" b="1" dirty="0"/>
              <a:t>Online resources:</a:t>
            </a:r>
          </a:p>
          <a:p>
            <a:endParaRPr lang="en-US" sz="800" dirty="0"/>
          </a:p>
          <a:p>
            <a:r>
              <a:rPr lang="en-US" sz="800" dirty="0"/>
              <a:t>An overview of randomization techniques: An unbiased assessment of outcome in clinical research</a:t>
            </a:r>
            <a:endParaRPr lang="en-US" sz="800" dirty="0">
              <a:cs typeface="Arial"/>
            </a:endParaRPr>
          </a:p>
          <a:p>
            <a:r>
              <a:rPr lang="en-US" sz="800" dirty="0">
                <a:ea typeface="+mn-lt"/>
                <a:cs typeface="+mn-lt"/>
              </a:rPr>
              <a:t>KP Suresh</a:t>
            </a:r>
            <a:endParaRPr lang="en-US" dirty="0">
              <a:ea typeface="+mn-lt"/>
              <a:cs typeface="+mn-lt"/>
            </a:endParaRPr>
          </a:p>
          <a:p>
            <a:r>
              <a:rPr lang="en-US" sz="800" dirty="0">
                <a:ea typeface="+mn-lt"/>
                <a:cs typeface="+mn-lt"/>
                <a:hlinkClick r:id="rId8"/>
              </a:rPr>
              <a:t>https://www.ncbi.nlm.nih.gov/pmc/articles/PMC3136079/</a:t>
            </a:r>
            <a:endParaRPr lang="en-US" dirty="0">
              <a:cs typeface="Arial"/>
            </a:endParaRPr>
          </a:p>
          <a:p>
            <a:endParaRPr lang="en-US" sz="800" dirty="0"/>
          </a:p>
          <a:p>
            <a:r>
              <a:rPr lang="en-US" sz="800" dirty="0"/>
              <a:t>Balance diagnostics for comparing the distribution of baseline covariates between treatment groups in propensity-score matched samples</a:t>
            </a:r>
            <a:endParaRPr lang="en-US" sz="800" dirty="0">
              <a:cs typeface="Arial"/>
            </a:endParaRPr>
          </a:p>
          <a:p>
            <a:r>
              <a:rPr lang="en-US" sz="800" dirty="0"/>
              <a:t>Peter C. Austin</a:t>
            </a:r>
            <a:endParaRPr lang="en-US" sz="800" dirty="0">
              <a:cs typeface="Arial"/>
            </a:endParaRPr>
          </a:p>
          <a:p>
            <a:r>
              <a:rPr lang="en-US" sz="800" dirty="0">
                <a:hlinkClick r:id="rId9"/>
              </a:rPr>
              <a:t>https://www.ncbi.nlm.nih.gov/pmc/articles/PMC3472075/</a:t>
            </a:r>
            <a:endParaRPr lang="en-US" sz="800" dirty="0"/>
          </a:p>
          <a:p>
            <a:endParaRPr lang="en-US" sz="800" dirty="0"/>
          </a:p>
          <a:p>
            <a:r>
              <a:rPr lang="en-US" sz="800" dirty="0"/>
              <a:t>An Introduction to Propensity Score Methods for Reducing the Effects of Confounding in Observational Studies</a:t>
            </a:r>
            <a:endParaRPr lang="en-US" sz="800" dirty="0">
              <a:cs typeface="Arial"/>
            </a:endParaRPr>
          </a:p>
          <a:p>
            <a:r>
              <a:rPr lang="en-US" sz="800" dirty="0"/>
              <a:t>Peter C. Austin</a:t>
            </a:r>
            <a:endParaRPr lang="en-US" sz="800" dirty="0">
              <a:hlinkClick r:id="rId10"/>
            </a:endParaRPr>
          </a:p>
          <a:p>
            <a:r>
              <a:rPr lang="en-US" sz="800" dirty="0">
                <a:hlinkClick r:id="rId10"/>
              </a:rPr>
              <a:t>https://www.ncbi.nlm.nih.gov/pmc/articles/PMC3144483/#s11title</a:t>
            </a:r>
            <a:endParaRPr lang="en-US" sz="800" dirty="0">
              <a:cs typeface="Arial"/>
              <a:hlinkClick r:id="" action="ppaction://noaction"/>
            </a:endParaRPr>
          </a:p>
          <a:p>
            <a:endParaRPr lang="en-US" sz="800" dirty="0"/>
          </a:p>
          <a:p>
            <a:r>
              <a:rPr lang="en-US" sz="800" dirty="0"/>
              <a:t>Why Propensity Scores Should Not Be Used for Matching</a:t>
            </a:r>
            <a:endParaRPr lang="en-US" sz="800" dirty="0">
              <a:cs typeface="Arial"/>
            </a:endParaRPr>
          </a:p>
          <a:p>
            <a:r>
              <a:rPr lang="en-US" sz="800" dirty="0"/>
              <a:t>Gary King </a:t>
            </a:r>
            <a:r>
              <a:rPr lang="en-US" sz="800" dirty="0" err="1"/>
              <a:t>etl</a:t>
            </a:r>
            <a:endParaRPr lang="en-US" sz="800" dirty="0"/>
          </a:p>
          <a:p>
            <a:r>
              <a:rPr lang="en-US" sz="800" dirty="0">
                <a:hlinkClick r:id="rId11"/>
              </a:rPr>
              <a:t>https://gking.harvard.edu/files/gking/files/psnot.pdf</a:t>
            </a:r>
            <a:r>
              <a:rPr lang="en-US" sz="800" dirty="0"/>
              <a:t> </a:t>
            </a:r>
            <a:endParaRPr lang="en-US" sz="800" dirty="0">
              <a:cs typeface="Arial"/>
            </a:endParaRPr>
          </a:p>
          <a:p>
            <a:endParaRPr lang="en-US" sz="800" dirty="0"/>
          </a:p>
          <a:p>
            <a:r>
              <a:rPr lang="en-US" sz="800" dirty="0"/>
              <a:t>Introduction to Generalized Linear Models</a:t>
            </a:r>
            <a:endParaRPr lang="en-US" sz="800" dirty="0">
              <a:cs typeface="Arial"/>
            </a:endParaRPr>
          </a:p>
          <a:p>
            <a:r>
              <a:rPr lang="en-US" sz="800" dirty="0">
                <a:hlinkClick r:id="rId12"/>
              </a:rPr>
              <a:t>https://stats.idre.ucla.edu/other/mult-pkg/introduction-to-generalized-linear-mixed-models/</a:t>
            </a:r>
            <a:endParaRPr lang="en-US" sz="800" dirty="0"/>
          </a:p>
          <a:p>
            <a:endParaRPr lang="en-US" sz="800" dirty="0"/>
          </a:p>
          <a:p>
            <a:endParaRPr lang="en-US" sz="800" dirty="0">
              <a:cs typeface="Arial"/>
            </a:endParaRPr>
          </a:p>
          <a:p>
            <a:r>
              <a:rPr lang="en-US" sz="800" b="1" dirty="0"/>
              <a:t>Packages used in this presentation:</a:t>
            </a:r>
            <a:endParaRPr lang="en-US" sz="800" b="1" dirty="0">
              <a:cs typeface="Arial"/>
            </a:endParaRPr>
          </a:p>
          <a:p>
            <a:endParaRPr lang="en-US" sz="800" dirty="0"/>
          </a:p>
          <a:p>
            <a:r>
              <a:rPr lang="en-US" sz="800" dirty="0" err="1"/>
              <a:t>SciPy.Stats</a:t>
            </a:r>
            <a:r>
              <a:rPr lang="en-US" sz="800" dirty="0"/>
              <a:t>: </a:t>
            </a:r>
            <a:r>
              <a:rPr lang="en-US" sz="800" dirty="0">
                <a:hlinkClick r:id="rId13"/>
              </a:rPr>
              <a:t>https://docs.scipy.org/doc/scipy/reference/stats.html</a:t>
            </a:r>
            <a:endParaRPr lang="en-US" sz="800" dirty="0"/>
          </a:p>
          <a:p>
            <a:endParaRPr lang="en-US" sz="800" dirty="0"/>
          </a:p>
          <a:p>
            <a:r>
              <a:rPr lang="en-US" sz="800" dirty="0" err="1"/>
              <a:t>Causalml</a:t>
            </a:r>
            <a:r>
              <a:rPr lang="en-US" sz="800" dirty="0"/>
              <a:t>: </a:t>
            </a:r>
            <a:r>
              <a:rPr lang="en-US" sz="800" dirty="0">
                <a:hlinkClick r:id="rId14"/>
              </a:rPr>
              <a:t>https://pypi.org/project/causalml/</a:t>
            </a:r>
            <a:endParaRPr lang="en-US" sz="800" dirty="0"/>
          </a:p>
          <a:p>
            <a:endParaRPr lang="en-US" sz="800" dirty="0"/>
          </a:p>
          <a:p>
            <a:r>
              <a:rPr lang="en-US" sz="800" dirty="0"/>
              <a:t>Lme4: </a:t>
            </a:r>
            <a:r>
              <a:rPr lang="en-US" sz="800" dirty="0">
                <a:hlinkClick r:id="rId15"/>
              </a:rPr>
              <a:t>https://cran.r-project.org/web/packages/lme4/lme4.pdf</a:t>
            </a:r>
            <a:endParaRPr lang="en-US" sz="800" dirty="0"/>
          </a:p>
          <a:p>
            <a:endParaRPr lang="en-US" sz="800" dirty="0"/>
          </a:p>
          <a:p>
            <a:endParaRPr lang="en-US" sz="800" dirty="0"/>
          </a:p>
          <a:p>
            <a:endParaRPr lang="en-US" sz="800" dirty="0"/>
          </a:p>
          <a:p>
            <a:endParaRPr lang="en-US" sz="800" dirty="0"/>
          </a:p>
          <a:p>
            <a:endParaRPr lang="en-US" sz="800" dirty="0"/>
          </a:p>
        </p:txBody>
      </p:sp>
    </p:spTree>
    <p:extLst>
      <p:ext uri="{BB962C8B-B14F-4D97-AF65-F5344CB8AC3E}">
        <p14:creationId xmlns:p14="http://schemas.microsoft.com/office/powerpoint/2010/main" val="311796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FDB954-93EB-494A-97A0-50B1DDC738E4}"/>
              </a:ext>
            </a:extLst>
          </p:cNvPr>
          <p:cNvGraphicFramePr>
            <a:graphicFrameLocks noChangeAspect="1"/>
          </p:cNvGraphicFramePr>
          <p:nvPr>
            <p:custDataLst>
              <p:tags r:id="rId2"/>
            </p:custDataLst>
            <p:extLst>
              <p:ext uri="{D42A27DB-BD31-4B8C-83A1-F6EECF244321}">
                <p14:modId xmlns:p14="http://schemas.microsoft.com/office/powerpoint/2010/main" val="469318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49"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A5FDB954-93EB-494A-97A0-50B1DDC738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5BEFCBF-DA57-41A9-A700-0256B5C8077D}"/>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32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1143265F-E5A5-4F63-B7F7-00E7229C4CF8}"/>
              </a:ext>
            </a:extLst>
          </p:cNvPr>
          <p:cNvSpPr>
            <a:spLocks noGrp="1"/>
          </p:cNvSpPr>
          <p:nvPr>
            <p:ph type="title"/>
          </p:nvPr>
        </p:nvSpPr>
        <p:spPr/>
        <p:txBody>
          <a:bodyPr/>
          <a:lstStyle/>
          <a:p>
            <a:r>
              <a:rPr lang="en-US" sz="4800"/>
              <a:t>Let's discuss</a:t>
            </a:r>
            <a:r>
              <a:rPr lang="en-US"/>
              <a:t>:</a:t>
            </a:r>
            <a:br>
              <a:rPr lang="en-US"/>
            </a:br>
            <a:br>
              <a:rPr lang="en-US"/>
            </a:br>
            <a:r>
              <a:rPr lang="en-US">
                <a:solidFill>
                  <a:schemeClr val="accent2"/>
                </a:solidFill>
              </a:rPr>
              <a:t>your cases</a:t>
            </a:r>
            <a:br>
              <a:rPr lang="en-US">
                <a:solidFill>
                  <a:schemeClr val="accent2"/>
                </a:solidFill>
              </a:rPr>
            </a:br>
            <a:br>
              <a:rPr lang="en-US"/>
            </a:br>
            <a:r>
              <a:rPr lang="en-US">
                <a:solidFill>
                  <a:schemeClr val="accent2"/>
                </a:solidFill>
                <a:cs typeface="Arial"/>
              </a:rPr>
              <a:t>your methods</a:t>
            </a:r>
          </a:p>
        </p:txBody>
      </p:sp>
    </p:spTree>
    <p:extLst>
      <p:ext uri="{BB962C8B-B14F-4D97-AF65-F5344CB8AC3E}">
        <p14:creationId xmlns:p14="http://schemas.microsoft.com/office/powerpoint/2010/main" val="213468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a:extLst>
              <a:ext uri="{FF2B5EF4-FFF2-40B4-BE49-F238E27FC236}">
                <a16:creationId xmlns:a16="http://schemas.microsoft.com/office/drawing/2014/main" id="{6E24F6C6-93C7-4860-8765-90689B81164B}"/>
              </a:ext>
            </a:extLst>
          </p:cNvPr>
          <p:cNvGraphicFramePr>
            <a:graphicFrameLocks noChangeAspect="1"/>
          </p:cNvGraphicFramePr>
          <p:nvPr>
            <p:custDataLst>
              <p:tags r:id="rId2"/>
            </p:custDataLst>
            <p:extLst>
              <p:ext uri="{D42A27DB-BD31-4B8C-83A1-F6EECF244321}">
                <p14:modId xmlns:p14="http://schemas.microsoft.com/office/powerpoint/2010/main" val="3692263626"/>
              </p:ext>
            </p:extLst>
          </p:nvPr>
        </p:nvGraphicFramePr>
        <p:xfrm>
          <a:off x="1524000" y="1588"/>
          <a:ext cx="1588" cy="1588"/>
        </p:xfrm>
        <a:graphic>
          <a:graphicData uri="http://schemas.openxmlformats.org/presentationml/2006/ole">
            <mc:AlternateContent xmlns:mc="http://schemas.openxmlformats.org/markup-compatibility/2006">
              <mc:Choice xmlns:v="urn:schemas-microsoft-com:vml" Requires="v">
                <p:oleObj spid="_x0000_s49153" name="think-cell Slide" r:id="rId5" imgW="341" imgH="341" progId="TCLayout.ActiveDocument.1">
                  <p:embed/>
                </p:oleObj>
              </mc:Choice>
              <mc:Fallback>
                <p:oleObj name="think-cell Slide" r:id="rId5" imgW="341" imgH="341" progId="TCLayout.ActiveDocument.1">
                  <p:embed/>
                  <p:pic>
                    <p:nvPicPr>
                      <p:cNvPr id="26" name="Object 25" hidden="1">
                        <a:extLst>
                          <a:ext uri="{FF2B5EF4-FFF2-40B4-BE49-F238E27FC236}">
                            <a16:creationId xmlns:a16="http://schemas.microsoft.com/office/drawing/2014/main" id="{6E24F6C6-93C7-4860-8765-90689B81164B}"/>
                          </a:ext>
                        </a:extLst>
                      </p:cNvPr>
                      <p:cNvPicPr/>
                      <p:nvPr/>
                    </p:nvPicPr>
                    <p:blipFill>
                      <a:blip r:embed="rId6"/>
                      <a:stretch>
                        <a:fillRect/>
                      </a:stretch>
                    </p:blipFill>
                    <p:spPr>
                      <a:xfrm>
                        <a:off x="1524000"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537F33BA-1433-432D-B5F2-D9BAE6592ADF}"/>
              </a:ext>
            </a:extLst>
          </p:cNvPr>
          <p:cNvSpPr/>
          <p:nvPr>
            <p:custDataLst>
              <p:tags r:id="rId3"/>
            </p:custDataLst>
          </p:nvPr>
        </p:nvSpPr>
        <p:spPr>
          <a:xfrm>
            <a:off x="1522412"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600" b="1">
              <a:latin typeface="Arial" panose="020B0604020202020204" pitchFamily="34" charset="0"/>
              <a:ea typeface="+mj-ea"/>
              <a:cs typeface="+mj-cs"/>
              <a:sym typeface="Arial" panose="020B0604020202020204" pitchFamily="34" charset="0"/>
            </a:endParaRPr>
          </a:p>
        </p:txBody>
      </p:sp>
      <p:sp>
        <p:nvSpPr>
          <p:cNvPr id="7" name="Flowchart: Connector 6">
            <a:extLst>
              <a:ext uri="{FF2B5EF4-FFF2-40B4-BE49-F238E27FC236}">
                <a16:creationId xmlns:a16="http://schemas.microsoft.com/office/drawing/2014/main" id="{8AE7B645-B827-4DD0-87A0-BE96529D564B}"/>
              </a:ext>
            </a:extLst>
          </p:cNvPr>
          <p:cNvSpPr/>
          <p:nvPr/>
        </p:nvSpPr>
        <p:spPr bwMode="gray">
          <a:xfrm>
            <a:off x="2625132" y="2769259"/>
            <a:ext cx="1037492" cy="1032993"/>
          </a:xfrm>
          <a:prstGeom prst="flowChartConnector">
            <a:avLst/>
          </a:prstGeom>
          <a:ln w="952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45061FBE-C828-4FF5-9442-5B225B53DE48}"/>
              </a:ext>
            </a:extLst>
          </p:cNvPr>
          <p:cNvSpPr>
            <a:spLocks noGrp="1"/>
          </p:cNvSpPr>
          <p:nvPr>
            <p:ph type="title"/>
          </p:nvPr>
        </p:nvSpPr>
        <p:spPr>
          <a:xfrm>
            <a:off x="312670" y="379966"/>
            <a:ext cx="8504238" cy="731520"/>
          </a:xfrm>
        </p:spPr>
        <p:txBody>
          <a:bodyPr/>
          <a:lstStyle/>
          <a:p>
            <a:r>
              <a:rPr lang="en-US">
                <a:solidFill>
                  <a:schemeClr val="tx2"/>
                </a:solidFill>
              </a:rPr>
              <a:t>Program Evaluation Overview</a:t>
            </a:r>
          </a:p>
        </p:txBody>
      </p:sp>
      <p:graphicFrame>
        <p:nvGraphicFramePr>
          <p:cNvPr id="3" name="Diagram 2">
            <a:extLst>
              <a:ext uri="{FF2B5EF4-FFF2-40B4-BE49-F238E27FC236}">
                <a16:creationId xmlns:a16="http://schemas.microsoft.com/office/drawing/2014/main" id="{AF18F660-063F-40EA-91DD-D311D7164770}"/>
              </a:ext>
            </a:extLst>
          </p:cNvPr>
          <p:cNvGraphicFramePr/>
          <p:nvPr>
            <p:extLst>
              <p:ext uri="{D42A27DB-BD31-4B8C-83A1-F6EECF244321}">
                <p14:modId xmlns:p14="http://schemas.microsoft.com/office/powerpoint/2010/main" val="380423636"/>
              </p:ext>
            </p:extLst>
          </p:nvPr>
        </p:nvGraphicFramePr>
        <p:xfrm>
          <a:off x="3982672" y="1516435"/>
          <a:ext cx="7755954" cy="34791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3">
            <a:extLst>
              <a:ext uri="{FF2B5EF4-FFF2-40B4-BE49-F238E27FC236}">
                <a16:creationId xmlns:a16="http://schemas.microsoft.com/office/drawing/2014/main" id="{7F156741-B113-4292-95F4-A80B306B1D59}"/>
              </a:ext>
            </a:extLst>
          </p:cNvPr>
          <p:cNvSpPr/>
          <p:nvPr/>
        </p:nvSpPr>
        <p:spPr>
          <a:xfrm>
            <a:off x="258726" y="5134083"/>
            <a:ext cx="10929389" cy="1231106"/>
          </a:xfrm>
          <a:prstGeom prst="rect">
            <a:avLst/>
          </a:prstGeom>
        </p:spPr>
        <p:txBody>
          <a:bodyPr wrap="square" anchor="t">
            <a:spAutoFit/>
          </a:bodyPr>
          <a:lstStyle/>
          <a:p>
            <a:r>
              <a:rPr lang="en-US" sz="1400" b="1" dirty="0">
                <a:solidFill>
                  <a:schemeClr val="tx2"/>
                </a:solidFill>
              </a:rPr>
              <a:t>Program evaluation </a:t>
            </a:r>
            <a:r>
              <a:rPr lang="en-US" sz="1200" dirty="0">
                <a:solidFill>
                  <a:schemeClr val="tx2"/>
                </a:solidFill>
                <a:latin typeface="Times New Roman"/>
                <a:cs typeface="Times New Roman"/>
              </a:rPr>
              <a:t>became a well-established area of research starting around the 1960s when the United States’ federal government began investing large sums of money into public works projects. The mathematics associated with program evaluation represents extensions of some of the more classical methods of predictive modeling. The recent methodological advances in the program evaluation have permeated across fields and have become increasingly commonplace for research efforts. Recent advances in quantitative program evaluation such as the development of two-stage models and propensity score adjustments reflect an emphasis on the importance of selection bias that was an area of research by a number of leading economists including James Heckman, winner of the 2000 Nobel Memorial Prize in Economics. </a:t>
            </a:r>
            <a:r>
              <a:rPr lang="en-US" sz="1200" i="1" dirty="0">
                <a:solidFill>
                  <a:schemeClr val="tx2"/>
                </a:solidFill>
                <a:latin typeface="Times New Roman"/>
                <a:cs typeface="Times New Roman"/>
              </a:rPr>
              <a:t>- Paul Thurman &amp;. Howard S. Friedman, School of Public Health, Columbia University, 2016</a:t>
            </a:r>
          </a:p>
        </p:txBody>
      </p:sp>
      <p:graphicFrame>
        <p:nvGraphicFramePr>
          <p:cNvPr id="5" name="Diagram 4">
            <a:extLst>
              <a:ext uri="{FF2B5EF4-FFF2-40B4-BE49-F238E27FC236}">
                <a16:creationId xmlns:a16="http://schemas.microsoft.com/office/drawing/2014/main" id="{F1EA0F44-BFC9-4E35-979A-FB2A7A2E6849}"/>
              </a:ext>
            </a:extLst>
          </p:cNvPr>
          <p:cNvGraphicFramePr/>
          <p:nvPr>
            <p:extLst>
              <p:ext uri="{D42A27DB-BD31-4B8C-83A1-F6EECF244321}">
                <p14:modId xmlns:p14="http://schemas.microsoft.com/office/powerpoint/2010/main" val="3913963292"/>
              </p:ext>
            </p:extLst>
          </p:nvPr>
        </p:nvGraphicFramePr>
        <p:xfrm>
          <a:off x="450199" y="1784921"/>
          <a:ext cx="3803047" cy="175490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TextBox 5">
            <a:extLst>
              <a:ext uri="{FF2B5EF4-FFF2-40B4-BE49-F238E27FC236}">
                <a16:creationId xmlns:a16="http://schemas.microsoft.com/office/drawing/2014/main" id="{2EFC1DF4-5029-4129-8353-70E5267BCD02}"/>
              </a:ext>
            </a:extLst>
          </p:cNvPr>
          <p:cNvSpPr txBox="1"/>
          <p:nvPr/>
        </p:nvSpPr>
        <p:spPr>
          <a:xfrm>
            <a:off x="963613" y="1111486"/>
            <a:ext cx="2844799" cy="600190"/>
          </a:xfrm>
          <a:prstGeom prst="rect">
            <a:avLst/>
          </a:prstGeom>
          <a:noFill/>
        </p:spPr>
        <p:txBody>
          <a:bodyPr wrap="square" lIns="0" tIns="0" rIns="0" bIns="0" rtlCol="0">
            <a:noAutofit/>
          </a:bodyPr>
          <a:lstStyle/>
          <a:p>
            <a:pPr algn="ctr" defTabSz="456758" fontAlgn="base">
              <a:spcBef>
                <a:spcPts val="1200"/>
              </a:spcBef>
            </a:pPr>
            <a:r>
              <a:rPr lang="en-US" sz="1400" b="1" dirty="0">
                <a:solidFill>
                  <a:schemeClr val="accent5"/>
                </a:solidFill>
                <a:cs typeface="Open Sans Light"/>
              </a:rPr>
              <a:t>Evaluation process you were told</a:t>
            </a:r>
          </a:p>
        </p:txBody>
      </p:sp>
      <p:sp>
        <p:nvSpPr>
          <p:cNvPr id="9" name="TextBox 8">
            <a:extLst>
              <a:ext uri="{FF2B5EF4-FFF2-40B4-BE49-F238E27FC236}">
                <a16:creationId xmlns:a16="http://schemas.microsoft.com/office/drawing/2014/main" id="{4E61088C-038E-413C-9639-29E323ABC825}"/>
              </a:ext>
            </a:extLst>
          </p:cNvPr>
          <p:cNvSpPr txBox="1"/>
          <p:nvPr/>
        </p:nvSpPr>
        <p:spPr>
          <a:xfrm>
            <a:off x="6373699" y="1094184"/>
            <a:ext cx="4013430" cy="405387"/>
          </a:xfrm>
          <a:prstGeom prst="rect">
            <a:avLst/>
          </a:prstGeom>
          <a:noFill/>
        </p:spPr>
        <p:txBody>
          <a:bodyPr wrap="square" lIns="0" tIns="0" rIns="0" bIns="0" rtlCol="0">
            <a:noAutofit/>
          </a:bodyPr>
          <a:lstStyle/>
          <a:p>
            <a:pPr algn="ctr" defTabSz="456758" fontAlgn="base">
              <a:spcBef>
                <a:spcPts val="1200"/>
              </a:spcBef>
            </a:pPr>
            <a:r>
              <a:rPr lang="en-US" sz="1400" b="1" dirty="0">
                <a:solidFill>
                  <a:schemeClr val="accent5"/>
                </a:solidFill>
                <a:cs typeface="Open Sans Light"/>
              </a:rPr>
              <a:t>Evaluation process you’ve been going through</a:t>
            </a:r>
          </a:p>
        </p:txBody>
      </p:sp>
      <p:sp>
        <p:nvSpPr>
          <p:cNvPr id="8" name="Arrow: Down 7">
            <a:extLst>
              <a:ext uri="{FF2B5EF4-FFF2-40B4-BE49-F238E27FC236}">
                <a16:creationId xmlns:a16="http://schemas.microsoft.com/office/drawing/2014/main" id="{8C0FDD6A-3BC0-4797-B6C1-4CE83DEDD4AE}"/>
              </a:ext>
            </a:extLst>
          </p:cNvPr>
          <p:cNvSpPr/>
          <p:nvPr/>
        </p:nvSpPr>
        <p:spPr bwMode="gray">
          <a:xfrm>
            <a:off x="2906485" y="1989790"/>
            <a:ext cx="474785" cy="574133"/>
          </a:xfrm>
          <a:prstGeom prst="downArrow">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pic>
        <p:nvPicPr>
          <p:cNvPr id="4271" name="Picture 175">
            <a:extLst>
              <a:ext uri="{FF2B5EF4-FFF2-40B4-BE49-F238E27FC236}">
                <a16:creationId xmlns:a16="http://schemas.microsoft.com/office/drawing/2014/main" id="{78E72426-B2D6-400D-B319-F18B9EC484FC}"/>
              </a:ext>
            </a:extLst>
          </p:cNvPr>
          <p:cNvPicPr>
            <a:picLocks noChangeAspect="1" noChangeArrowheads="1"/>
          </p:cNvPicPr>
          <p:nvPr/>
        </p:nvPicPr>
        <p:blipFill rotWithShape="1">
          <a:blip r:embed="rId17" cstate="screen">
            <a:extLst>
              <a:ext uri="{28A0092B-C50C-407E-A947-70E740481C1C}">
                <a14:useLocalDpi xmlns:a14="http://schemas.microsoft.com/office/drawing/2010/main"/>
              </a:ext>
            </a:extLst>
          </a:blip>
          <a:srcRect/>
          <a:stretch/>
        </p:blipFill>
        <p:spPr bwMode="auto">
          <a:xfrm>
            <a:off x="9359453" y="3334216"/>
            <a:ext cx="1454727" cy="171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139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6FDB0A8-3F6B-4FB4-A8F9-3BBA9599FBCB}"/>
              </a:ext>
            </a:extLst>
          </p:cNvPr>
          <p:cNvGraphicFramePr>
            <a:graphicFrameLocks noChangeAspect="1"/>
          </p:cNvGraphicFramePr>
          <p:nvPr>
            <p:custDataLst>
              <p:tags r:id="rId2"/>
            </p:custDataLst>
            <p:extLst>
              <p:ext uri="{D42A27DB-BD31-4B8C-83A1-F6EECF244321}">
                <p14:modId xmlns:p14="http://schemas.microsoft.com/office/powerpoint/2010/main" val="14231900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7" name="think-cell Slide" r:id="rId5" imgW="341" imgH="341" progId="TCLayout.ActiveDocument.1">
                  <p:embed/>
                </p:oleObj>
              </mc:Choice>
              <mc:Fallback>
                <p:oleObj name="think-cell Slide" r:id="rId5" imgW="341" imgH="341" progId="TCLayout.ActiveDocument.1">
                  <p:embed/>
                  <p:pic>
                    <p:nvPicPr>
                      <p:cNvPr id="5" name="Object 4" hidden="1">
                        <a:extLst>
                          <a:ext uri="{FF2B5EF4-FFF2-40B4-BE49-F238E27FC236}">
                            <a16:creationId xmlns:a16="http://schemas.microsoft.com/office/drawing/2014/main" id="{16FDB0A8-3F6B-4FB4-A8F9-3BBA9599FBC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4C82A21-0E9D-44EC-BD2E-040F9E738943}"/>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57784" y="530351"/>
            <a:ext cx="4721226" cy="713232"/>
          </a:xfrm>
        </p:spPr>
        <p:txBody>
          <a:bodyPr/>
          <a:lstStyle/>
          <a:p>
            <a:r>
              <a:rPr lang="en-US"/>
              <a:t>Selected Concepts</a:t>
            </a:r>
          </a:p>
        </p:txBody>
      </p:sp>
      <p:sp>
        <p:nvSpPr>
          <p:cNvPr id="4" name="Rectangle 3">
            <a:hlinkClick r:id="rId7"/>
          </p:cNvPr>
          <p:cNvSpPr/>
          <p:nvPr/>
        </p:nvSpPr>
        <p:spPr bwMode="gray">
          <a:xfrm>
            <a:off x="6159709" y="2615879"/>
            <a:ext cx="3246878" cy="416688"/>
          </a:xfrm>
          <a:prstGeom prst="rect">
            <a:avLst/>
          </a:prstGeom>
          <a:no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pic>
        <p:nvPicPr>
          <p:cNvPr id="12" name="Picture 11">
            <a:extLst>
              <a:ext uri="{FF2B5EF4-FFF2-40B4-BE49-F238E27FC236}">
                <a16:creationId xmlns:a16="http://schemas.microsoft.com/office/drawing/2014/main" id="{5B165730-FFDF-4060-8B18-954BD213DFCE}"/>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40739"/>
          <a:stretch/>
        </p:blipFill>
        <p:spPr>
          <a:xfrm>
            <a:off x="6092575" y="0"/>
            <a:ext cx="6096250" cy="6858000"/>
          </a:xfrm>
          <a:prstGeom prst="rect">
            <a:avLst/>
          </a:prstGeom>
        </p:spPr>
      </p:pic>
      <p:sp>
        <p:nvSpPr>
          <p:cNvPr id="8" name="Content Placeholder 4">
            <a:extLst>
              <a:ext uri="{FF2B5EF4-FFF2-40B4-BE49-F238E27FC236}">
                <a16:creationId xmlns:a16="http://schemas.microsoft.com/office/drawing/2014/main" id="{2EFC2AC6-3994-44CB-9482-CF7CEA1BE615}"/>
              </a:ext>
            </a:extLst>
          </p:cNvPr>
          <p:cNvSpPr txBox="1">
            <a:spLocks/>
          </p:cNvSpPr>
          <p:nvPr/>
        </p:nvSpPr>
        <p:spPr bwMode="gray">
          <a:xfrm>
            <a:off x="1127719" y="1299047"/>
            <a:ext cx="4699325" cy="4270375"/>
          </a:xfrm>
          <a:prstGeom prst="rect">
            <a:avLst/>
          </a:prstGeom>
        </p:spPr>
        <p:txBody>
          <a:bodyPr vert="horz" lIns="0" tIns="0" rIns="91440" bIns="0" rtlCol="0">
            <a:noAutofit/>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a:spcBef>
                <a:spcPts val="0"/>
              </a:spcBef>
              <a:spcAft>
                <a:spcPts val="600"/>
              </a:spcAft>
            </a:pPr>
            <a:endParaRPr lang="en-US" b="1">
              <a:solidFill>
                <a:srgbClr val="000000"/>
              </a:solidFill>
              <a:latin typeface="Times New Roman" panose="02020603050405020304" pitchFamily="18" charset="0"/>
            </a:endParaRPr>
          </a:p>
          <a:p>
            <a:pPr marL="514350" lvl="1" indent="-342900">
              <a:spcBef>
                <a:spcPts val="600"/>
              </a:spcBef>
              <a:spcAft>
                <a:spcPts val="300"/>
              </a:spcAft>
            </a:pPr>
            <a:r>
              <a:rPr lang="en-US" sz="2000">
                <a:solidFill>
                  <a:srgbClr val="3F3F3F"/>
                </a:solidFill>
              </a:rPr>
              <a:t>Causal Inference</a:t>
            </a:r>
          </a:p>
          <a:p>
            <a:pPr marL="514350" lvl="1" indent="-342900">
              <a:spcBef>
                <a:spcPts val="600"/>
              </a:spcBef>
              <a:spcAft>
                <a:spcPts val="300"/>
              </a:spcAft>
            </a:pPr>
            <a:r>
              <a:rPr lang="en-US" sz="2000">
                <a:solidFill>
                  <a:srgbClr val="3F3F3F"/>
                </a:solidFill>
              </a:rPr>
              <a:t>Evaluation Design</a:t>
            </a:r>
          </a:p>
          <a:p>
            <a:pPr marL="514350" lvl="1" indent="-342900">
              <a:spcBef>
                <a:spcPts val="600"/>
              </a:spcBef>
              <a:spcAft>
                <a:spcPts val="300"/>
              </a:spcAft>
            </a:pPr>
            <a:r>
              <a:rPr lang="en-US" sz="2000">
                <a:solidFill>
                  <a:srgbClr val="3F3F3F"/>
                </a:solidFill>
              </a:rPr>
              <a:t>Random Sampling</a:t>
            </a:r>
          </a:p>
          <a:p>
            <a:pPr marL="514350" lvl="1" indent="-342900">
              <a:spcBef>
                <a:spcPts val="600"/>
              </a:spcBef>
              <a:spcAft>
                <a:spcPts val="300"/>
              </a:spcAft>
            </a:pPr>
            <a:r>
              <a:rPr lang="en-US" sz="2000">
                <a:solidFill>
                  <a:srgbClr val="3F3F3F"/>
                </a:solidFill>
              </a:rPr>
              <a:t>Balance</a:t>
            </a:r>
          </a:p>
        </p:txBody>
      </p:sp>
      <p:sp>
        <p:nvSpPr>
          <p:cNvPr id="9" name="Rectangle 8">
            <a:extLst>
              <a:ext uri="{FF2B5EF4-FFF2-40B4-BE49-F238E27FC236}">
                <a16:creationId xmlns:a16="http://schemas.microsoft.com/office/drawing/2014/main" id="{5FE8F6BC-296F-4508-925B-A0610ABAACBA}"/>
              </a:ext>
            </a:extLst>
          </p:cNvPr>
          <p:cNvSpPr/>
          <p:nvPr/>
        </p:nvSpPr>
        <p:spPr>
          <a:xfrm>
            <a:off x="630058" y="3260843"/>
            <a:ext cx="4699326" cy="2600712"/>
          </a:xfrm>
          <a:prstGeom prst="rect">
            <a:avLst/>
          </a:prstGeom>
        </p:spPr>
        <p:txBody>
          <a:bodyPr wrap="square">
            <a:spAutoFit/>
          </a:bodyPr>
          <a:lstStyle/>
          <a:p>
            <a:pPr>
              <a:spcBef>
                <a:spcPts val="600"/>
              </a:spcBef>
              <a:spcAft>
                <a:spcPts val="600"/>
              </a:spcAft>
            </a:pPr>
            <a:endParaRPr lang="en-US" b="1" dirty="0">
              <a:solidFill>
                <a:srgbClr val="3F3F3F"/>
              </a:solidFill>
            </a:endParaRPr>
          </a:p>
          <a:p>
            <a:pPr>
              <a:spcBef>
                <a:spcPts val="600"/>
              </a:spcBef>
              <a:spcAft>
                <a:spcPts val="600"/>
              </a:spcAft>
            </a:pPr>
            <a:r>
              <a:rPr lang="en-US" b="1" dirty="0">
                <a:solidFill>
                  <a:srgbClr val="3F3F3F"/>
                </a:solidFill>
              </a:rPr>
              <a:t>Outcomes Research in Healthcare </a:t>
            </a:r>
          </a:p>
          <a:p>
            <a:pPr>
              <a:spcBef>
                <a:spcPts val="0"/>
              </a:spcBef>
              <a:spcAft>
                <a:spcPts val="600"/>
              </a:spcAft>
            </a:pPr>
            <a:r>
              <a:rPr lang="en-US" sz="1400" dirty="0">
                <a:solidFill>
                  <a:srgbClr val="000000"/>
                </a:solidFill>
                <a:latin typeface="Times New Roman" panose="02020603050405020304" pitchFamily="18" charset="0"/>
              </a:rPr>
              <a:t>A diverse and growing number of organizations – employers, health care delivery organizations, insurers, pharmaceutical companies, and governments – rely on health outcomes research for actionable data that will help them make better decisions about the value of different treatments and interventions. By improving the decision-making process, outcomes research increases the value of each dollar spent on health care</a:t>
            </a:r>
            <a:r>
              <a:rPr lang="en-US" sz="1400" baseline="30000" dirty="0">
                <a:solidFill>
                  <a:srgbClr val="000000"/>
                </a:solidFill>
                <a:latin typeface="Times New Roman" panose="02020603050405020304" pitchFamily="18" charset="0"/>
              </a:rPr>
              <a:t>1</a:t>
            </a:r>
          </a:p>
        </p:txBody>
      </p:sp>
      <p:sp>
        <p:nvSpPr>
          <p:cNvPr id="10" name="Rectangle 9">
            <a:extLst>
              <a:ext uri="{FF2B5EF4-FFF2-40B4-BE49-F238E27FC236}">
                <a16:creationId xmlns:a16="http://schemas.microsoft.com/office/drawing/2014/main" id="{9BE96618-76A3-4CD7-AC4D-D529B884840B}"/>
              </a:ext>
            </a:extLst>
          </p:cNvPr>
          <p:cNvSpPr/>
          <p:nvPr/>
        </p:nvSpPr>
        <p:spPr>
          <a:xfrm>
            <a:off x="557784" y="5989095"/>
            <a:ext cx="4699324" cy="338554"/>
          </a:xfrm>
          <a:prstGeom prst="rect">
            <a:avLst/>
          </a:prstGeom>
        </p:spPr>
        <p:txBody>
          <a:bodyPr wrap="square">
            <a:spAutoFit/>
          </a:bodyPr>
          <a:lstStyle/>
          <a:p>
            <a:pPr marL="228600" indent="-228600">
              <a:buFont typeface="+mj-lt"/>
              <a:buAutoNum type="arabicPeriod"/>
            </a:pPr>
            <a:r>
              <a:rPr lang="en-US" sz="800" i="1"/>
              <a:t>Measurement, Design, and Analysis Methods for Health Outcomes Research, Harvard T.H. Chan School of Public Health  </a:t>
            </a:r>
          </a:p>
        </p:txBody>
      </p:sp>
    </p:spTree>
    <p:extLst>
      <p:ext uri="{BB962C8B-B14F-4D97-AF65-F5344CB8AC3E}">
        <p14:creationId xmlns:p14="http://schemas.microsoft.com/office/powerpoint/2010/main" val="320219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ext uri="{D42A27DB-BD31-4B8C-83A1-F6EECF244321}">
                <p14:modId xmlns:p14="http://schemas.microsoft.com/office/powerpoint/2010/main" val="877322769"/>
              </p:ext>
            </p:extLst>
          </p:nvPr>
        </p:nvGraphicFramePr>
        <p:xfrm>
          <a:off x="1524001" y="1589"/>
          <a:ext cx="1587" cy="1587"/>
        </p:xfrm>
        <a:graphic>
          <a:graphicData uri="http://schemas.openxmlformats.org/presentationml/2006/ole">
            <mc:AlternateContent xmlns:mc="http://schemas.openxmlformats.org/markup-compatibility/2006">
              <mc:Choice xmlns:v="urn:schemas-microsoft-com:vml" Requires="v">
                <p:oleObj spid="_x0000_s51201" name="think-cell Slide" r:id="rId6" imgW="270" imgH="270" progId="TCLayout.ActiveDocument.1">
                  <p:embed/>
                </p:oleObj>
              </mc:Choice>
              <mc:Fallback>
                <p:oleObj name="think-cell Slide" r:id="rId6" imgW="270" imgH="270" progId="TCLayout.ActiveDocument.1">
                  <p:embed/>
                  <p:pic>
                    <p:nvPicPr>
                      <p:cNvPr id="11" name="Object 10" hidden="1"/>
                      <p:cNvPicPr/>
                      <p:nvPr/>
                    </p:nvPicPr>
                    <p:blipFill>
                      <a:blip r:embed="rId7"/>
                      <a:stretch>
                        <a:fillRect/>
                      </a:stretch>
                    </p:blipFill>
                    <p:spPr>
                      <a:xfrm>
                        <a:off x="1524001" y="1589"/>
                        <a:ext cx="1587" cy="1587"/>
                      </a:xfrm>
                      <a:prstGeom prst="rect">
                        <a:avLst/>
                      </a:prstGeom>
                    </p:spPr>
                  </p:pic>
                </p:oleObj>
              </mc:Fallback>
            </mc:AlternateContent>
          </a:graphicData>
        </a:graphic>
      </p:graphicFrame>
      <p:sp>
        <p:nvSpPr>
          <p:cNvPr id="6" name="Rectangle 5" hidden="1"/>
          <p:cNvSpPr/>
          <p:nvPr>
            <p:custDataLst>
              <p:tags r:id="rId3"/>
            </p:custDataLst>
          </p:nvPr>
        </p:nvSpPr>
        <p:spPr bwMode="auto">
          <a:xfrm>
            <a:off x="1522412"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spcBef>
                <a:spcPct val="0"/>
              </a:spcBef>
              <a:spcAft>
                <a:spcPct val="0"/>
              </a:spcAft>
            </a:pPr>
            <a:endParaRPr lang="en-US" sz="2600" b="1">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a:solidFill>
                  <a:schemeClr val="tx2"/>
                </a:solidFill>
              </a:rPr>
              <a:t>Causation / Causal Inference Introduction</a:t>
            </a:r>
          </a:p>
        </p:txBody>
      </p:sp>
      <p:sp>
        <p:nvSpPr>
          <p:cNvPr id="4" name="Content Placeholder 3"/>
          <p:cNvSpPr>
            <a:spLocks noGrp="1"/>
          </p:cNvSpPr>
          <p:nvPr>
            <p:ph sz="quarter" idx="10"/>
          </p:nvPr>
        </p:nvSpPr>
        <p:spPr>
          <a:xfrm>
            <a:off x="724262" y="1292023"/>
            <a:ext cx="2436779" cy="803232"/>
          </a:xfrm>
        </p:spPr>
        <p:txBody>
          <a:bodyPr/>
          <a:lstStyle/>
          <a:p>
            <a:r>
              <a:rPr lang="en-US" sz="2000" b="1">
                <a:solidFill>
                  <a:schemeClr val="accent2"/>
                </a:solidFill>
              </a:rPr>
              <a:t>Sir Francis Galton:</a:t>
            </a:r>
          </a:p>
          <a:p>
            <a:pPr marL="0" lvl="1" indent="0">
              <a:spcBef>
                <a:spcPts val="600"/>
              </a:spcBef>
              <a:buNone/>
            </a:pPr>
            <a:r>
              <a:rPr lang="en-US" sz="1200" dirty="0"/>
              <a:t>When the probability is 100%... </a:t>
            </a:r>
          </a:p>
        </p:txBody>
      </p:sp>
      <p:pic>
        <p:nvPicPr>
          <p:cNvPr id="5" name="Picture 4"/>
          <p:cNvPicPr>
            <a:picLocks noChangeAspect="1"/>
          </p:cNvPicPr>
          <p:nvPr/>
        </p:nvPicPr>
        <p:blipFill>
          <a:blip r:embed="rId8"/>
          <a:stretch>
            <a:fillRect/>
          </a:stretch>
        </p:blipFill>
        <p:spPr>
          <a:xfrm>
            <a:off x="746133" y="2055802"/>
            <a:ext cx="1791157" cy="1827711"/>
          </a:xfrm>
          <a:prstGeom prst="rect">
            <a:avLst/>
          </a:prstGeom>
        </p:spPr>
      </p:pic>
      <p:sp>
        <p:nvSpPr>
          <p:cNvPr id="9" name="Content Placeholder 3"/>
          <p:cNvSpPr txBox="1">
            <a:spLocks/>
          </p:cNvSpPr>
          <p:nvPr/>
        </p:nvSpPr>
        <p:spPr>
          <a:xfrm>
            <a:off x="3461520" y="1292022"/>
            <a:ext cx="2436779" cy="2092841"/>
          </a:xfrm>
          <a:prstGeom prst="rect">
            <a:avLst/>
          </a:prstGeom>
        </p:spPr>
        <p:txBody>
          <a:bodyPr vert="horz" lIns="0" tIns="0" rIns="0" bIns="0" rtlCol="0">
            <a:noAutofit/>
          </a:bodyPr>
          <a:lstStyle>
            <a:lvl1pPr marL="0" indent="0" algn="l" defTabSz="685983" rtl="0" eaLnBrk="1" latinLnBrk="0" hangingPunct="1">
              <a:spcBef>
                <a:spcPts val="600"/>
              </a:spcBef>
              <a:spcAft>
                <a:spcPts val="0"/>
              </a:spcAft>
              <a:buClrTx/>
              <a:buFontTx/>
              <a:buNone/>
              <a:tabLst>
                <a:tab pos="901544" algn="l"/>
              </a:tabLst>
              <a:defRPr sz="1400" b="0" i="0" kern="1200">
                <a:solidFill>
                  <a:schemeClr val="tx2"/>
                </a:solidFill>
                <a:latin typeface="+mn-lt"/>
                <a:ea typeface="+mn-ea"/>
                <a:cs typeface="Open Sans Light"/>
              </a:defRPr>
            </a:lvl1pPr>
            <a:lvl2pPr marL="150059" indent="-150059" algn="l" defTabSz="685983" rtl="0" eaLnBrk="1" latinLnBrk="0" hangingPunct="1">
              <a:spcBef>
                <a:spcPts val="600"/>
              </a:spcBef>
              <a:spcAft>
                <a:spcPts val="0"/>
              </a:spcAft>
              <a:buClrTx/>
              <a:buFont typeface="Arial" pitchFamily="34" charset="0"/>
              <a:buChar char="•"/>
              <a:tabLst>
                <a:tab pos="901544" algn="l"/>
              </a:tabLst>
              <a:defRPr sz="1400" b="0" i="0" kern="1200">
                <a:solidFill>
                  <a:schemeClr val="tx2"/>
                </a:solidFill>
                <a:latin typeface="+mn-lt"/>
                <a:ea typeface="+mn-ea"/>
                <a:cs typeface="Open Sans Light"/>
              </a:defRPr>
            </a:lvl2pPr>
            <a:lvl3pPr marL="298927" indent="-150059" algn="l" defTabSz="685983" rtl="0" eaLnBrk="1" latinLnBrk="0" hangingPunct="1">
              <a:spcBef>
                <a:spcPts val="600"/>
              </a:spcBef>
              <a:spcAft>
                <a:spcPts val="0"/>
              </a:spcAft>
              <a:buClrTx/>
              <a:buFont typeface="Lucida Grande"/>
              <a:buChar char="-"/>
              <a:tabLst>
                <a:tab pos="901544" algn="l"/>
              </a:tabLst>
              <a:defRPr sz="1400" b="0" i="0" kern="1200">
                <a:solidFill>
                  <a:schemeClr val="tx2"/>
                </a:solidFill>
                <a:latin typeface="+mn-lt"/>
                <a:ea typeface="+mn-ea"/>
                <a:cs typeface="Open Sans Light"/>
              </a:defRPr>
            </a:lvl3pPr>
            <a:lvl4pPr marL="466849" indent="-150059" algn="l" defTabSz="685983" rtl="0" eaLnBrk="1" latinLnBrk="0" hangingPunct="1">
              <a:spcBef>
                <a:spcPts val="600"/>
              </a:spcBef>
              <a:spcAft>
                <a:spcPts val="0"/>
              </a:spcAft>
              <a:buClrTx/>
              <a:buFont typeface="Arial" pitchFamily="34" charset="0"/>
              <a:buChar char="•"/>
              <a:tabLst>
                <a:tab pos="901544" algn="l"/>
              </a:tabLst>
              <a:defRPr sz="1350" b="0" i="0" kern="1200">
                <a:solidFill>
                  <a:schemeClr val="tx2"/>
                </a:solidFill>
                <a:latin typeface="+mn-lt"/>
                <a:ea typeface="+mn-ea"/>
                <a:cs typeface="Open Sans Light"/>
              </a:defRPr>
            </a:lvl4pPr>
            <a:lvl5pPr marL="604999" indent="-136959" algn="l" defTabSz="685983" rtl="0" eaLnBrk="1" latinLnBrk="0" hangingPunct="1">
              <a:spcBef>
                <a:spcPts val="600"/>
              </a:spcBef>
              <a:spcAft>
                <a:spcPts val="0"/>
              </a:spcAft>
              <a:buClrTx/>
              <a:buFont typeface="Lucida Grande"/>
              <a:buChar char="-"/>
              <a:tabLst>
                <a:tab pos="901544" algn="l"/>
              </a:tabLst>
              <a:defRPr sz="1350" b="0" i="0" kern="1200">
                <a:solidFill>
                  <a:schemeClr val="tx2"/>
                </a:solidFill>
                <a:latin typeface="+mn-lt"/>
                <a:ea typeface="+mn-ea"/>
                <a:cs typeface="Open Sans Light"/>
              </a:defRPr>
            </a:lvl5pPr>
            <a:lvl6pPr marL="1886453"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44"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36"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27"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b="1" dirty="0">
                <a:solidFill>
                  <a:schemeClr val="accent2"/>
                </a:solidFill>
              </a:rPr>
              <a:t>Prof. Sewall Wright:</a:t>
            </a:r>
          </a:p>
          <a:p>
            <a:pPr marL="0" lvl="1" indent="0">
              <a:buNone/>
            </a:pPr>
            <a:r>
              <a:rPr lang="en-US" sz="1200" dirty="0"/>
              <a:t>There is a dependency …</a:t>
            </a: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7917" y="2055802"/>
            <a:ext cx="1802870" cy="1839664"/>
          </a:xfrm>
          <a:prstGeom prst="rect">
            <a:avLst/>
          </a:prstGeom>
        </p:spPr>
      </p:pic>
      <p:sp>
        <p:nvSpPr>
          <p:cNvPr id="12" name="Content Placeholder 3"/>
          <p:cNvSpPr txBox="1">
            <a:spLocks/>
          </p:cNvSpPr>
          <p:nvPr/>
        </p:nvSpPr>
        <p:spPr>
          <a:xfrm>
            <a:off x="6145526" y="1292021"/>
            <a:ext cx="2685054" cy="2092841"/>
          </a:xfrm>
          <a:prstGeom prst="rect">
            <a:avLst/>
          </a:prstGeom>
        </p:spPr>
        <p:txBody>
          <a:bodyPr vert="horz" lIns="0" tIns="0" rIns="0" bIns="0" rtlCol="0">
            <a:noAutofit/>
          </a:bodyPr>
          <a:lstStyle>
            <a:lvl1pPr marL="0" indent="0" algn="l" defTabSz="685983" rtl="0" eaLnBrk="1" latinLnBrk="0" hangingPunct="1">
              <a:spcBef>
                <a:spcPts val="600"/>
              </a:spcBef>
              <a:spcAft>
                <a:spcPts val="0"/>
              </a:spcAft>
              <a:buClrTx/>
              <a:buFontTx/>
              <a:buNone/>
              <a:tabLst>
                <a:tab pos="901544" algn="l"/>
              </a:tabLst>
              <a:defRPr sz="1400" b="0" i="0" kern="1200">
                <a:solidFill>
                  <a:schemeClr val="tx2"/>
                </a:solidFill>
                <a:latin typeface="+mn-lt"/>
                <a:ea typeface="+mn-ea"/>
                <a:cs typeface="Open Sans Light"/>
              </a:defRPr>
            </a:lvl1pPr>
            <a:lvl2pPr marL="150059" indent="-150059" algn="l" defTabSz="685983" rtl="0" eaLnBrk="1" latinLnBrk="0" hangingPunct="1">
              <a:spcBef>
                <a:spcPts val="600"/>
              </a:spcBef>
              <a:spcAft>
                <a:spcPts val="0"/>
              </a:spcAft>
              <a:buClrTx/>
              <a:buFont typeface="Arial" pitchFamily="34" charset="0"/>
              <a:buChar char="•"/>
              <a:tabLst>
                <a:tab pos="901544" algn="l"/>
              </a:tabLst>
              <a:defRPr sz="1400" b="0" i="0" kern="1200">
                <a:solidFill>
                  <a:schemeClr val="tx2"/>
                </a:solidFill>
                <a:latin typeface="+mn-lt"/>
                <a:ea typeface="+mn-ea"/>
                <a:cs typeface="Open Sans Light"/>
              </a:defRPr>
            </a:lvl2pPr>
            <a:lvl3pPr marL="298927" indent="-150059" algn="l" defTabSz="685983" rtl="0" eaLnBrk="1" latinLnBrk="0" hangingPunct="1">
              <a:spcBef>
                <a:spcPts val="600"/>
              </a:spcBef>
              <a:spcAft>
                <a:spcPts val="0"/>
              </a:spcAft>
              <a:buClrTx/>
              <a:buFont typeface="Lucida Grande"/>
              <a:buChar char="-"/>
              <a:tabLst>
                <a:tab pos="901544" algn="l"/>
              </a:tabLst>
              <a:defRPr sz="1400" b="0" i="0" kern="1200">
                <a:solidFill>
                  <a:schemeClr val="tx2"/>
                </a:solidFill>
                <a:latin typeface="+mn-lt"/>
                <a:ea typeface="+mn-ea"/>
                <a:cs typeface="Open Sans Light"/>
              </a:defRPr>
            </a:lvl3pPr>
            <a:lvl4pPr marL="466849" indent="-150059" algn="l" defTabSz="685983" rtl="0" eaLnBrk="1" latinLnBrk="0" hangingPunct="1">
              <a:spcBef>
                <a:spcPts val="600"/>
              </a:spcBef>
              <a:spcAft>
                <a:spcPts val="0"/>
              </a:spcAft>
              <a:buClrTx/>
              <a:buFont typeface="Arial" pitchFamily="34" charset="0"/>
              <a:buChar char="•"/>
              <a:tabLst>
                <a:tab pos="901544" algn="l"/>
              </a:tabLst>
              <a:defRPr sz="1350" b="0" i="0" kern="1200">
                <a:solidFill>
                  <a:schemeClr val="tx2"/>
                </a:solidFill>
                <a:latin typeface="+mn-lt"/>
                <a:ea typeface="+mn-ea"/>
                <a:cs typeface="Open Sans Light"/>
              </a:defRPr>
            </a:lvl4pPr>
            <a:lvl5pPr marL="604999" indent="-136959" algn="l" defTabSz="685983" rtl="0" eaLnBrk="1" latinLnBrk="0" hangingPunct="1">
              <a:spcBef>
                <a:spcPts val="600"/>
              </a:spcBef>
              <a:spcAft>
                <a:spcPts val="0"/>
              </a:spcAft>
              <a:buClrTx/>
              <a:buFont typeface="Lucida Grande"/>
              <a:buChar char="-"/>
              <a:tabLst>
                <a:tab pos="901544" algn="l"/>
              </a:tabLst>
              <a:defRPr sz="1350" b="0" i="0" kern="1200">
                <a:solidFill>
                  <a:schemeClr val="tx2"/>
                </a:solidFill>
                <a:latin typeface="+mn-lt"/>
                <a:ea typeface="+mn-ea"/>
                <a:cs typeface="Open Sans Light"/>
              </a:defRPr>
            </a:lvl5pPr>
            <a:lvl6pPr marL="1886453"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44"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36"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27"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b="1">
                <a:solidFill>
                  <a:schemeClr val="accent2"/>
                </a:solidFill>
              </a:rPr>
              <a:t>Rev. Thomas Bayes:</a:t>
            </a:r>
          </a:p>
          <a:p>
            <a:pPr marL="0" lvl="1" indent="0">
              <a:buNone/>
            </a:pPr>
            <a:r>
              <a:rPr lang="en-US" sz="1200"/>
              <a:t>The probabilistic conditional dependency…</a:t>
            </a:r>
          </a:p>
        </p:txBody>
      </p:sp>
      <p:pic>
        <p:nvPicPr>
          <p:cNvPr id="10" name="Picture 9"/>
          <p:cNvPicPr>
            <a:picLocks noChangeAspect="1"/>
          </p:cNvPicPr>
          <p:nvPr/>
        </p:nvPicPr>
        <p:blipFill>
          <a:blip r:embed="rId10"/>
          <a:stretch>
            <a:fillRect/>
          </a:stretch>
        </p:blipFill>
        <p:spPr>
          <a:xfrm>
            <a:off x="6198778" y="2055802"/>
            <a:ext cx="1775614" cy="1839664"/>
          </a:xfrm>
          <a:prstGeom prst="rect">
            <a:avLst/>
          </a:prstGeom>
        </p:spPr>
      </p:pic>
      <p:sp>
        <p:nvSpPr>
          <p:cNvPr id="13" name="Content Placeholder 3">
            <a:extLst>
              <a:ext uri="{FF2B5EF4-FFF2-40B4-BE49-F238E27FC236}">
                <a16:creationId xmlns:a16="http://schemas.microsoft.com/office/drawing/2014/main" id="{7A744FDD-72C4-421B-9275-46C7AB09B084}"/>
              </a:ext>
            </a:extLst>
          </p:cNvPr>
          <p:cNvSpPr txBox="1">
            <a:spLocks/>
          </p:cNvSpPr>
          <p:nvPr/>
        </p:nvSpPr>
        <p:spPr>
          <a:xfrm>
            <a:off x="724262" y="4371141"/>
            <a:ext cx="9739175" cy="963040"/>
          </a:xfrm>
          <a:prstGeom prst="rect">
            <a:avLst/>
          </a:prstGeom>
        </p:spPr>
        <p:txBody>
          <a:bodyPr vert="horz" lIns="0" tIns="0" rIns="0" bIns="0" rtlCol="0">
            <a:noAutofit/>
          </a:bodyPr>
          <a:lstStyle>
            <a:lvl1pPr marL="0" indent="0" algn="l" defTabSz="685983" rtl="0" eaLnBrk="1" latinLnBrk="0" hangingPunct="1">
              <a:spcBef>
                <a:spcPts val="600"/>
              </a:spcBef>
              <a:spcAft>
                <a:spcPts val="0"/>
              </a:spcAft>
              <a:buClrTx/>
              <a:buFontTx/>
              <a:buNone/>
              <a:tabLst>
                <a:tab pos="901544" algn="l"/>
              </a:tabLst>
              <a:defRPr sz="1400" b="0" i="0" kern="1200">
                <a:solidFill>
                  <a:schemeClr val="tx2"/>
                </a:solidFill>
                <a:latin typeface="+mn-lt"/>
                <a:ea typeface="+mn-ea"/>
                <a:cs typeface="Open Sans Light"/>
              </a:defRPr>
            </a:lvl1pPr>
            <a:lvl2pPr marL="150059" indent="-150059" algn="l" defTabSz="685983" rtl="0" eaLnBrk="1" latinLnBrk="0" hangingPunct="1">
              <a:spcBef>
                <a:spcPts val="600"/>
              </a:spcBef>
              <a:spcAft>
                <a:spcPts val="0"/>
              </a:spcAft>
              <a:buClrTx/>
              <a:buFont typeface="Arial" pitchFamily="34" charset="0"/>
              <a:buChar char="•"/>
              <a:tabLst>
                <a:tab pos="901544" algn="l"/>
              </a:tabLst>
              <a:defRPr sz="1400" b="0" i="0" kern="1200">
                <a:solidFill>
                  <a:schemeClr val="tx2"/>
                </a:solidFill>
                <a:latin typeface="+mn-lt"/>
                <a:ea typeface="+mn-ea"/>
                <a:cs typeface="Open Sans Light"/>
              </a:defRPr>
            </a:lvl2pPr>
            <a:lvl3pPr marL="298927" indent="-150059" algn="l" defTabSz="685983" rtl="0" eaLnBrk="1" latinLnBrk="0" hangingPunct="1">
              <a:spcBef>
                <a:spcPts val="600"/>
              </a:spcBef>
              <a:spcAft>
                <a:spcPts val="0"/>
              </a:spcAft>
              <a:buClrTx/>
              <a:buFont typeface="Lucida Grande"/>
              <a:buChar char="-"/>
              <a:tabLst>
                <a:tab pos="901544" algn="l"/>
              </a:tabLst>
              <a:defRPr sz="1400" b="0" i="0" kern="1200">
                <a:solidFill>
                  <a:schemeClr val="tx2"/>
                </a:solidFill>
                <a:latin typeface="+mn-lt"/>
                <a:ea typeface="+mn-ea"/>
                <a:cs typeface="Open Sans Light"/>
              </a:defRPr>
            </a:lvl3pPr>
            <a:lvl4pPr marL="466849" indent="-150059" algn="l" defTabSz="685983" rtl="0" eaLnBrk="1" latinLnBrk="0" hangingPunct="1">
              <a:spcBef>
                <a:spcPts val="600"/>
              </a:spcBef>
              <a:spcAft>
                <a:spcPts val="0"/>
              </a:spcAft>
              <a:buClrTx/>
              <a:buFont typeface="Arial" pitchFamily="34" charset="0"/>
              <a:buChar char="•"/>
              <a:tabLst>
                <a:tab pos="901544" algn="l"/>
              </a:tabLst>
              <a:defRPr sz="1350" b="0" i="0" kern="1200">
                <a:solidFill>
                  <a:schemeClr val="tx2"/>
                </a:solidFill>
                <a:latin typeface="+mn-lt"/>
                <a:ea typeface="+mn-ea"/>
                <a:cs typeface="Open Sans Light"/>
              </a:defRPr>
            </a:lvl4pPr>
            <a:lvl5pPr marL="604999" indent="-136959" algn="l" defTabSz="685983" rtl="0" eaLnBrk="1" latinLnBrk="0" hangingPunct="1">
              <a:spcBef>
                <a:spcPts val="600"/>
              </a:spcBef>
              <a:spcAft>
                <a:spcPts val="0"/>
              </a:spcAft>
              <a:buClrTx/>
              <a:buFont typeface="Lucida Grande"/>
              <a:buChar char="-"/>
              <a:tabLst>
                <a:tab pos="901544" algn="l"/>
              </a:tabLst>
              <a:defRPr sz="1350" b="0" i="0" kern="1200">
                <a:solidFill>
                  <a:schemeClr val="tx2"/>
                </a:solidFill>
                <a:latin typeface="+mn-lt"/>
                <a:ea typeface="+mn-ea"/>
                <a:cs typeface="Open Sans Light"/>
              </a:defRPr>
            </a:lvl5pPr>
            <a:lvl6pPr marL="1886453"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44"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36"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27"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1" indent="0">
              <a:buNone/>
            </a:pPr>
            <a:r>
              <a:rPr lang="en-US" sz="1800" b="1" dirty="0"/>
              <a:t>What conditions are necessary in order to say “A caused B” ? In the context of intervention or program evaluation, most will be convinced:</a:t>
            </a:r>
          </a:p>
          <a:p>
            <a:pPr lvl="3"/>
            <a:r>
              <a:rPr lang="en-US" sz="1750" dirty="0"/>
              <a:t> Sequence – cause preceded effect</a:t>
            </a:r>
          </a:p>
          <a:p>
            <a:pPr lvl="3"/>
            <a:r>
              <a:rPr lang="en-US" sz="1750" dirty="0"/>
              <a:t> Association – cause related to effect</a:t>
            </a:r>
          </a:p>
          <a:p>
            <a:pPr lvl="3"/>
            <a:r>
              <a:rPr lang="en-US" sz="1750" dirty="0"/>
              <a:t> Counterfactual – had A did not exist, there is no B. (There is no other explanation other than the cause, or everything else holds equal)</a:t>
            </a:r>
          </a:p>
        </p:txBody>
      </p:sp>
      <p:pic>
        <p:nvPicPr>
          <p:cNvPr id="7" name="Picture 6" descr="A person wearing a suit and tie smiling at the camera&#10;&#10;Description automatically generated">
            <a:extLst>
              <a:ext uri="{FF2B5EF4-FFF2-40B4-BE49-F238E27FC236}">
                <a16:creationId xmlns:a16="http://schemas.microsoft.com/office/drawing/2014/main" id="{7B82A851-BB4F-470C-93FB-9B1318346A10}"/>
              </a:ext>
            </a:extLst>
          </p:cNvPr>
          <p:cNvPicPr>
            <a:picLocks noChangeAspect="1"/>
          </p:cNvPicPr>
          <p:nvPr/>
        </p:nvPicPr>
        <p:blipFill rotWithShape="1">
          <a:blip r:embed="rId11"/>
          <a:srcRect t="8496" r="4367" b="15925"/>
          <a:stretch/>
        </p:blipFill>
        <p:spPr>
          <a:xfrm>
            <a:off x="8878096" y="2055802"/>
            <a:ext cx="1663153" cy="1840142"/>
          </a:xfrm>
          <a:prstGeom prst="rect">
            <a:avLst/>
          </a:prstGeom>
        </p:spPr>
      </p:pic>
      <p:sp>
        <p:nvSpPr>
          <p:cNvPr id="14" name="Content Placeholder 3">
            <a:extLst>
              <a:ext uri="{FF2B5EF4-FFF2-40B4-BE49-F238E27FC236}">
                <a16:creationId xmlns:a16="http://schemas.microsoft.com/office/drawing/2014/main" id="{46B249B5-DFE4-4A8B-BF70-932535F8209D}"/>
              </a:ext>
            </a:extLst>
          </p:cNvPr>
          <p:cNvSpPr txBox="1">
            <a:spLocks/>
          </p:cNvSpPr>
          <p:nvPr/>
        </p:nvSpPr>
        <p:spPr>
          <a:xfrm>
            <a:off x="8830580" y="1292020"/>
            <a:ext cx="2685054" cy="2092841"/>
          </a:xfrm>
          <a:prstGeom prst="rect">
            <a:avLst/>
          </a:prstGeom>
        </p:spPr>
        <p:txBody>
          <a:bodyPr vert="horz" lIns="0" tIns="0" rIns="0" bIns="0" rtlCol="0">
            <a:noAutofit/>
          </a:bodyPr>
          <a:lstStyle>
            <a:lvl1pPr marL="0" indent="0" algn="l" defTabSz="685983" rtl="0" eaLnBrk="1" latinLnBrk="0" hangingPunct="1">
              <a:spcBef>
                <a:spcPts val="600"/>
              </a:spcBef>
              <a:spcAft>
                <a:spcPts val="0"/>
              </a:spcAft>
              <a:buClrTx/>
              <a:buFontTx/>
              <a:buNone/>
              <a:tabLst>
                <a:tab pos="901544" algn="l"/>
              </a:tabLst>
              <a:defRPr sz="1400" b="0" i="0" kern="1200">
                <a:solidFill>
                  <a:schemeClr val="tx2"/>
                </a:solidFill>
                <a:latin typeface="+mn-lt"/>
                <a:ea typeface="+mn-ea"/>
                <a:cs typeface="Open Sans Light"/>
              </a:defRPr>
            </a:lvl1pPr>
            <a:lvl2pPr marL="150059" indent="-150059" algn="l" defTabSz="685983" rtl="0" eaLnBrk="1" latinLnBrk="0" hangingPunct="1">
              <a:spcBef>
                <a:spcPts val="600"/>
              </a:spcBef>
              <a:spcAft>
                <a:spcPts val="0"/>
              </a:spcAft>
              <a:buClrTx/>
              <a:buFont typeface="Arial" pitchFamily="34" charset="0"/>
              <a:buChar char="•"/>
              <a:tabLst>
                <a:tab pos="901544" algn="l"/>
              </a:tabLst>
              <a:defRPr sz="1400" b="0" i="0" kern="1200">
                <a:solidFill>
                  <a:schemeClr val="tx2"/>
                </a:solidFill>
                <a:latin typeface="+mn-lt"/>
                <a:ea typeface="+mn-ea"/>
                <a:cs typeface="Open Sans Light"/>
              </a:defRPr>
            </a:lvl2pPr>
            <a:lvl3pPr marL="298927" indent="-150059" algn="l" defTabSz="685983" rtl="0" eaLnBrk="1" latinLnBrk="0" hangingPunct="1">
              <a:spcBef>
                <a:spcPts val="600"/>
              </a:spcBef>
              <a:spcAft>
                <a:spcPts val="0"/>
              </a:spcAft>
              <a:buClrTx/>
              <a:buFont typeface="Lucida Grande"/>
              <a:buChar char="-"/>
              <a:tabLst>
                <a:tab pos="901544" algn="l"/>
              </a:tabLst>
              <a:defRPr sz="1400" b="0" i="0" kern="1200">
                <a:solidFill>
                  <a:schemeClr val="tx2"/>
                </a:solidFill>
                <a:latin typeface="+mn-lt"/>
                <a:ea typeface="+mn-ea"/>
                <a:cs typeface="Open Sans Light"/>
              </a:defRPr>
            </a:lvl3pPr>
            <a:lvl4pPr marL="466849" indent="-150059" algn="l" defTabSz="685983" rtl="0" eaLnBrk="1" latinLnBrk="0" hangingPunct="1">
              <a:spcBef>
                <a:spcPts val="600"/>
              </a:spcBef>
              <a:spcAft>
                <a:spcPts val="0"/>
              </a:spcAft>
              <a:buClrTx/>
              <a:buFont typeface="Arial" pitchFamily="34" charset="0"/>
              <a:buChar char="•"/>
              <a:tabLst>
                <a:tab pos="901544" algn="l"/>
              </a:tabLst>
              <a:defRPr sz="1350" b="0" i="0" kern="1200">
                <a:solidFill>
                  <a:schemeClr val="tx2"/>
                </a:solidFill>
                <a:latin typeface="+mn-lt"/>
                <a:ea typeface="+mn-ea"/>
                <a:cs typeface="Open Sans Light"/>
              </a:defRPr>
            </a:lvl4pPr>
            <a:lvl5pPr marL="604999" indent="-136959" algn="l" defTabSz="685983" rtl="0" eaLnBrk="1" latinLnBrk="0" hangingPunct="1">
              <a:spcBef>
                <a:spcPts val="600"/>
              </a:spcBef>
              <a:spcAft>
                <a:spcPts val="0"/>
              </a:spcAft>
              <a:buClrTx/>
              <a:buFont typeface="Lucida Grande"/>
              <a:buChar char="-"/>
              <a:tabLst>
                <a:tab pos="901544" algn="l"/>
              </a:tabLst>
              <a:defRPr sz="1350" b="0" i="0" kern="1200">
                <a:solidFill>
                  <a:schemeClr val="tx2"/>
                </a:solidFill>
                <a:latin typeface="+mn-lt"/>
                <a:ea typeface="+mn-ea"/>
                <a:cs typeface="Open Sans Light"/>
              </a:defRPr>
            </a:lvl5pPr>
            <a:lvl6pPr marL="1886453"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44"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36"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27"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b="1">
                <a:solidFill>
                  <a:schemeClr val="accent2"/>
                </a:solidFill>
              </a:rPr>
              <a:t>Prof. Judea Pearl</a:t>
            </a:r>
            <a:r>
              <a:rPr lang="en-US" sz="2000">
                <a:solidFill>
                  <a:schemeClr val="accent2"/>
                </a:solidFill>
              </a:rPr>
              <a:t>:</a:t>
            </a:r>
          </a:p>
          <a:p>
            <a:pPr marL="0" lvl="1" indent="0">
              <a:buNone/>
            </a:pPr>
            <a:r>
              <a:rPr lang="en-US" sz="1200"/>
              <a:t>Causal Revolution…</a:t>
            </a:r>
          </a:p>
        </p:txBody>
      </p:sp>
      <p:sp>
        <p:nvSpPr>
          <p:cNvPr id="3" name="Rectangle 2">
            <a:extLst>
              <a:ext uri="{FF2B5EF4-FFF2-40B4-BE49-F238E27FC236}">
                <a16:creationId xmlns:a16="http://schemas.microsoft.com/office/drawing/2014/main" id="{9796CEA2-981B-4AFD-A7B3-319447D9660B}"/>
              </a:ext>
            </a:extLst>
          </p:cNvPr>
          <p:cNvSpPr/>
          <p:nvPr/>
        </p:nvSpPr>
        <p:spPr>
          <a:xfrm>
            <a:off x="746133" y="6205043"/>
            <a:ext cx="6092825" cy="230832"/>
          </a:xfrm>
          <a:prstGeom prst="rect">
            <a:avLst/>
          </a:prstGeom>
        </p:spPr>
        <p:txBody>
          <a:bodyPr anchor="t">
            <a:spAutoFit/>
          </a:bodyPr>
          <a:lstStyle/>
          <a:p>
            <a:r>
              <a:rPr lang="en-US" sz="900" i="1">
                <a:solidFill>
                  <a:srgbClr val="000000"/>
                </a:solidFill>
                <a:latin typeface="Times New Roman"/>
                <a:cs typeface="Times New Roman"/>
              </a:rPr>
              <a:t>- Paul Thurman &amp; Howard S. Friedman, School of Public Health, Columbia University, 2016</a:t>
            </a:r>
            <a:endParaRPr lang="en-US" sz="900">
              <a:latin typeface="Times New Roman"/>
              <a:cs typeface="Times New Roman"/>
            </a:endParaRPr>
          </a:p>
        </p:txBody>
      </p:sp>
    </p:spTree>
    <p:extLst>
      <p:ext uri="{BB962C8B-B14F-4D97-AF65-F5344CB8AC3E}">
        <p14:creationId xmlns:p14="http://schemas.microsoft.com/office/powerpoint/2010/main" val="1428174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4514A0D-5665-48C8-B3C2-90CC385E5B02}"/>
              </a:ext>
            </a:extLst>
          </p:cNvPr>
          <p:cNvGraphicFramePr>
            <a:graphicFrameLocks noChangeAspect="1"/>
          </p:cNvGraphicFramePr>
          <p:nvPr>
            <p:custDataLst>
              <p:tags r:id="rId2"/>
            </p:custDataLst>
            <p:extLst>
              <p:ext uri="{D42A27DB-BD31-4B8C-83A1-F6EECF244321}">
                <p14:modId xmlns:p14="http://schemas.microsoft.com/office/powerpoint/2010/main" val="2384545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49" name="think-cell Slide" r:id="rId6" imgW="341" imgH="341" progId="TCLayout.ActiveDocument.1">
                  <p:embed/>
                </p:oleObj>
              </mc:Choice>
              <mc:Fallback>
                <p:oleObj name="think-cell Slide" r:id="rId6" imgW="341" imgH="341" progId="TCLayout.ActiveDocument.1">
                  <p:embed/>
                  <p:pic>
                    <p:nvPicPr>
                      <p:cNvPr id="10" name="Object 9" hidden="1">
                        <a:extLst>
                          <a:ext uri="{FF2B5EF4-FFF2-40B4-BE49-F238E27FC236}">
                            <a16:creationId xmlns:a16="http://schemas.microsoft.com/office/drawing/2014/main" id="{64514A0D-5665-48C8-B3C2-90CC385E5B0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A1A4C92-1E7D-44FB-8562-F7EFECF31313}"/>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a:solidFill>
                  <a:schemeClr val="tx2"/>
                </a:solidFill>
              </a:rPr>
              <a:t>Evaluation Designs &amp; Validity Check</a:t>
            </a:r>
          </a:p>
        </p:txBody>
      </p:sp>
      <p:grpSp>
        <p:nvGrpSpPr>
          <p:cNvPr id="25" name="Group 24"/>
          <p:cNvGrpSpPr/>
          <p:nvPr/>
        </p:nvGrpSpPr>
        <p:grpSpPr>
          <a:xfrm>
            <a:off x="674311" y="1338452"/>
            <a:ext cx="4986406" cy="3205597"/>
            <a:chOff x="506813" y="1145225"/>
            <a:chExt cx="6197811" cy="3473592"/>
          </a:xfrm>
        </p:grpSpPr>
        <p:sp>
          <p:nvSpPr>
            <p:cNvPr id="4" name="Rectangle 3"/>
            <p:cNvSpPr/>
            <p:nvPr/>
          </p:nvSpPr>
          <p:spPr>
            <a:xfrm>
              <a:off x="1518835" y="1491246"/>
              <a:ext cx="2293749" cy="1356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7" name="Rectangle 6"/>
            <p:cNvSpPr/>
            <p:nvPr/>
          </p:nvSpPr>
          <p:spPr>
            <a:xfrm>
              <a:off x="1521253" y="2933965"/>
              <a:ext cx="2293749" cy="1356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8" name="Rectangle 7"/>
            <p:cNvSpPr/>
            <p:nvPr/>
          </p:nvSpPr>
          <p:spPr>
            <a:xfrm>
              <a:off x="3910740" y="1491246"/>
              <a:ext cx="2293749" cy="1356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sp>
          <p:nvSpPr>
            <p:cNvPr id="9" name="Rectangle 8"/>
            <p:cNvSpPr/>
            <p:nvPr/>
          </p:nvSpPr>
          <p:spPr>
            <a:xfrm>
              <a:off x="3907999" y="2934941"/>
              <a:ext cx="2293749" cy="1356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Bold"/>
                <a:cs typeface="Open Sans Bold"/>
              </a:endParaRPr>
            </a:p>
          </p:txBody>
        </p:sp>
        <p:cxnSp>
          <p:nvCxnSpPr>
            <p:cNvPr id="6" name="Straight Connector 5"/>
            <p:cNvCxnSpPr/>
            <p:nvPr/>
          </p:nvCxnSpPr>
          <p:spPr>
            <a:xfrm flipH="1">
              <a:off x="3859533" y="1214377"/>
              <a:ext cx="8379" cy="340444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035268" y="2884925"/>
              <a:ext cx="5669356"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521" y="2169297"/>
              <a:ext cx="732076" cy="356461"/>
            </a:xfrm>
            <a:prstGeom prst="rect">
              <a:avLst/>
            </a:prstGeom>
            <a:noFill/>
          </p:spPr>
          <p:txBody>
            <a:bodyPr wrap="square" lIns="0" tIns="0" rIns="0" bIns="0" rtlCol="0">
              <a:noAutofit/>
            </a:bodyPr>
            <a:lstStyle/>
            <a:p>
              <a:pPr algn="ctr" defTabSz="456758" fontAlgn="base">
                <a:spcBef>
                  <a:spcPts val="1200"/>
                </a:spcBef>
              </a:pPr>
              <a:r>
                <a:rPr lang="en-US" sz="1400">
                  <a:solidFill>
                    <a:schemeClr val="tx2"/>
                  </a:solidFill>
                  <a:latin typeface="Open Sans Light"/>
                  <a:cs typeface="Open Sans Light"/>
                </a:rPr>
                <a:t>Test</a:t>
              </a:r>
            </a:p>
          </p:txBody>
        </p:sp>
        <p:sp>
          <p:nvSpPr>
            <p:cNvPr id="19" name="TextBox 18"/>
            <p:cNvSpPr txBox="1"/>
            <p:nvPr/>
          </p:nvSpPr>
          <p:spPr>
            <a:xfrm>
              <a:off x="506813" y="3246896"/>
              <a:ext cx="956694" cy="356461"/>
            </a:xfrm>
            <a:prstGeom prst="rect">
              <a:avLst/>
            </a:prstGeom>
            <a:noFill/>
          </p:spPr>
          <p:txBody>
            <a:bodyPr wrap="square" lIns="0" tIns="0" rIns="0" bIns="0" rtlCol="0">
              <a:noAutofit/>
            </a:bodyPr>
            <a:lstStyle/>
            <a:p>
              <a:pPr algn="ctr" defTabSz="456758" fontAlgn="base">
                <a:spcBef>
                  <a:spcPts val="1200"/>
                </a:spcBef>
              </a:pPr>
              <a:r>
                <a:rPr lang="en-US" sz="1400">
                  <a:solidFill>
                    <a:schemeClr val="tx2"/>
                  </a:solidFill>
                  <a:latin typeface="Open Sans Light"/>
                  <a:cs typeface="Open Sans Light"/>
                </a:rPr>
                <a:t>Control</a:t>
              </a:r>
            </a:p>
          </p:txBody>
        </p:sp>
        <p:sp>
          <p:nvSpPr>
            <p:cNvPr id="20" name="TextBox 19"/>
            <p:cNvSpPr txBox="1"/>
            <p:nvPr/>
          </p:nvSpPr>
          <p:spPr>
            <a:xfrm>
              <a:off x="2187362" y="1155451"/>
              <a:ext cx="956694" cy="356461"/>
            </a:xfrm>
            <a:prstGeom prst="rect">
              <a:avLst/>
            </a:prstGeom>
            <a:noFill/>
          </p:spPr>
          <p:txBody>
            <a:bodyPr wrap="square" lIns="0" tIns="0" rIns="0" bIns="0" rtlCol="0">
              <a:noAutofit/>
            </a:bodyPr>
            <a:lstStyle/>
            <a:p>
              <a:pPr algn="ctr" defTabSz="456758" fontAlgn="base">
                <a:spcBef>
                  <a:spcPts val="1200"/>
                </a:spcBef>
              </a:pPr>
              <a:r>
                <a:rPr lang="en-US" sz="1400">
                  <a:solidFill>
                    <a:schemeClr val="tx2"/>
                  </a:solidFill>
                  <a:latin typeface="Open Sans Light"/>
                  <a:cs typeface="Open Sans Light"/>
                </a:rPr>
                <a:t>Pre</a:t>
              </a:r>
            </a:p>
          </p:txBody>
        </p:sp>
        <p:sp>
          <p:nvSpPr>
            <p:cNvPr id="21" name="TextBox 20"/>
            <p:cNvSpPr txBox="1"/>
            <p:nvPr/>
          </p:nvSpPr>
          <p:spPr>
            <a:xfrm>
              <a:off x="4591769" y="1145225"/>
              <a:ext cx="956694" cy="356461"/>
            </a:xfrm>
            <a:prstGeom prst="rect">
              <a:avLst/>
            </a:prstGeom>
            <a:noFill/>
          </p:spPr>
          <p:txBody>
            <a:bodyPr wrap="square" lIns="0" tIns="0" rIns="0" bIns="0" rtlCol="0">
              <a:noAutofit/>
            </a:bodyPr>
            <a:lstStyle/>
            <a:p>
              <a:pPr algn="ctr" defTabSz="456758" fontAlgn="base">
                <a:spcBef>
                  <a:spcPts val="1200"/>
                </a:spcBef>
              </a:pPr>
              <a:r>
                <a:rPr lang="en-US" sz="1400">
                  <a:solidFill>
                    <a:schemeClr val="tx2"/>
                  </a:solidFill>
                  <a:latin typeface="Open Sans Light"/>
                  <a:cs typeface="Open Sans Light"/>
                </a:rPr>
                <a:t>Post</a:t>
              </a:r>
            </a:p>
          </p:txBody>
        </p:sp>
      </p:grpSp>
      <p:sp>
        <p:nvSpPr>
          <p:cNvPr id="22" name="TextBox 21"/>
          <p:cNvSpPr txBox="1"/>
          <p:nvPr/>
        </p:nvSpPr>
        <p:spPr>
          <a:xfrm>
            <a:off x="6201808" y="2119805"/>
            <a:ext cx="4538908" cy="2168018"/>
          </a:xfrm>
          <a:prstGeom prst="rect">
            <a:avLst/>
          </a:prstGeom>
          <a:noFill/>
        </p:spPr>
        <p:txBody>
          <a:bodyPr wrap="square" lIns="0" tIns="0" rIns="0" bIns="0" rtlCol="0" anchor="t">
            <a:noAutofit/>
          </a:bodyPr>
          <a:lstStyle/>
          <a:p>
            <a:pPr marL="285750" indent="-285750" defTabSz="456758" fontAlgn="base">
              <a:spcBef>
                <a:spcPts val="1200"/>
              </a:spcBef>
              <a:buFont typeface="Arial" panose="020B0604020202020204" pitchFamily="34" charset="0"/>
              <a:buChar char="•"/>
            </a:pPr>
            <a:r>
              <a:rPr lang="en-US" dirty="0">
                <a:solidFill>
                  <a:schemeClr val="tx2"/>
                </a:solidFill>
                <a:cs typeface="Open Sans Light"/>
              </a:rPr>
              <a:t>Single arm design:</a:t>
            </a:r>
          </a:p>
          <a:p>
            <a:pPr marL="742950" lvl="1" indent="-285750" defTabSz="456758" fontAlgn="base">
              <a:spcBef>
                <a:spcPts val="1200"/>
              </a:spcBef>
              <a:buFont typeface="Courier New" panose="02070309020205020404" pitchFamily="49" charset="0"/>
              <a:buChar char="o"/>
            </a:pPr>
            <a:r>
              <a:rPr lang="en-US" dirty="0">
                <a:solidFill>
                  <a:schemeClr val="tx2"/>
                </a:solidFill>
                <a:cs typeface="Open Sans Light"/>
              </a:rPr>
              <a:t>Cross-sectional studies</a:t>
            </a:r>
          </a:p>
          <a:p>
            <a:pPr marL="742950" lvl="1" indent="-285750" defTabSz="456758" fontAlgn="base">
              <a:spcBef>
                <a:spcPts val="1200"/>
              </a:spcBef>
              <a:buFont typeface="Courier New" panose="02070309020205020404" pitchFamily="49" charset="0"/>
              <a:buChar char="o"/>
            </a:pPr>
            <a:r>
              <a:rPr lang="en-US" dirty="0">
                <a:solidFill>
                  <a:schemeClr val="tx2"/>
                </a:solidFill>
                <a:cs typeface="Open Sans Light"/>
              </a:rPr>
              <a:t>Retrospective studies</a:t>
            </a:r>
          </a:p>
          <a:p>
            <a:pPr marL="285750" indent="-285750" defTabSz="456758" fontAlgn="base">
              <a:spcBef>
                <a:spcPts val="1200"/>
              </a:spcBef>
              <a:buFont typeface="Arial" panose="020B0604020202020204" pitchFamily="34" charset="0"/>
              <a:buChar char="•"/>
            </a:pPr>
            <a:r>
              <a:rPr lang="en-US" dirty="0">
                <a:solidFill>
                  <a:schemeClr val="tx2"/>
                </a:solidFill>
                <a:cs typeface="Open Sans Light"/>
              </a:rPr>
              <a:t>Comparisons with Control Group</a:t>
            </a:r>
          </a:p>
          <a:p>
            <a:pPr marL="285750" indent="-285750" defTabSz="456758" fontAlgn="base">
              <a:spcBef>
                <a:spcPts val="1200"/>
              </a:spcBef>
              <a:buFont typeface="Arial" panose="020B0604020202020204" pitchFamily="34" charset="0"/>
              <a:buChar char="•"/>
            </a:pPr>
            <a:r>
              <a:rPr lang="en-US" dirty="0">
                <a:solidFill>
                  <a:schemeClr val="tx2"/>
                </a:solidFill>
                <a:latin typeface="Open Sans Light"/>
                <a:cs typeface="Open Sans Light"/>
              </a:rPr>
              <a:t>Control Group with Pre-post (diff-in-diff)</a:t>
            </a:r>
          </a:p>
        </p:txBody>
      </p:sp>
      <p:sp>
        <p:nvSpPr>
          <p:cNvPr id="3" name="Rectangle 2">
            <a:extLst>
              <a:ext uri="{FF2B5EF4-FFF2-40B4-BE49-F238E27FC236}">
                <a16:creationId xmlns:a16="http://schemas.microsoft.com/office/drawing/2014/main" id="{717CC61E-0DAE-4487-A97F-B243F1103E08}"/>
              </a:ext>
            </a:extLst>
          </p:cNvPr>
          <p:cNvSpPr/>
          <p:nvPr/>
        </p:nvSpPr>
        <p:spPr>
          <a:xfrm>
            <a:off x="674311" y="4796273"/>
            <a:ext cx="10177981" cy="1446550"/>
          </a:xfrm>
          <a:prstGeom prst="rect">
            <a:avLst/>
          </a:prstGeom>
        </p:spPr>
        <p:txBody>
          <a:bodyPr wrap="square">
            <a:spAutoFit/>
          </a:bodyPr>
          <a:lstStyle/>
          <a:p>
            <a:r>
              <a:rPr lang="en-US" b="1" dirty="0">
                <a:solidFill>
                  <a:schemeClr val="tx2"/>
                </a:solidFill>
              </a:rPr>
              <a:t>The best study has both internal and external validity, examples may impact generalization:</a:t>
            </a:r>
          </a:p>
          <a:p>
            <a:pPr marL="285750" indent="-285750">
              <a:buFont typeface="Arial" panose="020B0604020202020204" pitchFamily="34" charset="0"/>
              <a:buChar char="•"/>
            </a:pPr>
            <a:r>
              <a:rPr lang="en-US" sz="1400" dirty="0">
                <a:solidFill>
                  <a:schemeClr val="tx2"/>
                </a:solidFill>
              </a:rPr>
              <a:t>Aptitude-Treatment-Interaction – The sample might have certain features that can interact with the independent variable, limiting generalizability</a:t>
            </a:r>
          </a:p>
          <a:p>
            <a:pPr marL="285750" indent="-285750">
              <a:buFont typeface="Arial" panose="020B0604020202020204" pitchFamily="34" charset="0"/>
              <a:buChar char="•"/>
            </a:pPr>
            <a:r>
              <a:rPr lang="en-US" sz="1400" dirty="0">
                <a:solidFill>
                  <a:schemeClr val="tx2"/>
                </a:solidFill>
              </a:rPr>
              <a:t>Situation – time, place, any constraints that can limit the generalizability</a:t>
            </a:r>
          </a:p>
          <a:p>
            <a:pPr marL="285750" indent="-285750">
              <a:buFont typeface="Arial" panose="020B0604020202020204" pitchFamily="34" charset="0"/>
              <a:buChar char="•"/>
            </a:pPr>
            <a:r>
              <a:rPr lang="en-US" sz="1400" dirty="0">
                <a:solidFill>
                  <a:schemeClr val="tx2"/>
                </a:solidFill>
              </a:rPr>
              <a:t>Reactivity – John Henry and Hawthorne Effects</a:t>
            </a:r>
          </a:p>
          <a:p>
            <a:pPr marL="285750" indent="-285750">
              <a:buFont typeface="Arial" panose="020B0604020202020204" pitchFamily="34" charset="0"/>
              <a:buChar char="•"/>
            </a:pPr>
            <a:r>
              <a:rPr lang="en-US" sz="1400" dirty="0">
                <a:solidFill>
                  <a:schemeClr val="tx2"/>
                </a:solidFill>
              </a:rPr>
              <a:t>Rosenthal effect – Pygmalion effect </a:t>
            </a:r>
          </a:p>
        </p:txBody>
      </p:sp>
    </p:spTree>
    <p:extLst>
      <p:ext uri="{BB962C8B-B14F-4D97-AF65-F5344CB8AC3E}">
        <p14:creationId xmlns:p14="http://schemas.microsoft.com/office/powerpoint/2010/main" val="957786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5B2A49-CD0C-4CB7-A9A4-56AEF31856AD}"/>
              </a:ext>
            </a:extLst>
          </p:cNvPr>
          <p:cNvGraphicFramePr>
            <a:graphicFrameLocks noChangeAspect="1"/>
          </p:cNvGraphicFramePr>
          <p:nvPr>
            <p:custDataLst>
              <p:tags r:id="rId2"/>
            </p:custDataLst>
            <p:extLst>
              <p:ext uri="{D42A27DB-BD31-4B8C-83A1-F6EECF244321}">
                <p14:modId xmlns:p14="http://schemas.microsoft.com/office/powerpoint/2010/main" val="710704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7" name="think-cell Slide" r:id="rId5" imgW="341" imgH="341" progId="TCLayout.ActiveDocument.1">
                  <p:embed/>
                </p:oleObj>
              </mc:Choice>
              <mc:Fallback>
                <p:oleObj name="think-cell Slide" r:id="rId5" imgW="341" imgH="341" progId="TCLayout.ActiveDocument.1">
                  <p:embed/>
                  <p:pic>
                    <p:nvPicPr>
                      <p:cNvPr id="2" name="Object 1" hidden="1">
                        <a:extLst>
                          <a:ext uri="{FF2B5EF4-FFF2-40B4-BE49-F238E27FC236}">
                            <a16:creationId xmlns:a16="http://schemas.microsoft.com/office/drawing/2014/main" id="{2D5B2A49-CD0C-4CB7-A9A4-56AEF31856A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FB3802-453E-4160-8C1D-24F490CE7F26}"/>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3" name="Title 2"/>
          <p:cNvSpPr>
            <a:spLocks noGrp="1"/>
          </p:cNvSpPr>
          <p:nvPr>
            <p:ph type="title"/>
          </p:nvPr>
        </p:nvSpPr>
        <p:spPr>
          <a:xfrm>
            <a:off x="557783" y="530351"/>
            <a:ext cx="7882831" cy="713232"/>
          </a:xfrm>
        </p:spPr>
        <p:txBody>
          <a:bodyPr/>
          <a:lstStyle/>
          <a:p>
            <a:r>
              <a:rPr lang="en-US"/>
              <a:t>Three myths about computerized </a:t>
            </a:r>
            <a:r>
              <a:rPr lang="en-US" sz="2400"/>
              <a:t>Randomization</a:t>
            </a:r>
            <a:endParaRPr lang="en-US"/>
          </a:p>
        </p:txBody>
      </p:sp>
      <p:sp>
        <p:nvSpPr>
          <p:cNvPr id="17" name="Rectangle 16">
            <a:extLst>
              <a:ext uri="{FF2B5EF4-FFF2-40B4-BE49-F238E27FC236}">
                <a16:creationId xmlns:a16="http://schemas.microsoft.com/office/drawing/2014/main" id="{CDE83F4A-B142-47E0-9B3A-99E8A00844AD}"/>
              </a:ext>
            </a:extLst>
          </p:cNvPr>
          <p:cNvSpPr/>
          <p:nvPr/>
        </p:nvSpPr>
        <p:spPr>
          <a:xfrm>
            <a:off x="8170864" y="0"/>
            <a:ext cx="401796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tx1"/>
              </a:solidFill>
              <a:cs typeface="Arial" panose="020B0604020202020204" pitchFamily="34" charset="0"/>
            </a:endParaRPr>
          </a:p>
        </p:txBody>
      </p:sp>
      <p:sp>
        <p:nvSpPr>
          <p:cNvPr id="18" name="Rectangle 17">
            <a:extLst>
              <a:ext uri="{FF2B5EF4-FFF2-40B4-BE49-F238E27FC236}">
                <a16:creationId xmlns:a16="http://schemas.microsoft.com/office/drawing/2014/main" id="{ABE13E02-79BA-4940-968F-A1BC559FEC75}"/>
              </a:ext>
            </a:extLst>
          </p:cNvPr>
          <p:cNvSpPr/>
          <p:nvPr/>
        </p:nvSpPr>
        <p:spPr>
          <a:xfrm>
            <a:off x="8506555" y="337105"/>
            <a:ext cx="3346576" cy="5413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a:spcBef>
                <a:spcPts val="1200"/>
              </a:spcBef>
              <a:spcAft>
                <a:spcPts val="0"/>
              </a:spcAft>
            </a:pPr>
            <a:r>
              <a:rPr lang="en-US" sz="2000" b="1" dirty="0">
                <a:solidFill>
                  <a:schemeClr val="bg1"/>
                </a:solidFill>
              </a:rPr>
              <a:t>Mersenne Twister:</a:t>
            </a:r>
          </a:p>
          <a:p>
            <a:pPr>
              <a:spcBef>
                <a:spcPts val="1200"/>
              </a:spcBef>
            </a:pPr>
            <a:r>
              <a:rPr lang="en-US" sz="1400" dirty="0"/>
              <a:t>The </a:t>
            </a:r>
            <a:r>
              <a:rPr lang="en-US" sz="1400" b="1" dirty="0"/>
              <a:t>Mersenne Twister</a:t>
            </a:r>
            <a:r>
              <a:rPr lang="en-US" sz="1400" dirty="0"/>
              <a:t> is a pseudorandom number generator (PRNG). It is by far the most widely used general-purpose PRNG that is commonly used in Python, R, and most commercial statistical and machine learning software</a:t>
            </a:r>
          </a:p>
          <a:p>
            <a:pPr marL="0" lvl="1">
              <a:spcBef>
                <a:spcPts val="1200"/>
              </a:spcBef>
            </a:pPr>
            <a:endParaRPr lang="en-US" b="1" dirty="0"/>
          </a:p>
          <a:p>
            <a:pPr marL="0" lvl="1">
              <a:spcBef>
                <a:spcPts val="1200"/>
              </a:spcBef>
            </a:pPr>
            <a:r>
              <a:rPr lang="en-US" b="1" dirty="0"/>
              <a:t>Common Randomization Methods:</a:t>
            </a:r>
          </a:p>
          <a:p>
            <a:pPr marL="285750" lvl="1" indent="-285750">
              <a:spcBef>
                <a:spcPts val="1200"/>
              </a:spcBef>
              <a:buFont typeface="Arial" panose="020B0604020202020204" pitchFamily="34" charset="0"/>
              <a:buChar char="•"/>
            </a:pPr>
            <a:r>
              <a:rPr lang="en-US" sz="1600" dirty="0"/>
              <a:t>Simple Randomization</a:t>
            </a:r>
          </a:p>
          <a:p>
            <a:pPr marL="285750" lvl="1" indent="-285750">
              <a:spcBef>
                <a:spcPts val="1200"/>
              </a:spcBef>
              <a:buFont typeface="Arial" panose="020B0604020202020204" pitchFamily="34" charset="0"/>
              <a:buChar char="•"/>
            </a:pPr>
            <a:r>
              <a:rPr lang="en-US" sz="1600" dirty="0">
                <a:solidFill>
                  <a:schemeClr val="bg1"/>
                </a:solidFill>
              </a:rPr>
              <a:t>Stratified Randomization</a:t>
            </a:r>
          </a:p>
          <a:p>
            <a:pPr marL="285750" lvl="1" indent="-285750">
              <a:spcBef>
                <a:spcPts val="1200"/>
              </a:spcBef>
              <a:buFont typeface="Arial" panose="020B0604020202020204" pitchFamily="34" charset="0"/>
              <a:buChar char="•"/>
            </a:pPr>
            <a:r>
              <a:rPr lang="en-US" sz="1600" dirty="0"/>
              <a:t>Covariate adaptive randomization</a:t>
            </a:r>
          </a:p>
          <a:p>
            <a:pPr marL="285750" lvl="1" indent="-285750">
              <a:spcBef>
                <a:spcPts val="1200"/>
              </a:spcBef>
              <a:buFont typeface="Arial" panose="020B0604020202020204" pitchFamily="34" charset="0"/>
              <a:buChar char="•"/>
            </a:pPr>
            <a:endParaRPr lang="en-US" sz="1400" dirty="0">
              <a:solidFill>
                <a:schemeClr val="accent4"/>
              </a:solidFill>
            </a:endParaRPr>
          </a:p>
          <a:p>
            <a:pPr marL="0" lvl="1">
              <a:spcBef>
                <a:spcPts val="6600"/>
              </a:spcBef>
            </a:pPr>
            <a:br>
              <a:rPr lang="en-US" sz="1400" dirty="0">
                <a:solidFill>
                  <a:schemeClr val="bg1"/>
                </a:solidFill>
              </a:rPr>
            </a:br>
            <a:endParaRPr lang="en-US" sz="1400" dirty="0">
              <a:solidFill>
                <a:schemeClr val="bg1"/>
              </a:solidFill>
            </a:endParaRPr>
          </a:p>
        </p:txBody>
      </p:sp>
      <p:sp>
        <p:nvSpPr>
          <p:cNvPr id="7" name="Rectangle 6">
            <a:extLst>
              <a:ext uri="{FF2B5EF4-FFF2-40B4-BE49-F238E27FC236}">
                <a16:creationId xmlns:a16="http://schemas.microsoft.com/office/drawing/2014/main" id="{3AEBDC92-4D42-4AD7-BC8E-8EDC8404DD02}"/>
              </a:ext>
            </a:extLst>
          </p:cNvPr>
          <p:cNvSpPr/>
          <p:nvPr/>
        </p:nvSpPr>
        <p:spPr>
          <a:xfrm>
            <a:off x="866229" y="1330693"/>
            <a:ext cx="6037641" cy="2339102"/>
          </a:xfrm>
          <a:prstGeom prst="rect">
            <a:avLst/>
          </a:prstGeom>
        </p:spPr>
        <p:txBody>
          <a:bodyPr wrap="square" anchor="t">
            <a:spAutoFit/>
          </a:bodyPr>
          <a:lstStyle/>
          <a:p>
            <a:pPr marL="342900" indent="-342900" defTabSz="456758" fontAlgn="base">
              <a:spcBef>
                <a:spcPts val="1200"/>
              </a:spcBef>
              <a:buFont typeface="Arial" panose="020B0604020202020204" pitchFamily="34" charset="0"/>
              <a:buChar char="•"/>
            </a:pPr>
            <a:r>
              <a:rPr lang="en-US" dirty="0">
                <a:solidFill>
                  <a:schemeClr val="tx2"/>
                </a:solidFill>
                <a:cs typeface="Open Sans Light"/>
              </a:rPr>
              <a:t>Randomization gives us an </a:t>
            </a:r>
            <a:r>
              <a:rPr lang="en-US" dirty="0">
                <a:solidFill>
                  <a:schemeClr val="tx2"/>
                </a:solidFill>
              </a:rPr>
              <a:t>unpredictable sample that</a:t>
            </a:r>
            <a:r>
              <a:rPr lang="en-US" dirty="0">
                <a:solidFill>
                  <a:schemeClr val="tx2"/>
                </a:solidFill>
                <a:cs typeface="Open Sans Light"/>
              </a:rPr>
              <a:t> truly represents the population of interests</a:t>
            </a:r>
          </a:p>
          <a:p>
            <a:pPr marL="342900" indent="-342900" defTabSz="456758" fontAlgn="base">
              <a:spcBef>
                <a:spcPts val="1200"/>
              </a:spcBef>
              <a:buFont typeface="Arial" panose="020B0604020202020204" pitchFamily="34" charset="0"/>
              <a:buChar char="•"/>
            </a:pPr>
            <a:r>
              <a:rPr lang="en-US" dirty="0">
                <a:solidFill>
                  <a:schemeClr val="tx2"/>
                </a:solidFill>
                <a:cs typeface="Open Sans Light"/>
              </a:rPr>
              <a:t>RCT is the golden standard. As long as a randomized control group has set aside, everything has been taken care of</a:t>
            </a:r>
          </a:p>
          <a:p>
            <a:pPr marL="342900" indent="-342900" defTabSz="456758" fontAlgn="base">
              <a:spcBef>
                <a:spcPts val="1200"/>
              </a:spcBef>
              <a:buFont typeface="Arial" panose="020B0604020202020204" pitchFamily="34" charset="0"/>
              <a:buChar char="•"/>
            </a:pPr>
            <a:r>
              <a:rPr lang="en-US" dirty="0">
                <a:solidFill>
                  <a:schemeClr val="tx2"/>
                </a:solidFill>
                <a:cs typeface="Open Sans Light"/>
              </a:rPr>
              <a:t>There is no way a computer can generate a truly random number. </a:t>
            </a:r>
          </a:p>
        </p:txBody>
      </p:sp>
      <p:sp>
        <p:nvSpPr>
          <p:cNvPr id="8" name="Rectangle 7">
            <a:extLst>
              <a:ext uri="{FF2B5EF4-FFF2-40B4-BE49-F238E27FC236}">
                <a16:creationId xmlns:a16="http://schemas.microsoft.com/office/drawing/2014/main" id="{CED85379-A63C-4C0A-BC6A-DEBA78710AD7}"/>
              </a:ext>
            </a:extLst>
          </p:cNvPr>
          <p:cNvSpPr/>
          <p:nvPr/>
        </p:nvSpPr>
        <p:spPr>
          <a:xfrm>
            <a:off x="542009" y="3795883"/>
            <a:ext cx="6951903" cy="369332"/>
          </a:xfrm>
          <a:prstGeom prst="rect">
            <a:avLst/>
          </a:prstGeom>
        </p:spPr>
        <p:txBody>
          <a:bodyPr wrap="square">
            <a:spAutoFit/>
          </a:bodyPr>
          <a:lstStyle/>
          <a:p>
            <a:r>
              <a:rPr lang="en-US">
                <a:solidFill>
                  <a:schemeClr val="tx2"/>
                </a:solidFill>
              </a:rPr>
              <a:t>Simple randomization using Python and R (Mersenne Twister) </a:t>
            </a:r>
          </a:p>
        </p:txBody>
      </p:sp>
      <p:sp>
        <p:nvSpPr>
          <p:cNvPr id="9" name="Rectangle 8">
            <a:extLst>
              <a:ext uri="{FF2B5EF4-FFF2-40B4-BE49-F238E27FC236}">
                <a16:creationId xmlns:a16="http://schemas.microsoft.com/office/drawing/2014/main" id="{63E79F54-6B79-4110-B2B6-71BBDE2117E3}"/>
              </a:ext>
            </a:extLst>
          </p:cNvPr>
          <p:cNvSpPr/>
          <p:nvPr/>
        </p:nvSpPr>
        <p:spPr>
          <a:xfrm>
            <a:off x="8455532" y="5739149"/>
            <a:ext cx="3027239" cy="830997"/>
          </a:xfrm>
          <a:prstGeom prst="rect">
            <a:avLst/>
          </a:prstGeom>
        </p:spPr>
        <p:txBody>
          <a:bodyPr wrap="square">
            <a:spAutoFit/>
          </a:bodyPr>
          <a:lstStyle/>
          <a:p>
            <a:r>
              <a:rPr lang="en-US" sz="800" dirty="0">
                <a:solidFill>
                  <a:schemeClr val="bg1"/>
                </a:solidFill>
                <a:hlinkClick r:id="rId7">
                  <a:extLst>
                    <a:ext uri="{A12FA001-AC4F-418D-AE19-62706E023703}">
                      <ahyp:hlinkClr xmlns:ahyp="http://schemas.microsoft.com/office/drawing/2018/hyperlinkcolor" val="tx"/>
                    </a:ext>
                  </a:extLst>
                </a:hlinkClick>
              </a:rPr>
              <a:t>https://en.wikipedia.org/wiki/Mersenne_Twister</a:t>
            </a:r>
            <a:endParaRPr lang="en-US" sz="800" dirty="0">
              <a:solidFill>
                <a:schemeClr val="bg1"/>
              </a:solidFill>
            </a:endParaRPr>
          </a:p>
          <a:p>
            <a:r>
              <a:rPr lang="en-US" sz="800" dirty="0">
                <a:solidFill>
                  <a:schemeClr val="bg1"/>
                </a:solidFill>
                <a:hlinkClick r:id="rId8">
                  <a:extLst>
                    <a:ext uri="{A12FA001-AC4F-418D-AE19-62706E023703}">
                      <ahyp:hlinkClr xmlns:ahyp="http://schemas.microsoft.com/office/drawing/2018/hyperlinkcolor" val="tx"/>
                    </a:ext>
                  </a:extLst>
                </a:hlinkClick>
              </a:rPr>
              <a:t>https://docs.python.org/3/library/random.html</a:t>
            </a:r>
            <a:endParaRPr lang="en-US" sz="800" dirty="0">
              <a:solidFill>
                <a:schemeClr val="bg1"/>
              </a:solidFill>
            </a:endParaRPr>
          </a:p>
          <a:p>
            <a:r>
              <a:rPr lang="en-US" sz="800" dirty="0">
                <a:solidFill>
                  <a:schemeClr val="bg1"/>
                </a:solidFill>
                <a:hlinkClick r:id="rId9">
                  <a:extLst>
                    <a:ext uri="{A12FA001-AC4F-418D-AE19-62706E023703}">
                      <ahyp:hlinkClr xmlns:ahyp="http://schemas.microsoft.com/office/drawing/2018/hyperlinkcolor" val="tx"/>
                    </a:ext>
                  </a:extLst>
                </a:hlinkClick>
              </a:rPr>
              <a:t>https://engineering.mit.edu/engage/ask-an-engineer/can-a-computer-generate-a-truly-random-number/</a:t>
            </a:r>
            <a:endParaRPr lang="en-US" sz="800" dirty="0">
              <a:solidFill>
                <a:schemeClr val="bg1"/>
              </a:solidFill>
            </a:endParaRPr>
          </a:p>
          <a:p>
            <a:r>
              <a:rPr lang="en-US" sz="800" dirty="0">
                <a:solidFill>
                  <a:schemeClr val="bg1"/>
                </a:solidFill>
                <a:hlinkClick r:id="rId10">
                  <a:extLst>
                    <a:ext uri="{A12FA001-AC4F-418D-AE19-62706E023703}">
                      <ahyp:hlinkClr xmlns:ahyp="http://schemas.microsoft.com/office/drawing/2018/hyperlinkcolor" val="tx"/>
                    </a:ext>
                  </a:extLst>
                </a:hlinkClick>
              </a:rPr>
              <a:t>https://www.ncbi.nlm.nih.gov/pmc/articles/PMC3136079/</a:t>
            </a:r>
            <a:endParaRPr lang="en-US" sz="800" dirty="0">
              <a:solidFill>
                <a:schemeClr val="bg1"/>
              </a:solidFill>
            </a:endParaRPr>
          </a:p>
          <a:p>
            <a:r>
              <a:rPr lang="en-US" sz="800" dirty="0">
                <a:solidFill>
                  <a:schemeClr val="bg1"/>
                </a:solidFill>
                <a:hlinkClick r:id="rId11">
                  <a:extLst>
                    <a:ext uri="{A12FA001-AC4F-418D-AE19-62706E023703}">
                      <ahyp:hlinkClr xmlns:ahyp="http://schemas.microsoft.com/office/drawing/2018/hyperlinkcolor" val="tx"/>
                    </a:ext>
                  </a:extLst>
                </a:hlinkClick>
              </a:rPr>
              <a:t>https://www.ncbi.nlm.nih.gov/pmc/articles/PMC5856359/</a:t>
            </a:r>
            <a:endParaRPr lang="en-US" sz="800" dirty="0">
              <a:solidFill>
                <a:schemeClr val="bg1"/>
              </a:solidFill>
            </a:endParaRPr>
          </a:p>
        </p:txBody>
      </p:sp>
      <p:pic>
        <p:nvPicPr>
          <p:cNvPr id="8208" name="Picture 16" descr="Image result for python logo">
            <a:extLst>
              <a:ext uri="{FF2B5EF4-FFF2-40B4-BE49-F238E27FC236}">
                <a16:creationId xmlns:a16="http://schemas.microsoft.com/office/drawing/2014/main" id="{5671DCDB-4639-40A7-A4D2-384BA5AE74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954" y="4386696"/>
            <a:ext cx="264377" cy="2643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22B4D0E-B0CA-403D-BB5A-3E2DC0206FB8}"/>
              </a:ext>
            </a:extLst>
          </p:cNvPr>
          <p:cNvSpPr/>
          <p:nvPr/>
        </p:nvSpPr>
        <p:spPr>
          <a:xfrm>
            <a:off x="490281" y="5604485"/>
            <a:ext cx="7237834" cy="553998"/>
          </a:xfrm>
          <a:prstGeom prst="rect">
            <a:avLst/>
          </a:prstGeom>
        </p:spPr>
        <p:txBody>
          <a:bodyPr wrap="square">
            <a:spAutoFit/>
          </a:bodyPr>
          <a:lstStyle/>
          <a:p>
            <a:pPr marL="171450" indent="-171450">
              <a:buFont typeface="Arial" panose="020B0604020202020204" pitchFamily="34" charset="0"/>
              <a:buChar char="•"/>
            </a:pPr>
            <a:r>
              <a:rPr lang="en-US" sz="1000" dirty="0">
                <a:solidFill>
                  <a:schemeClr val="tx2"/>
                </a:solidFill>
              </a:rPr>
              <a:t>The sampling functions will sample k rows/cols from data frame df. </a:t>
            </a:r>
          </a:p>
          <a:p>
            <a:pPr marL="171450" indent="-171450">
              <a:buFont typeface="Arial" panose="020B0604020202020204" pitchFamily="34" charset="0"/>
              <a:buChar char="•"/>
            </a:pPr>
            <a:r>
              <a:rPr lang="en-US" sz="1000" dirty="0">
                <a:solidFill>
                  <a:schemeClr val="tx2"/>
                </a:solidFill>
              </a:rPr>
              <a:t>Preceded with seed numbers or pass an integer for the </a:t>
            </a:r>
            <a:r>
              <a:rPr lang="en-US" sz="1000" dirty="0" err="1">
                <a:solidFill>
                  <a:schemeClr val="tx2"/>
                </a:solidFill>
              </a:rPr>
              <a:t>random_state</a:t>
            </a:r>
            <a:r>
              <a:rPr lang="en-US" sz="1000" dirty="0">
                <a:solidFill>
                  <a:schemeClr val="tx2"/>
                </a:solidFill>
              </a:rPr>
              <a:t> can initialize the pseudorandom number generator</a:t>
            </a:r>
          </a:p>
          <a:p>
            <a:pPr marL="171450" indent="-171450">
              <a:buFont typeface="Arial" panose="020B0604020202020204" pitchFamily="34" charset="0"/>
              <a:buChar char="•"/>
            </a:pPr>
            <a:r>
              <a:rPr lang="en-US" sz="1000" dirty="0">
                <a:solidFill>
                  <a:schemeClr val="tx2"/>
                </a:solidFill>
              </a:rPr>
              <a:t>When different seed numbers yield different results – what does that mean?</a:t>
            </a:r>
          </a:p>
        </p:txBody>
      </p:sp>
      <p:sp>
        <p:nvSpPr>
          <p:cNvPr id="13" name="Rectangle 12">
            <a:extLst>
              <a:ext uri="{FF2B5EF4-FFF2-40B4-BE49-F238E27FC236}">
                <a16:creationId xmlns:a16="http://schemas.microsoft.com/office/drawing/2014/main" id="{9AFACDAC-A4B2-4E32-8550-D9E171F7EC72}"/>
              </a:ext>
            </a:extLst>
          </p:cNvPr>
          <p:cNvSpPr/>
          <p:nvPr/>
        </p:nvSpPr>
        <p:spPr>
          <a:xfrm>
            <a:off x="859396" y="4339564"/>
            <a:ext cx="3249802" cy="830997"/>
          </a:xfrm>
          <a:prstGeom prst="rect">
            <a:avLst/>
          </a:prstGeom>
        </p:spPr>
        <p:txBody>
          <a:bodyPr wrap="square">
            <a:spAutoFit/>
          </a:bodyPr>
          <a:lstStyle/>
          <a:p>
            <a:r>
              <a:rPr lang="en-US" sz="1200" b="1" dirty="0" err="1">
                <a:solidFill>
                  <a:schemeClr val="accent2"/>
                </a:solidFill>
                <a:latin typeface="Consolas"/>
                <a:cs typeface="Courier New" panose="02070309020205020404" pitchFamily="49" charset="0"/>
              </a:rPr>
              <a:t>random.seed</a:t>
            </a:r>
            <a:r>
              <a:rPr lang="en-US" sz="1200" b="1" dirty="0">
                <a:solidFill>
                  <a:schemeClr val="accent2"/>
                </a:solidFill>
                <a:latin typeface="Consolas"/>
                <a:cs typeface="Courier New" panose="02070309020205020404" pitchFamily="49" charset="0"/>
              </a:rPr>
              <a:t>(x)</a:t>
            </a:r>
          </a:p>
          <a:p>
            <a:r>
              <a:rPr lang="en-US" sz="1200" b="1" dirty="0" err="1">
                <a:solidFill>
                  <a:schemeClr val="accent2"/>
                </a:solidFill>
                <a:latin typeface="Consolas"/>
                <a:cs typeface="Courier New" panose="02070309020205020404" pitchFamily="49" charset="0"/>
              </a:rPr>
              <a:t>random.sample</a:t>
            </a:r>
            <a:r>
              <a:rPr lang="en-US" sz="1200" b="1" dirty="0">
                <a:solidFill>
                  <a:schemeClr val="accent2"/>
                </a:solidFill>
                <a:latin typeface="Consolas"/>
                <a:cs typeface="Courier New" panose="02070309020205020404" pitchFamily="49" charset="0"/>
              </a:rPr>
              <a:t>(df, k)</a:t>
            </a:r>
          </a:p>
          <a:p>
            <a:r>
              <a:rPr lang="en-US" sz="1200" b="1" dirty="0">
                <a:solidFill>
                  <a:schemeClr val="tx2"/>
                </a:solidFill>
                <a:latin typeface="Consolas"/>
                <a:cs typeface="Courier New" panose="02070309020205020404" pitchFamily="49" charset="0"/>
              </a:rPr>
              <a:t>alternatively:</a:t>
            </a:r>
          </a:p>
          <a:p>
            <a:r>
              <a:rPr lang="en-US" sz="1200" b="1" dirty="0" err="1">
                <a:solidFill>
                  <a:schemeClr val="accent2"/>
                </a:solidFill>
                <a:latin typeface="Consolas"/>
                <a:cs typeface="Courier New" panose="02070309020205020404" pitchFamily="49" charset="0"/>
              </a:rPr>
              <a:t>df.sample</a:t>
            </a:r>
            <a:r>
              <a:rPr lang="en-US" sz="1200" b="1" dirty="0">
                <a:solidFill>
                  <a:schemeClr val="accent2"/>
                </a:solidFill>
                <a:latin typeface="Consolas"/>
                <a:cs typeface="Courier New" panose="02070309020205020404" pitchFamily="49" charset="0"/>
              </a:rPr>
              <a:t>(n= frac= </a:t>
            </a:r>
            <a:r>
              <a:rPr lang="en-US" sz="1200" b="1" dirty="0" err="1">
                <a:solidFill>
                  <a:schemeClr val="accent2"/>
                </a:solidFill>
                <a:latin typeface="Consolas"/>
                <a:cs typeface="Courier New" panose="02070309020205020404" pitchFamily="49" charset="0"/>
              </a:rPr>
              <a:t>random_state</a:t>
            </a:r>
            <a:r>
              <a:rPr lang="en-US" sz="1200" b="1" dirty="0">
                <a:solidFill>
                  <a:schemeClr val="accent2"/>
                </a:solidFill>
                <a:latin typeface="Consolas"/>
                <a:cs typeface="Courier New" panose="02070309020205020404" pitchFamily="49" charset="0"/>
              </a:rPr>
              <a:t>=)</a:t>
            </a:r>
          </a:p>
        </p:txBody>
      </p:sp>
      <p:sp>
        <p:nvSpPr>
          <p:cNvPr id="19" name="Rectangle 18">
            <a:extLst>
              <a:ext uri="{FF2B5EF4-FFF2-40B4-BE49-F238E27FC236}">
                <a16:creationId xmlns:a16="http://schemas.microsoft.com/office/drawing/2014/main" id="{C9EFAB6B-101F-440F-9C2F-B058B70AA472}"/>
              </a:ext>
            </a:extLst>
          </p:cNvPr>
          <p:cNvSpPr/>
          <p:nvPr/>
        </p:nvSpPr>
        <p:spPr>
          <a:xfrm>
            <a:off x="5427302" y="4387825"/>
            <a:ext cx="1713931" cy="830997"/>
          </a:xfrm>
          <a:prstGeom prst="rect">
            <a:avLst/>
          </a:prstGeom>
        </p:spPr>
        <p:txBody>
          <a:bodyPr wrap="none" anchor="t">
            <a:spAutoFit/>
          </a:bodyPr>
          <a:lstStyle/>
          <a:p>
            <a:r>
              <a:rPr lang="en-US" sz="1200" b="1" err="1">
                <a:solidFill>
                  <a:schemeClr val="accent2"/>
                </a:solidFill>
                <a:latin typeface="Consolas"/>
                <a:cs typeface="Courier New"/>
              </a:rPr>
              <a:t>set.seed</a:t>
            </a:r>
            <a:r>
              <a:rPr lang="en-US" sz="1200" b="1">
                <a:solidFill>
                  <a:schemeClr val="accent2"/>
                </a:solidFill>
                <a:latin typeface="Consolas"/>
                <a:cs typeface="Courier New"/>
              </a:rPr>
              <a:t>(x)</a:t>
            </a:r>
          </a:p>
          <a:p>
            <a:r>
              <a:rPr lang="en-US" sz="1200" b="1" err="1">
                <a:solidFill>
                  <a:schemeClr val="accent2"/>
                </a:solidFill>
                <a:latin typeface="Consolas"/>
                <a:cs typeface="Courier New"/>
              </a:rPr>
              <a:t>sample_n</a:t>
            </a:r>
            <a:r>
              <a:rPr lang="en-US" sz="1200" b="1">
                <a:solidFill>
                  <a:schemeClr val="accent2"/>
                </a:solidFill>
                <a:latin typeface="Consolas"/>
                <a:cs typeface="Courier New"/>
              </a:rPr>
              <a:t>(df, k)</a:t>
            </a:r>
          </a:p>
          <a:p>
            <a:r>
              <a:rPr lang="en-US" sz="1200" b="1" err="1">
                <a:solidFill>
                  <a:schemeClr val="accent2"/>
                </a:solidFill>
                <a:latin typeface="Consolas"/>
                <a:cs typeface="Courier New"/>
              </a:rPr>
              <a:t>sample_frac</a:t>
            </a:r>
            <a:r>
              <a:rPr lang="en-US" sz="1200" b="1">
                <a:solidFill>
                  <a:schemeClr val="accent2"/>
                </a:solidFill>
                <a:latin typeface="Consolas"/>
                <a:cs typeface="Courier New"/>
              </a:rPr>
              <a:t>(df, k)</a:t>
            </a:r>
          </a:p>
          <a:p>
            <a:r>
              <a:rPr lang="en-US" sz="1200" b="1" err="1">
                <a:solidFill>
                  <a:schemeClr val="accent2"/>
                </a:solidFill>
                <a:latin typeface="Consolas"/>
                <a:cs typeface="Courier New"/>
              </a:rPr>
              <a:t>sample_index</a:t>
            </a:r>
            <a:r>
              <a:rPr lang="en-US" sz="1200" b="1">
                <a:solidFill>
                  <a:schemeClr val="accent2"/>
                </a:solidFill>
                <a:latin typeface="Consolas"/>
                <a:cs typeface="Courier New"/>
              </a:rPr>
              <a:t>()</a:t>
            </a:r>
            <a:endParaRPr lang="en-US" sz="1200">
              <a:solidFill>
                <a:schemeClr val="accent2"/>
              </a:solidFill>
              <a:latin typeface="Consolas"/>
            </a:endParaRPr>
          </a:p>
        </p:txBody>
      </p:sp>
      <p:pic>
        <p:nvPicPr>
          <p:cNvPr id="8214" name="Picture 22" descr="Image of R logo">
            <a:extLst>
              <a:ext uri="{FF2B5EF4-FFF2-40B4-BE49-F238E27FC236}">
                <a16:creationId xmlns:a16="http://schemas.microsoft.com/office/drawing/2014/main" id="{0622E024-B8A9-4AD9-A521-6B42965A78A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5265" y="4394641"/>
            <a:ext cx="320696" cy="24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05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CD52B6-E22A-4123-B187-F54F170EB5E8}"/>
              </a:ext>
            </a:extLst>
          </p:cNvPr>
          <p:cNvGraphicFramePr>
            <a:graphicFrameLocks noChangeAspect="1"/>
          </p:cNvGraphicFramePr>
          <p:nvPr>
            <p:custDataLst>
              <p:tags r:id="rId2"/>
            </p:custDataLst>
            <p:extLst>
              <p:ext uri="{D42A27DB-BD31-4B8C-83A1-F6EECF244321}">
                <p14:modId xmlns:p14="http://schemas.microsoft.com/office/powerpoint/2010/main" val="3150711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1" name="think-cell Slide" r:id="rId5" imgW="341" imgH="341" progId="TCLayout.ActiveDocument.1">
                  <p:embed/>
                </p:oleObj>
              </mc:Choice>
              <mc:Fallback>
                <p:oleObj name="think-cell Slide" r:id="rId5" imgW="341" imgH="341" progId="TCLayout.ActiveDocument.1">
                  <p:embed/>
                  <p:pic>
                    <p:nvPicPr>
                      <p:cNvPr id="6" name="Object 5" hidden="1">
                        <a:extLst>
                          <a:ext uri="{FF2B5EF4-FFF2-40B4-BE49-F238E27FC236}">
                            <a16:creationId xmlns:a16="http://schemas.microsoft.com/office/drawing/2014/main" id="{BCCD52B6-E22A-4123-B187-F54F170EB5E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1A6B368-954E-470D-9382-1C242F289D21}"/>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dirty="0">
              <a:solidFill>
                <a:schemeClr val="bg1"/>
              </a:solidFill>
              <a:latin typeface="Arial" panose="020B0604020202020204" pitchFamily="34" charset="0"/>
              <a:ea typeface="+mj-ea"/>
              <a:cs typeface="+mj-cs"/>
              <a:sym typeface="Arial" panose="020B0604020202020204" pitchFamily="34" charset="0"/>
            </a:endParaRPr>
          </a:p>
        </p:txBody>
      </p:sp>
      <p:sp>
        <p:nvSpPr>
          <p:cNvPr id="5" name="Title 4"/>
          <p:cNvSpPr>
            <a:spLocks noGrp="1"/>
          </p:cNvSpPr>
          <p:nvPr>
            <p:ph type="title"/>
          </p:nvPr>
        </p:nvSpPr>
        <p:spPr/>
        <p:txBody>
          <a:bodyPr/>
          <a:lstStyle/>
          <a:p>
            <a:r>
              <a:rPr lang="en-US" dirty="0"/>
              <a:t>The pursuit of balance – check, check and check again</a:t>
            </a:r>
          </a:p>
        </p:txBody>
      </p:sp>
      <p:sp>
        <p:nvSpPr>
          <p:cNvPr id="15" name="Rectangle 14">
            <a:extLst>
              <a:ext uri="{FF2B5EF4-FFF2-40B4-BE49-F238E27FC236}">
                <a16:creationId xmlns:a16="http://schemas.microsoft.com/office/drawing/2014/main" id="{88F607E8-78E2-46BA-BE37-EF8E42912895}"/>
              </a:ext>
            </a:extLst>
          </p:cNvPr>
          <p:cNvSpPr/>
          <p:nvPr/>
        </p:nvSpPr>
        <p:spPr>
          <a:xfrm>
            <a:off x="1165358" y="1768365"/>
            <a:ext cx="4439948" cy="71061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lvl="5"/>
            <a:r>
              <a:rPr lang="en-US" b="1">
                <a:solidFill>
                  <a:schemeClr val="bg1"/>
                </a:solidFill>
              </a:rPr>
              <a:t>Check balance after randomized design and before evaluation</a:t>
            </a:r>
          </a:p>
        </p:txBody>
      </p:sp>
      <p:cxnSp>
        <p:nvCxnSpPr>
          <p:cNvPr id="17" name="Straight Connector 16">
            <a:extLst>
              <a:ext uri="{FF2B5EF4-FFF2-40B4-BE49-F238E27FC236}">
                <a16:creationId xmlns:a16="http://schemas.microsoft.com/office/drawing/2014/main" id="{ED08C494-9AC8-49B7-B830-8CD29617A771}"/>
              </a:ext>
            </a:extLst>
          </p:cNvPr>
          <p:cNvCxnSpPr/>
          <p:nvPr/>
        </p:nvCxnSpPr>
        <p:spPr>
          <a:xfrm>
            <a:off x="6071262" y="1745215"/>
            <a:ext cx="0" cy="269999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583519" y="1768365"/>
            <a:ext cx="4439948" cy="3245904"/>
            <a:chOff x="6583519" y="1768365"/>
            <a:chExt cx="4439948" cy="3245904"/>
          </a:xfrm>
        </p:grpSpPr>
        <p:sp>
          <p:nvSpPr>
            <p:cNvPr id="11" name="Content Placeholder 2"/>
            <p:cNvSpPr txBox="1">
              <a:spLocks/>
            </p:cNvSpPr>
            <p:nvPr/>
          </p:nvSpPr>
          <p:spPr>
            <a:xfrm>
              <a:off x="6703037" y="2705083"/>
              <a:ext cx="4318158"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lvl="1"/>
              <a:r>
                <a:rPr lang="en-US" dirty="0"/>
                <a:t>Carefully designed randomization may not be successful</a:t>
              </a:r>
            </a:p>
            <a:p>
              <a:pPr lvl="2"/>
              <a:r>
                <a:rPr lang="en-US" dirty="0"/>
                <a:t>Contamination</a:t>
              </a:r>
            </a:p>
            <a:p>
              <a:pPr lvl="2"/>
              <a:r>
                <a:rPr lang="en-US" dirty="0"/>
                <a:t>Attrition</a:t>
              </a:r>
            </a:p>
            <a:p>
              <a:pPr lvl="2"/>
              <a:r>
                <a:rPr lang="en-US" dirty="0"/>
                <a:t>Missing information</a:t>
              </a:r>
            </a:p>
            <a:p>
              <a:pPr lvl="1"/>
              <a:r>
                <a:rPr lang="en-US" dirty="0"/>
                <a:t>Randomize what?</a:t>
              </a:r>
            </a:p>
            <a:p>
              <a:pPr lvl="1"/>
              <a:r>
                <a:rPr lang="en-US" dirty="0"/>
                <a:t>Randomization may not be possible or practical (quasi-experimental design)</a:t>
              </a:r>
            </a:p>
          </p:txBody>
        </p:sp>
        <p:sp>
          <p:nvSpPr>
            <p:cNvPr id="19" name="Rectangle 18">
              <a:extLst>
                <a:ext uri="{FF2B5EF4-FFF2-40B4-BE49-F238E27FC236}">
                  <a16:creationId xmlns:a16="http://schemas.microsoft.com/office/drawing/2014/main" id="{E4F734AF-61FA-41E8-B52B-B20FF8A047C5}"/>
                </a:ext>
              </a:extLst>
            </p:cNvPr>
            <p:cNvSpPr/>
            <p:nvPr/>
          </p:nvSpPr>
          <p:spPr>
            <a:xfrm>
              <a:off x="6583519" y="1768365"/>
              <a:ext cx="4439948" cy="71061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lvl="5"/>
              <a:r>
                <a:rPr lang="en-US" b="1">
                  <a:solidFill>
                    <a:schemeClr val="tx2"/>
                  </a:solidFill>
                </a:rPr>
                <a:t>Where there is imbalance, </a:t>
              </a:r>
            </a:p>
            <a:p>
              <a:pPr marL="0" lvl="5"/>
              <a:r>
                <a:rPr lang="en-US" b="1">
                  <a:solidFill>
                    <a:schemeClr val="tx2"/>
                  </a:solidFill>
                </a:rPr>
                <a:t>there is a bias</a:t>
              </a:r>
            </a:p>
          </p:txBody>
        </p:sp>
      </p:grpSp>
      <p:graphicFrame>
        <p:nvGraphicFramePr>
          <p:cNvPr id="12" name="Diagram 11">
            <a:extLst>
              <a:ext uri="{FF2B5EF4-FFF2-40B4-BE49-F238E27FC236}">
                <a16:creationId xmlns:a16="http://schemas.microsoft.com/office/drawing/2014/main" id="{0EAB7452-C043-4D9F-8616-4108D427AC1A}"/>
              </a:ext>
            </a:extLst>
          </p:cNvPr>
          <p:cNvGraphicFramePr/>
          <p:nvPr>
            <p:extLst>
              <p:ext uri="{D42A27DB-BD31-4B8C-83A1-F6EECF244321}">
                <p14:modId xmlns:p14="http://schemas.microsoft.com/office/powerpoint/2010/main" val="1576612672"/>
              </p:ext>
            </p:extLst>
          </p:nvPr>
        </p:nvGraphicFramePr>
        <p:xfrm>
          <a:off x="57890" y="2918284"/>
          <a:ext cx="5618299" cy="2249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4E4CF078-8C50-459A-BDD7-DC2B51BA3C49}"/>
              </a:ext>
            </a:extLst>
          </p:cNvPr>
          <p:cNvSpPr txBox="1"/>
          <p:nvPr/>
        </p:nvSpPr>
        <p:spPr>
          <a:xfrm>
            <a:off x="2897398" y="3175437"/>
            <a:ext cx="1699791" cy="413173"/>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cs typeface="Open Sans Light"/>
              </a:rPr>
              <a:t>Check balance</a:t>
            </a:r>
          </a:p>
        </p:txBody>
      </p:sp>
      <p:sp>
        <p:nvSpPr>
          <p:cNvPr id="14" name="TextBox 13">
            <a:extLst>
              <a:ext uri="{FF2B5EF4-FFF2-40B4-BE49-F238E27FC236}">
                <a16:creationId xmlns:a16="http://schemas.microsoft.com/office/drawing/2014/main" id="{E3A6A427-0002-4A97-BA65-C8B3535ADC3A}"/>
              </a:ext>
            </a:extLst>
          </p:cNvPr>
          <p:cNvSpPr txBox="1"/>
          <p:nvPr/>
        </p:nvSpPr>
        <p:spPr>
          <a:xfrm>
            <a:off x="3925440" y="3958604"/>
            <a:ext cx="1699791" cy="413173"/>
          </a:xfrm>
          <a:prstGeom prst="rect">
            <a:avLst/>
          </a:prstGeom>
          <a:noFill/>
        </p:spPr>
        <p:txBody>
          <a:bodyPr wrap="square" lIns="0" tIns="0" rIns="0" bIns="0" rtlCol="0">
            <a:noAutofit/>
          </a:bodyPr>
          <a:lstStyle/>
          <a:p>
            <a:pPr defTabSz="456758" fontAlgn="base">
              <a:spcBef>
                <a:spcPts val="1200"/>
              </a:spcBef>
            </a:pPr>
            <a:r>
              <a:rPr lang="en-US" sz="1200">
                <a:solidFill>
                  <a:schemeClr val="tx2"/>
                </a:solidFill>
                <a:cs typeface="Open Sans Light"/>
              </a:rPr>
              <a:t>Check balance</a:t>
            </a:r>
          </a:p>
        </p:txBody>
      </p:sp>
      <p:sp>
        <p:nvSpPr>
          <p:cNvPr id="16" name="Lightning Bolt 15">
            <a:extLst>
              <a:ext uri="{FF2B5EF4-FFF2-40B4-BE49-F238E27FC236}">
                <a16:creationId xmlns:a16="http://schemas.microsoft.com/office/drawing/2014/main" id="{0803B566-C4BF-437C-97DB-DD59413E7DE9}"/>
              </a:ext>
            </a:extLst>
          </p:cNvPr>
          <p:cNvSpPr/>
          <p:nvPr/>
        </p:nvSpPr>
        <p:spPr>
          <a:xfrm>
            <a:off x="2445308" y="3162738"/>
            <a:ext cx="452089" cy="298026"/>
          </a:xfrm>
          <a:prstGeom prst="lightningBol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Open Sans Bold"/>
              <a:cs typeface="Open Sans Bold"/>
            </a:endParaRPr>
          </a:p>
        </p:txBody>
      </p:sp>
      <p:sp>
        <p:nvSpPr>
          <p:cNvPr id="18" name="Lightning Bolt 17">
            <a:extLst>
              <a:ext uri="{FF2B5EF4-FFF2-40B4-BE49-F238E27FC236}">
                <a16:creationId xmlns:a16="http://schemas.microsoft.com/office/drawing/2014/main" id="{C5845DE4-49A8-4129-BC12-1BBA7819801B}"/>
              </a:ext>
            </a:extLst>
          </p:cNvPr>
          <p:cNvSpPr/>
          <p:nvPr/>
        </p:nvSpPr>
        <p:spPr>
          <a:xfrm>
            <a:off x="3427497" y="3884097"/>
            <a:ext cx="457200" cy="325120"/>
          </a:xfrm>
          <a:prstGeom prst="lightningBol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atin typeface="Open Sans Bold"/>
              <a:cs typeface="Open Sans Bold"/>
            </a:endParaRPr>
          </a:p>
        </p:txBody>
      </p:sp>
    </p:spTree>
    <p:extLst>
      <p:ext uri="{BB962C8B-B14F-4D97-AF65-F5344CB8AC3E}">
        <p14:creationId xmlns:p14="http://schemas.microsoft.com/office/powerpoint/2010/main" val="377563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AC67C8C-ADBC-4E57-9AE2-3ABF617BACE3}"/>
              </a:ext>
            </a:extLst>
          </p:cNvPr>
          <p:cNvGraphicFramePr>
            <a:graphicFrameLocks noChangeAspect="1"/>
          </p:cNvGraphicFramePr>
          <p:nvPr>
            <p:custDataLst>
              <p:tags r:id="rId2"/>
            </p:custDataLst>
            <p:extLst>
              <p:ext uri="{D42A27DB-BD31-4B8C-83A1-F6EECF244321}">
                <p14:modId xmlns:p14="http://schemas.microsoft.com/office/powerpoint/2010/main" val="862347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5" name="think-cell Slide" r:id="rId6" imgW="341" imgH="341" progId="TCLayout.ActiveDocument.1">
                  <p:embed/>
                </p:oleObj>
              </mc:Choice>
              <mc:Fallback>
                <p:oleObj name="think-cell Slide" r:id="rId6" imgW="341" imgH="341" progId="TCLayout.ActiveDocument.1">
                  <p:embed/>
                  <p:pic>
                    <p:nvPicPr>
                      <p:cNvPr id="4" name="Object 3" hidden="1">
                        <a:extLst>
                          <a:ext uri="{FF2B5EF4-FFF2-40B4-BE49-F238E27FC236}">
                            <a16:creationId xmlns:a16="http://schemas.microsoft.com/office/drawing/2014/main" id="{9AC67C8C-ADBC-4E57-9AE2-3ABF617BACE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E80DA08-C554-4C8C-93F5-E6E8CF7F05C8}"/>
              </a:ext>
            </a:extLst>
          </p:cNvPr>
          <p:cNvSpPr/>
          <p:nvPr>
            <p:custDataLst>
              <p:tags r:id="rId3"/>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2600" b="1">
              <a:solidFill>
                <a:schemeClr val="bg1"/>
              </a:solidFill>
              <a:latin typeface="Arial" panose="020B0604020202020204" pitchFamily="34" charset="0"/>
              <a:ea typeface="+mj-ea"/>
              <a:cs typeface="+mj-cs"/>
              <a:sym typeface="Arial" panose="020B0604020202020204" pitchFamily="34" charset="0"/>
            </a:endParaRPr>
          </a:p>
        </p:txBody>
      </p:sp>
      <p:sp>
        <p:nvSpPr>
          <p:cNvPr id="3" name="Title 2"/>
          <p:cNvSpPr>
            <a:spLocks noGrp="1"/>
          </p:cNvSpPr>
          <p:nvPr>
            <p:ph type="title"/>
          </p:nvPr>
        </p:nvSpPr>
        <p:spPr/>
        <p:txBody>
          <a:bodyPr/>
          <a:lstStyle/>
          <a:p>
            <a:r>
              <a:rPr lang="en-US"/>
              <a:t>Evaluation by example</a:t>
            </a:r>
          </a:p>
        </p:txBody>
      </p:sp>
      <p:pic>
        <p:nvPicPr>
          <p:cNvPr id="7" name="Picture Placeholder 6"/>
          <p:cNvPicPr>
            <a:picLocks noGrp="1" noChangeAspect="1"/>
          </p:cNvPicPr>
          <p:nvPr>
            <p:ph type="pic" sz="quarter" idx="4294967295"/>
          </p:nvPr>
        </p:nvPicPr>
        <p:blipFill>
          <a:blip r:embed="rId8" cstate="screen">
            <a:extLst>
              <a:ext uri="{28A0092B-C50C-407E-A947-70E740481C1C}">
                <a14:useLocalDpi xmlns:a14="http://schemas.microsoft.com/office/drawing/2010/main"/>
              </a:ext>
            </a:extLst>
          </a:blip>
          <a:srcRect/>
          <a:stretch>
            <a:fillRect/>
          </a:stretch>
        </p:blipFill>
        <p:spPr>
          <a:xfrm>
            <a:off x="6094413" y="0"/>
            <a:ext cx="6094412" cy="6858000"/>
          </a:xfrm>
        </p:spPr>
      </p:pic>
      <p:sp>
        <p:nvSpPr>
          <p:cNvPr id="8" name="Content Placeholder 4"/>
          <p:cNvSpPr txBox="1">
            <a:spLocks/>
          </p:cNvSpPr>
          <p:nvPr/>
        </p:nvSpPr>
        <p:spPr bwMode="gray">
          <a:xfrm>
            <a:off x="557784" y="1243583"/>
            <a:ext cx="4699325" cy="2718817"/>
          </a:xfrm>
          <a:prstGeom prst="rect">
            <a:avLst/>
          </a:prstGeom>
        </p:spPr>
        <p:txBody>
          <a:bodyPr vert="horz" lIns="0" tIns="0" rIns="91440" bIns="0" rtlCol="0" anchor="t">
            <a:noAutofit/>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a:spcBef>
                <a:spcPts val="0"/>
              </a:spcBef>
              <a:spcAft>
                <a:spcPts val="600"/>
              </a:spcAft>
            </a:pPr>
            <a:endParaRPr lang="en-US" b="1" dirty="0">
              <a:solidFill>
                <a:srgbClr val="000000"/>
              </a:solidFill>
              <a:latin typeface="Times New Roman" panose="02020603050405020304" pitchFamily="18" charset="0"/>
            </a:endParaRPr>
          </a:p>
          <a:p>
            <a:pPr marL="542290" lvl="2" indent="-342900">
              <a:spcBef>
                <a:spcPts val="0"/>
              </a:spcBef>
              <a:spcAft>
                <a:spcPts val="600"/>
              </a:spcAft>
              <a:buFont typeface="Arial,Sans-Serif"/>
            </a:pPr>
            <a:r>
              <a:rPr lang="en-US" sz="2000" dirty="0">
                <a:ea typeface="+mn-lt"/>
                <a:cs typeface="+mn-lt"/>
              </a:rPr>
              <a:t>Simple Hypothesis Testing</a:t>
            </a:r>
          </a:p>
          <a:p>
            <a:pPr marL="542290" lvl="2" indent="-342900">
              <a:spcBef>
                <a:spcPts val="0"/>
              </a:spcBef>
              <a:spcAft>
                <a:spcPts val="600"/>
              </a:spcAft>
              <a:buFont typeface="Arial,Sans-Serif"/>
            </a:pPr>
            <a:r>
              <a:rPr lang="en-US" sz="2000" dirty="0">
                <a:ea typeface="+mn-lt"/>
                <a:cs typeface="+mn-lt"/>
              </a:rPr>
              <a:t>Multiple Regression</a:t>
            </a:r>
          </a:p>
          <a:p>
            <a:pPr marL="542290" lvl="2" indent="-342900">
              <a:spcBef>
                <a:spcPts val="0"/>
              </a:spcBef>
              <a:spcAft>
                <a:spcPts val="600"/>
              </a:spcAft>
              <a:buFont typeface="Arial,Sans-Serif"/>
            </a:pPr>
            <a:r>
              <a:rPr lang="en-US" sz="2000" dirty="0">
                <a:ea typeface="+mn-lt"/>
                <a:cs typeface="+mn-lt"/>
              </a:rPr>
              <a:t>Propensity matching and adjusting (hands on exercise)</a:t>
            </a:r>
          </a:p>
          <a:p>
            <a:pPr marL="542290" lvl="2" indent="-342900">
              <a:spcBef>
                <a:spcPts val="0"/>
              </a:spcBef>
              <a:spcAft>
                <a:spcPts val="600"/>
              </a:spcAft>
              <a:buFont typeface="Arial,Sans-Serif"/>
            </a:pPr>
            <a:r>
              <a:rPr lang="en-US" sz="2000" dirty="0">
                <a:ea typeface="+mn-lt"/>
                <a:cs typeface="+mn-lt"/>
              </a:rPr>
              <a:t>Simpson’s paradox and back door adjustment using GLMM</a:t>
            </a:r>
          </a:p>
          <a:p>
            <a:pPr marL="542290" lvl="2" indent="-342900">
              <a:spcBef>
                <a:spcPts val="0"/>
              </a:spcBef>
              <a:spcAft>
                <a:spcPts val="600"/>
              </a:spcAft>
              <a:buFont typeface="Arial,Sans-Serif"/>
            </a:pPr>
            <a:endParaRPr lang="en-US" sz="2000" dirty="0">
              <a:solidFill>
                <a:srgbClr val="3F3F3F"/>
              </a:solidFill>
              <a:cs typeface="Arial"/>
            </a:endParaRPr>
          </a:p>
        </p:txBody>
      </p:sp>
      <p:sp>
        <p:nvSpPr>
          <p:cNvPr id="5" name="Rectangle 4">
            <a:extLst>
              <a:ext uri="{FF2B5EF4-FFF2-40B4-BE49-F238E27FC236}">
                <a16:creationId xmlns:a16="http://schemas.microsoft.com/office/drawing/2014/main" id="{40BBDCD5-38A3-4489-891F-4A3C09E91411}"/>
              </a:ext>
            </a:extLst>
          </p:cNvPr>
          <p:cNvSpPr/>
          <p:nvPr/>
        </p:nvSpPr>
        <p:spPr>
          <a:xfrm>
            <a:off x="462956" y="5933460"/>
            <a:ext cx="2723823" cy="338554"/>
          </a:xfrm>
          <a:prstGeom prst="rect">
            <a:avLst/>
          </a:prstGeom>
        </p:spPr>
        <p:txBody>
          <a:bodyPr wrap="none">
            <a:spAutoFit/>
          </a:bodyPr>
          <a:lstStyle/>
          <a:p>
            <a:r>
              <a:rPr lang="en-US" sz="800" dirty="0">
                <a:hlinkClick r:id="rId9"/>
              </a:rPr>
              <a:t>https://www.cdc.gov/dhdsp/pubs/docs/cb_july_2012.pdf</a:t>
            </a:r>
            <a:endParaRPr lang="en-US" sz="800" dirty="0"/>
          </a:p>
          <a:p>
            <a:r>
              <a:rPr lang="en-US" sz="800" dirty="0"/>
              <a:t>Evaluation and Program Effectiveness Team, CDC</a:t>
            </a:r>
          </a:p>
        </p:txBody>
      </p:sp>
      <p:sp>
        <p:nvSpPr>
          <p:cNvPr id="6" name="Rectangle 5">
            <a:extLst>
              <a:ext uri="{FF2B5EF4-FFF2-40B4-BE49-F238E27FC236}">
                <a16:creationId xmlns:a16="http://schemas.microsoft.com/office/drawing/2014/main" id="{41EA0F0F-B079-4525-9938-873337ADA6F0}"/>
              </a:ext>
            </a:extLst>
          </p:cNvPr>
          <p:cNvSpPr/>
          <p:nvPr/>
        </p:nvSpPr>
        <p:spPr>
          <a:xfrm>
            <a:off x="462956" y="4393932"/>
            <a:ext cx="4578773" cy="1446550"/>
          </a:xfrm>
          <a:prstGeom prst="rect">
            <a:avLst/>
          </a:prstGeom>
        </p:spPr>
        <p:txBody>
          <a:bodyPr wrap="square" anchor="t">
            <a:spAutoFit/>
          </a:bodyPr>
          <a:lstStyle/>
          <a:p>
            <a:r>
              <a:rPr lang="en-US" b="1" dirty="0"/>
              <a:t>Mixed Methods Evaluation:</a:t>
            </a:r>
          </a:p>
          <a:p>
            <a:endParaRPr lang="en-US" sz="1400" dirty="0"/>
          </a:p>
          <a:p>
            <a:r>
              <a:rPr lang="en-US" sz="1400" dirty="0"/>
              <a:t>Mixed methodology is a design for </a:t>
            </a:r>
            <a:r>
              <a:rPr lang="en-US" sz="1400"/>
              <a:t>collecting</a:t>
            </a:r>
            <a:r>
              <a:rPr lang="en-US" sz="1400" dirty="0"/>
              <a:t>, analyzing, and mixing both quantitative and qualitative data in a single study or series of studies to understand an evaluation problem.</a:t>
            </a:r>
          </a:p>
        </p:txBody>
      </p:sp>
    </p:spTree>
    <p:extLst>
      <p:ext uri="{BB962C8B-B14F-4D97-AF65-F5344CB8AC3E}">
        <p14:creationId xmlns:p14="http://schemas.microsoft.com/office/powerpoint/2010/main" val="3128521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jFsagZRx17BhPuapilK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LnFrAgLTPKTqUXoWAXpW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dX5_Ss.3AY4finxG94p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n9qvbSzPi0A5Bg.FNN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PF3u5EXN6ov5Y8msSPin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I5EJKEVKrfopp.tlJkJqu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klb0YdGLsC37i33v7PhK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oGr8Howo_llahFs10cFo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L_tVu8ifWbsqDIOlErV4L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nm.7G7D004CePeeL6ZQ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YBWPB016VO6r3qeRVI5F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sIAalmWTfGYe9j_CoKom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iHewtbEcV6gbTXHP0yzle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goGr8Howo_llahFs10cFo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e1oTaX.qpte05YC2ihkQ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Q6XnQIrwe46vZUDkwlue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NolTlpD0Unrr.WFDOilqc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Wu0rVg.nVrPzP1LDooOHj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YPF3u5EXN6ov5Y8msSPin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CkTd.94gaF.q0Dmvke6J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xG8wz1Ssr2kuCCM8djorh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_UIffZSpkYMCeMLqg6d_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S6tHHdKeJC2nu53_0V_tw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jphbwuOsZRB.6CoD53AcP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ewWh3f2aQ5jHYqk2TVO5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MYkmn2drTedarQHxxP0zjg"/>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020.pptx" id="{6AC818C0-4AF3-4469-BA42-0C4533F0DE57}" vid="{F67BA8A2-F2B9-4412-8885-ADAD747BB7A6}"/>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67A5E543D6CA409D623C678A69E97D" ma:contentTypeVersion="2" ma:contentTypeDescription="Create a new document." ma:contentTypeScope="" ma:versionID="3f0c12537e201d56d9e95d70c1e30adf">
  <xsd:schema xmlns:xsd="http://www.w3.org/2001/XMLSchema" xmlns:xs="http://www.w3.org/2001/XMLSchema" xmlns:p="http://schemas.microsoft.com/office/2006/metadata/properties" xmlns:ns2="bc1c7c1b-b195-4a25-9fc8-d5e3bac7eee5" targetNamespace="http://schemas.microsoft.com/office/2006/metadata/properties" ma:root="true" ma:fieldsID="95be44130fdcb43ea1fd32ed1b15c819" ns2:_="">
    <xsd:import namespace="bc1c7c1b-b195-4a25-9fc8-d5e3bac7ee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1c7c1b-b195-4a25-9fc8-d5e3bac7e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E0088E-6A9E-47CD-B532-9B3A72FB49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1c7c1b-b195-4a25-9fc8-d5e3bac7ee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F0FD7-590D-477C-84D8-04F64A55F94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_CVS_Health_PPT_Everyday_Widescreen_Template</Template>
  <TotalTime>2602</TotalTime>
  <Words>4264</Words>
  <Application>Microsoft Office PowerPoint</Application>
  <PresentationFormat>Custom</PresentationFormat>
  <Paragraphs>762</Paragraphs>
  <Slides>28</Slides>
  <Notes>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CVS_Health_PPT_Everyday_Widescreen_Template</vt:lpstr>
      <vt:lpstr> Kate Wang &amp; Shobeir Mazinani Member Analytics Workshop 2020</vt:lpstr>
      <vt:lpstr>Table of contents</vt:lpstr>
      <vt:lpstr>Program Evaluation Overview</vt:lpstr>
      <vt:lpstr>Selected Concepts</vt:lpstr>
      <vt:lpstr>Causation / Causal Inference Introduction</vt:lpstr>
      <vt:lpstr>Evaluation Designs &amp; Validity Check</vt:lpstr>
      <vt:lpstr>Three myths about computerized Randomization</vt:lpstr>
      <vt:lpstr>The pursuit of balance – check, check and check again</vt:lpstr>
      <vt:lpstr>Evaluation by example</vt:lpstr>
      <vt:lpstr>Case Study: First Randomized experiment within AB&amp;C- the Innovation Health Pilot (2016 – 2017)</vt:lpstr>
      <vt:lpstr>Sample Hypothesis Testing Methods</vt:lpstr>
      <vt:lpstr>Multiple Regression – when to use it and key assumptions</vt:lpstr>
      <vt:lpstr>Propensity Score Matching &amp; Adjustment Intro</vt:lpstr>
      <vt:lpstr>First step: Modeling with binary outcomes</vt:lpstr>
      <vt:lpstr>Practical Steps for matching</vt:lpstr>
      <vt:lpstr>Sample matching techniques</vt:lpstr>
      <vt:lpstr>Evaluate the match/balance using pre period covariates after matching/balancing</vt:lpstr>
      <vt:lpstr>Kinsa v1 campaign was launched in October 2018 on families at risk of unnecessary ER</vt:lpstr>
      <vt:lpstr>Python Package CausalML Intro</vt:lpstr>
      <vt:lpstr>Propensity Score Adjustment</vt:lpstr>
      <vt:lpstr>Propensity Score Adjustment Example</vt:lpstr>
      <vt:lpstr>Simpson’s paradox in Member Analytics Campaign</vt:lpstr>
      <vt:lpstr>What is the truth and how to tell the truth using a causal diagram1</vt:lpstr>
      <vt:lpstr>Evaluation using generalized linear mixed model (GLMM)</vt:lpstr>
      <vt:lpstr>Revisit concepts covered in this workshop</vt:lpstr>
      <vt:lpstr>References</vt:lpstr>
      <vt:lpstr>Let's discuss:  your cases  your methods</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This template is for sharing information internally with colleagues and is not for formal presentations.</dc:title>
  <dc:creator>Wang, Kate (Rong)</dc:creator>
  <cp:lastModifiedBy>Dominguez, Adriana B</cp:lastModifiedBy>
  <cp:revision>48</cp:revision>
  <cp:lastPrinted>2017-04-13T12:11:49Z</cp:lastPrinted>
  <dcterms:created xsi:type="dcterms:W3CDTF">2020-02-28T22:54:14Z</dcterms:created>
  <dcterms:modified xsi:type="dcterms:W3CDTF">2020-05-04T21:32:27Z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0x0101007667A5E543D6CA409D623C678A69E97D</vt:lpwstr>
  </property>
  <property fmtid="{D5CDD505-2E9C-101B-9397-08002B2CF9AE}" pid="3" name="MSIP_Label_7837230a-460a-4aec-98a3-ac101fb30b10_Enabled">
    <vt:lpwstr>True</vt:lpwstr>
  </property>
  <property fmtid="{D5CDD505-2E9C-101B-9397-08002B2CF9AE}" pid="4" name="MSIP_Label_7837230a-460a-4aec-98a3-ac101fb30b10_SiteId">
    <vt:lpwstr>fabb61b8-3afe-4e75-b934-a47f782b8cd7</vt:lpwstr>
  </property>
  <property fmtid="{D5CDD505-2E9C-101B-9397-08002B2CF9AE}" pid="5" name="MSIP_Label_7837230a-460a-4aec-98a3-ac101fb30b10_Owner">
    <vt:lpwstr>RuscollJ@AETNA.com</vt:lpwstr>
  </property>
  <property fmtid="{D5CDD505-2E9C-101B-9397-08002B2CF9AE}" pid="6" name="MSIP_Label_7837230a-460a-4aec-98a3-ac101fb30b10_SetDate">
    <vt:lpwstr>2019-05-12T15:53:10.4458612Z</vt:lpwstr>
  </property>
  <property fmtid="{D5CDD505-2E9C-101B-9397-08002B2CF9AE}" pid="7" name="MSIP_Label_7837230a-460a-4aec-98a3-ac101fb30b10_Name">
    <vt:lpwstr>Public</vt:lpwstr>
  </property>
  <property fmtid="{D5CDD505-2E9C-101B-9397-08002B2CF9AE}" pid="8" name="MSIP_Label_7837230a-460a-4aec-98a3-ac101fb30b10_Application">
    <vt:lpwstr>Microsoft Azure Information Protection</vt:lpwstr>
  </property>
  <property fmtid="{D5CDD505-2E9C-101B-9397-08002B2CF9AE}" pid="9" name="MSIP_Label_7837230a-460a-4aec-98a3-ac101fb30b10_Extended_MSFT_Method">
    <vt:lpwstr>Manual</vt:lpwstr>
  </property>
  <property fmtid="{D5CDD505-2E9C-101B-9397-08002B2CF9AE}" pid="10" name="Sensitivity">
    <vt:lpwstr>Public</vt:lpwstr>
  </property>
</Properties>
</file>