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256" r:id="rId2"/>
    <p:sldId id="347" r:id="rId3"/>
    <p:sldId id="349" r:id="rId4"/>
    <p:sldId id="354" r:id="rId5"/>
    <p:sldId id="355" r:id="rId6"/>
    <p:sldId id="350" r:id="rId7"/>
    <p:sldId id="353" r:id="rId8"/>
    <p:sldId id="352" r:id="rId9"/>
    <p:sldId id="351" r:id="rId10"/>
    <p:sldId id="258" r:id="rId11"/>
    <p:sldId id="356" r:id="rId12"/>
    <p:sldId id="259" r:id="rId13"/>
    <p:sldId id="260" r:id="rId14"/>
    <p:sldId id="261" r:id="rId15"/>
    <p:sldId id="262" r:id="rId16"/>
    <p:sldId id="263" r:id="rId17"/>
    <p:sldId id="264" r:id="rId18"/>
    <p:sldId id="265" r:id="rId19"/>
    <p:sldId id="266" r:id="rId20"/>
    <p:sldId id="267" r:id="rId21"/>
    <p:sldId id="268"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301" r:id="rId48"/>
    <p:sldId id="302" r:id="rId49"/>
    <p:sldId id="295" r:id="rId50"/>
    <p:sldId id="296" r:id="rId51"/>
    <p:sldId id="297" r:id="rId52"/>
    <p:sldId id="298" r:id="rId53"/>
    <p:sldId id="303" r:id="rId54"/>
    <p:sldId id="346" r:id="rId55"/>
    <p:sldId id="304" r:id="rId56"/>
    <p:sldId id="345" r:id="rId57"/>
    <p:sldId id="305"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12/28/2018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12/28/2018</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12/28/2018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12/28/2018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12/28/2018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12/28/2018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12/28/2018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12/28/2018</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12/28/2018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12/28/2018</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12/28/2018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12/28/2018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12/28/2018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CRISP-DM </a:t>
            </a:r>
            <a:r>
              <a:rPr lang="en-IN" dirty="0" err="1" smtClean="0"/>
              <a:t>Methododlogy</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Y.LAKHMI PRASAD</a:t>
            </a:r>
          </a:p>
          <a:p>
            <a:r>
              <a:rPr lang="en-IN" dirty="0" smtClean="0"/>
              <a:t>08978784848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Introduction to Model Selection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you may have come across situations where a model performs well on training data but not on the test data. Also, you would have faced confusion about which model to use to a given problem. </a:t>
            </a:r>
          </a:p>
          <a:p>
            <a:r>
              <a:rPr lang="en-IN" dirty="0" smtClean="0"/>
              <a:t>Given a problem that requires classification, how would you decide about the best one to go with?</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791200" cy="914400"/>
          </a:xfrm>
        </p:spPr>
        <p:txBody>
          <a:bodyPr/>
          <a:lstStyle/>
          <a:p>
            <a:r>
              <a:rPr lang="en-IN" dirty="0" smtClean="0"/>
              <a:t>Objectives</a:t>
            </a:r>
            <a:endParaRPr lang="en-IN" dirty="0"/>
          </a:p>
        </p:txBody>
      </p:sp>
      <p:sp>
        <p:nvSpPr>
          <p:cNvPr id="3" name="Content Placeholder 2"/>
          <p:cNvSpPr>
            <a:spLocks noGrp="1"/>
          </p:cNvSpPr>
          <p:nvPr>
            <p:ph idx="1"/>
          </p:nvPr>
        </p:nvSpPr>
        <p:spPr>
          <a:xfrm>
            <a:off x="304800" y="1219200"/>
            <a:ext cx="8534400" cy="4953000"/>
          </a:xfrm>
        </p:spPr>
        <p:txBody>
          <a:bodyPr>
            <a:normAutofit/>
          </a:bodyPr>
          <a:lstStyle/>
          <a:p>
            <a:r>
              <a:rPr lang="en-IN" dirty="0" smtClean="0"/>
              <a:t>Understanding CRISP-DM Methodology</a:t>
            </a:r>
          </a:p>
          <a:p>
            <a:r>
              <a:rPr lang="en-IN" dirty="0" smtClean="0"/>
              <a:t>Model Building Process</a:t>
            </a:r>
          </a:p>
          <a:p>
            <a:r>
              <a:rPr lang="en-IN" dirty="0" smtClean="0"/>
              <a:t>Model evaluation Process</a:t>
            </a:r>
          </a:p>
          <a:p>
            <a:r>
              <a:rPr lang="en-IN" dirty="0" smtClean="0"/>
              <a:t>How to choose the correct model</a:t>
            </a:r>
          </a:p>
          <a:p>
            <a:r>
              <a:rPr lang="en-IN" dirty="0" smtClean="0"/>
              <a:t>Occam’s Razor </a:t>
            </a:r>
          </a:p>
          <a:p>
            <a:r>
              <a:rPr lang="en-IN" dirty="0" smtClean="0"/>
              <a:t>Over-fitting</a:t>
            </a:r>
          </a:p>
          <a:p>
            <a:r>
              <a:rPr lang="en-IN" dirty="0" smtClean="0"/>
              <a:t>Regularization</a:t>
            </a:r>
          </a:p>
          <a:p>
            <a:r>
              <a:rPr lang="en-IN" dirty="0" smtClean="0"/>
              <a:t>Bias-Variance Trade-off</a:t>
            </a:r>
          </a:p>
          <a:p>
            <a:r>
              <a:rPr lang="en-IN" dirty="0" smtClean="0"/>
              <a:t>Model Complexity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Introduction to Model Selection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The central issue in all of the machine learning is “how do we extrapolate learning from a finite amount of available data to all possible inputs ‘of the same kind’?” Training data is always finite, yet the model is supposed to learn everything about the task at hand from it and perform well on unseen data. </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Introduction to Model Selection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How do you ensure, and be confident, that the model is as good as it seems on the training data and deploy it to make predictions on real, unseen data?</a:t>
            </a:r>
          </a:p>
          <a:p>
            <a:pPr>
              <a:buNone/>
            </a:pPr>
            <a:endParaRPr lang="en-IN" dirty="0" smtClean="0"/>
          </a:p>
          <a:p>
            <a:r>
              <a:rPr lang="en-IN" dirty="0" smtClean="0"/>
              <a:t>Often, it is mistaken that if a model performs well on the training data, it will produce good results on test data as well. Very often, that is not the case.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Occam's razor</a:t>
            </a:r>
            <a:endParaRPr lang="en-IN" dirty="0"/>
          </a:p>
        </p:txBody>
      </p:sp>
      <p:sp>
        <p:nvSpPr>
          <p:cNvPr id="3" name="Content Placeholder 2"/>
          <p:cNvSpPr>
            <a:spLocks noGrp="1"/>
          </p:cNvSpPr>
          <p:nvPr>
            <p:ph idx="1"/>
          </p:nvPr>
        </p:nvSpPr>
        <p:spPr>
          <a:xfrm>
            <a:off x="152400" y="1219200"/>
            <a:ext cx="8686800" cy="4953000"/>
          </a:xfrm>
        </p:spPr>
        <p:txBody>
          <a:bodyPr/>
          <a:lstStyle/>
          <a:p>
            <a:r>
              <a:rPr lang="en-IN" dirty="0" smtClean="0"/>
              <a:t>Occam's razor is perhaps the most important thumb rule in machine learning, and incredibly 'simple' at the same time. </a:t>
            </a:r>
          </a:p>
          <a:p>
            <a:r>
              <a:rPr lang="en-IN" b="1" dirty="0" smtClean="0"/>
              <a:t>When in dilemma, choose the simpler model</a:t>
            </a:r>
            <a:r>
              <a:rPr lang="en-IN" dirty="0" smtClean="0"/>
              <a:t>.</a:t>
            </a:r>
          </a:p>
          <a:p>
            <a:r>
              <a:rPr lang="en-IN" dirty="0" smtClean="0"/>
              <a:t>The question then is 'how do we define simplicity?'. </a:t>
            </a:r>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Central Issue in Machine Learning</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The central issue in machine learning can be said to be the study of:</a:t>
            </a:r>
          </a:p>
          <a:p>
            <a:pPr fontAlgn="t">
              <a:buNone/>
            </a:pPr>
            <a:r>
              <a:rPr lang="en-IN" dirty="0" smtClean="0"/>
              <a:t>A) How to choose models so as to achieve the highest level of accuracy</a:t>
            </a:r>
          </a:p>
          <a:p>
            <a:pPr fontAlgn="t">
              <a:buNone/>
            </a:pPr>
            <a:r>
              <a:rPr lang="en-IN" dirty="0" smtClean="0"/>
              <a:t>B) How to learn from finite available data so as to explain it as best as possible</a:t>
            </a:r>
          </a:p>
          <a:p>
            <a:pPr fontAlgn="t">
              <a:buNone/>
            </a:pPr>
            <a:r>
              <a:rPr lang="en-IN" dirty="0" smtClean="0"/>
              <a:t>C) How to extrapolate learning from a finite amount of data to explain or predict all possible inputs of the same kind.</a:t>
            </a:r>
          </a:p>
          <a:p>
            <a:pPr fontAlgn="t">
              <a:buNone/>
            </a:pPr>
            <a:r>
              <a:rPr lang="en-IN" dirty="0" smtClean="0"/>
              <a:t>D) None of these.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Machine learning does not simply involve building models to fit the available data. The real challenge is to learn patterns which can be used to explain the behaviour of similar unseen data.</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Occam's Razor</a:t>
            </a:r>
            <a:endParaRPr lang="en-IN" dirty="0"/>
          </a:p>
        </p:txBody>
      </p:sp>
      <p:sp>
        <p:nvSpPr>
          <p:cNvPr id="3" name="Content Placeholder 2"/>
          <p:cNvSpPr>
            <a:spLocks noGrp="1"/>
          </p:cNvSpPr>
          <p:nvPr>
            <p:ph idx="1"/>
          </p:nvPr>
        </p:nvSpPr>
        <p:spPr>
          <a:xfrm>
            <a:off x="152400" y="1219200"/>
            <a:ext cx="8839200" cy="4953000"/>
          </a:xfrm>
        </p:spPr>
        <p:txBody>
          <a:bodyPr>
            <a:normAutofit/>
          </a:bodyPr>
          <a:lstStyle/>
          <a:p>
            <a:pPr>
              <a:buNone/>
            </a:pPr>
            <a:r>
              <a:rPr lang="en-IN" dirty="0" smtClean="0"/>
              <a:t>Occam’s razor is a fundamental principle which suggests that:</a:t>
            </a:r>
          </a:p>
          <a:p>
            <a:pPr>
              <a:buNone/>
            </a:pPr>
            <a:endParaRPr lang="en-IN" dirty="0" smtClean="0"/>
          </a:p>
          <a:p>
            <a:pPr fontAlgn="t">
              <a:buNone/>
            </a:pPr>
            <a:r>
              <a:rPr lang="en-IN" dirty="0" smtClean="0"/>
              <a:t>A) A model should be simplified as much as possible</a:t>
            </a:r>
          </a:p>
          <a:p>
            <a:pPr fontAlgn="t">
              <a:buNone/>
            </a:pPr>
            <a:r>
              <a:rPr lang="en-IN" dirty="0" smtClean="0"/>
              <a:t>B) A model should be as simple as possible, but robust.</a:t>
            </a:r>
          </a:p>
          <a:p>
            <a:pPr fontAlgn="t">
              <a:buNone/>
            </a:pPr>
            <a:r>
              <a:rPr lang="en-IN" dirty="0" smtClean="0"/>
              <a:t>C) Both of them</a:t>
            </a:r>
          </a:p>
          <a:p>
            <a:pPr fontAlgn="t">
              <a:buNone/>
            </a:pPr>
            <a:r>
              <a:rPr lang="en-IN" dirty="0" smtClean="0"/>
              <a:t>D) None of them</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 :</a:t>
            </a:r>
            <a:endParaRPr lang="en-IN" dirty="0"/>
          </a:p>
        </p:txBody>
      </p:sp>
      <p:sp>
        <p:nvSpPr>
          <p:cNvPr id="3" name="Content Placeholder 2"/>
          <p:cNvSpPr>
            <a:spLocks noGrp="1"/>
          </p:cNvSpPr>
          <p:nvPr>
            <p:ph idx="1"/>
          </p:nvPr>
        </p:nvSpPr>
        <p:spPr>
          <a:xfrm>
            <a:off x="304800" y="1447800"/>
            <a:ext cx="8686800" cy="4724400"/>
          </a:xfrm>
        </p:spPr>
        <p:txBody>
          <a:bodyPr/>
          <a:lstStyle/>
          <a:p>
            <a:r>
              <a:rPr lang="en-IN" b="1" dirty="0" smtClean="0"/>
              <a:t>Feedback :</a:t>
            </a:r>
            <a:r>
              <a:rPr lang="en-IN" i="1" dirty="0" smtClean="0"/>
              <a:t>Occam’s razor does not say that a model should be unjustly simplified till no further simplification is possible.</a:t>
            </a:r>
          </a:p>
          <a:p>
            <a:r>
              <a:rPr lang="en-IN" i="1" dirty="0" smtClean="0"/>
              <a:t>It says that when faced with a trade-off between a complex and a simple model, with all other things being roughly equal, you are better off choosing the simpler one. </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Regression Models</a:t>
            </a:r>
            <a:endParaRPr lang="en-IN" dirty="0"/>
          </a:p>
        </p:txBody>
      </p:sp>
      <p:sp>
        <p:nvSpPr>
          <p:cNvPr id="3" name="Content Placeholder 2"/>
          <p:cNvSpPr>
            <a:spLocks noGrp="1"/>
          </p:cNvSpPr>
          <p:nvPr>
            <p:ph idx="1"/>
          </p:nvPr>
        </p:nvSpPr>
        <p:spPr>
          <a:xfrm>
            <a:off x="228600" y="1295400"/>
            <a:ext cx="8610600" cy="4876800"/>
          </a:xfrm>
        </p:spPr>
        <p:txBody>
          <a:bodyPr/>
          <a:lstStyle/>
          <a:p>
            <a:pPr>
              <a:buNone/>
            </a:pPr>
            <a:r>
              <a:rPr lang="en-IN" dirty="0" smtClean="0"/>
              <a:t>Choose the simplest regression model among the following (all lowercase alphabets are features):</a:t>
            </a:r>
          </a:p>
          <a:p>
            <a:pPr>
              <a:buNone/>
            </a:pPr>
            <a:endParaRPr lang="en-IN" dirty="0" smtClean="0"/>
          </a:p>
          <a:p>
            <a:pPr fontAlgn="t">
              <a:buNone/>
            </a:pPr>
            <a:r>
              <a:rPr lang="en-IN" dirty="0" smtClean="0"/>
              <a:t>A) Y = 3x + 0.005z + w</a:t>
            </a:r>
          </a:p>
          <a:p>
            <a:pPr fontAlgn="t">
              <a:buNone/>
            </a:pPr>
            <a:r>
              <a:rPr lang="en-IN" dirty="0" smtClean="0"/>
              <a:t>B) Y = x + 58z + log(w)</a:t>
            </a:r>
          </a:p>
          <a:p>
            <a:pPr fontAlgn="t">
              <a:buNone/>
            </a:pPr>
            <a:r>
              <a:rPr lang="en-IN" dirty="0" smtClean="0"/>
              <a:t>C) Y = x + 3w</a:t>
            </a:r>
          </a:p>
          <a:p>
            <a:pPr fontAlgn="t">
              <a:buNone/>
            </a:pPr>
            <a:r>
              <a:rPr lang="en-IN" dirty="0" smtClean="0"/>
              <a:t>D) Y = 2x + exp(w)</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normAutofit/>
          </a:bodyPr>
          <a:lstStyle/>
          <a:p>
            <a:r>
              <a:rPr lang="en-IN" sz="3200" dirty="0" smtClean="0"/>
              <a:t>Cross Industry Standard Process - Data Mining.</a:t>
            </a:r>
            <a:endParaRPr lang="en-IN" sz="3200" dirty="0"/>
          </a:p>
        </p:txBody>
      </p:sp>
      <p:sp>
        <p:nvSpPr>
          <p:cNvPr id="3" name="Content Placeholder 2"/>
          <p:cNvSpPr>
            <a:spLocks noGrp="1"/>
          </p:cNvSpPr>
          <p:nvPr>
            <p:ph idx="1"/>
          </p:nvPr>
        </p:nvSpPr>
        <p:spPr>
          <a:xfrm>
            <a:off x="304800" y="1447800"/>
            <a:ext cx="8382000" cy="4876800"/>
          </a:xfrm>
        </p:spPr>
        <p:txBody>
          <a:bodyPr/>
          <a:lstStyle/>
          <a:p>
            <a:r>
              <a:rPr lang="en-IN" dirty="0" smtClean="0"/>
              <a:t>Two of leading tools providers, SPSS and </a:t>
            </a:r>
            <a:r>
              <a:rPr lang="en-IN" dirty="0" err="1" smtClean="0"/>
              <a:t>Teradata</a:t>
            </a:r>
            <a:r>
              <a:rPr lang="en-IN" dirty="0" smtClean="0"/>
              <a:t>, along with three early adopter user corporations NCR, and OHRA convened a managed way to codify Data Mining Process </a:t>
            </a:r>
            <a:r>
              <a:rPr lang="en-IN" dirty="0" err="1" smtClean="0"/>
              <a:t>i.e</a:t>
            </a:r>
            <a:r>
              <a:rPr lang="en-IN" dirty="0" smtClean="0"/>
              <a:t>, CRISP-DM, Cross Industry Standard Process for Data Mining.</a:t>
            </a:r>
          </a:p>
          <a:p>
            <a:r>
              <a:rPr lang="en-IN" dirty="0" smtClean="0"/>
              <a:t>SAS Institute had its own version called SEMMA (Sample, Explore, Modify, Model, Assess)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fontScale="90000"/>
          </a:bodyPr>
          <a:lstStyle/>
          <a:p>
            <a:r>
              <a:rPr lang="en-IN" b="1" dirty="0" smtClean="0"/>
              <a:t>Model and Learning Algorithm</a:t>
            </a:r>
            <a:endParaRPr lang="en-IN"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Understand the process of using training data, learning from it and then building a model to describe a system which performs a task at hand, like classification or regression. </a:t>
            </a:r>
          </a:p>
          <a:p>
            <a:pPr>
              <a:buNone/>
            </a:pPr>
            <a:r>
              <a:rPr lang="en-IN" dirty="0" smtClean="0"/>
              <a:t>The key objectives here are to understand:</a:t>
            </a:r>
          </a:p>
          <a:p>
            <a:pPr>
              <a:buNone/>
            </a:pPr>
            <a:r>
              <a:rPr lang="en-IN" dirty="0" smtClean="0"/>
              <a:t>1. The meaning of model, learning algorithm, system and hypothesis class</a:t>
            </a:r>
          </a:p>
          <a:p>
            <a:pPr>
              <a:buNone/>
            </a:pPr>
            <a:r>
              <a:rPr lang="en-IN" dirty="0" smtClean="0"/>
              <a:t>2. The (often misunderstood) difference between a learning algorithm and a model</a:t>
            </a:r>
          </a:p>
          <a:p>
            <a:pPr>
              <a:buNone/>
            </a:pPr>
            <a:r>
              <a:rPr lang="en-IN" dirty="0" smtClean="0"/>
              <a:t>3. The meaning of ‘class of models’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Learning algorithm</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 Basic property of a learning algorithm - that it can only produce models of a certain kind within its boundaries.</a:t>
            </a:r>
          </a:p>
          <a:p>
            <a:r>
              <a:rPr lang="en-IN" dirty="0" smtClean="0"/>
              <a:t>This means that an algorithm designed to produce linear class of models, like linear / logistic regression, will never be able to produce a decision tree or a neural network. </a:t>
            </a:r>
          </a:p>
          <a:p>
            <a:r>
              <a:rPr lang="en-IN" dirty="0" smtClean="0"/>
              <a:t>The class of model becomes critical because a wrong class will yield a sub-optimal model.</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Model and Learning Algorithm</a:t>
            </a:r>
            <a:endParaRPr lang="en-IN" dirty="0"/>
          </a:p>
        </p:txBody>
      </p:sp>
      <p:sp>
        <p:nvSpPr>
          <p:cNvPr id="3" name="Content Placeholder 2"/>
          <p:cNvSpPr>
            <a:spLocks noGrp="1"/>
          </p:cNvSpPr>
          <p:nvPr>
            <p:ph idx="1"/>
          </p:nvPr>
        </p:nvSpPr>
        <p:spPr>
          <a:xfrm>
            <a:off x="304800" y="1447800"/>
            <a:ext cx="8534400" cy="4724400"/>
          </a:xfrm>
        </p:spPr>
        <p:txBody>
          <a:bodyPr/>
          <a:lstStyle/>
          <a:p>
            <a:pPr fontAlgn="t">
              <a:buNone/>
            </a:pPr>
            <a:r>
              <a:rPr lang="en-IN" dirty="0" smtClean="0"/>
              <a:t>Choose the correct statement:</a:t>
            </a:r>
          </a:p>
          <a:p>
            <a:pPr fontAlgn="t">
              <a:buNone/>
            </a:pPr>
            <a:endParaRPr lang="en-IN" dirty="0" smtClean="0"/>
          </a:p>
          <a:p>
            <a:pPr fontAlgn="t">
              <a:buNone/>
            </a:pPr>
            <a:r>
              <a:rPr lang="en-IN" dirty="0" smtClean="0"/>
              <a:t>A) The model is told what needs to be done, it figures out how it needs to be done and returns a learning algorithm</a:t>
            </a:r>
          </a:p>
          <a:p>
            <a:pPr fontAlgn="t">
              <a:buNone/>
            </a:pPr>
            <a:r>
              <a:rPr lang="en-IN" dirty="0" smtClean="0"/>
              <a:t>B) The learning algorithm is told what needs to be done, it figures out how it needs to be done and returns a model</a:t>
            </a:r>
          </a:p>
          <a:p>
            <a:pPr fontAlgn="t">
              <a:buNone/>
            </a:pPr>
            <a:r>
              <a:rPr lang="en-IN" dirty="0" smtClean="0"/>
              <a:t>C) The learning algorithm does not concern itself with what needs to be done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dirty="0" smtClean="0"/>
              <a:t>4 points about using a simpler model</a:t>
            </a:r>
            <a:endParaRPr lang="en-IN" sz="4000" dirty="0"/>
          </a:p>
        </p:txBody>
      </p:sp>
      <p:sp>
        <p:nvSpPr>
          <p:cNvPr id="3" name="Content Placeholder 2"/>
          <p:cNvSpPr>
            <a:spLocks noGrp="1"/>
          </p:cNvSpPr>
          <p:nvPr>
            <p:ph idx="1"/>
          </p:nvPr>
        </p:nvSpPr>
        <p:spPr>
          <a:xfrm>
            <a:off x="152400" y="1219200"/>
            <a:ext cx="8686800" cy="4953000"/>
          </a:xfrm>
        </p:spPr>
        <p:txBody>
          <a:bodyPr>
            <a:normAutofit fontScale="92500"/>
          </a:bodyPr>
          <a:lstStyle/>
          <a:p>
            <a:pPr>
              <a:buNone/>
            </a:pPr>
            <a:r>
              <a:rPr lang="en-IN" dirty="0" smtClean="0"/>
              <a:t>1. A simpler model is usually more generic than a complex model. This becomes important because generic models are bound to perform better on unseen datasets.</a:t>
            </a:r>
          </a:p>
          <a:p>
            <a:pPr>
              <a:buNone/>
            </a:pPr>
            <a:r>
              <a:rPr lang="en-IN" dirty="0" smtClean="0"/>
              <a:t>2. A simpler model requires less training data points. This becomes extremely important because in many cases one has to work with limited data points.</a:t>
            </a:r>
          </a:p>
          <a:p>
            <a:pPr>
              <a:buNone/>
            </a:pPr>
            <a:r>
              <a:rPr lang="en-IN" dirty="0" smtClean="0"/>
              <a:t>3. A simple model is more robust and does not change significantly if the training data points undergo small changes.</a:t>
            </a:r>
          </a:p>
          <a:p>
            <a:pPr>
              <a:buNone/>
            </a:pPr>
            <a:r>
              <a:rPr lang="en-IN" dirty="0" smtClean="0"/>
              <a:t>4. A simple model may make more errors in the training phase but it is bound to outperform complex models when it sees new data. This happens because of </a:t>
            </a:r>
            <a:r>
              <a:rPr lang="en-IN" b="1" dirty="0" smtClean="0"/>
              <a:t>over-fitting</a:t>
            </a:r>
            <a:r>
              <a:rPr lang="en-IN" dirty="0" smtClean="0"/>
              <a: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09600"/>
          </a:xfrm>
        </p:spPr>
        <p:txBody>
          <a:bodyPr>
            <a:noAutofit/>
          </a:bodyPr>
          <a:lstStyle/>
          <a:p>
            <a:r>
              <a:rPr lang="en-IN" sz="4000" b="1" dirty="0" smtClean="0"/>
              <a:t>Over-fitting – Test our Understanding</a:t>
            </a:r>
            <a:endParaRPr lang="en-IN" sz="4000" dirty="0"/>
          </a:p>
        </p:txBody>
      </p:sp>
      <p:sp>
        <p:nvSpPr>
          <p:cNvPr id="3" name="Content Placeholder 2"/>
          <p:cNvSpPr>
            <a:spLocks noGrp="1"/>
          </p:cNvSpPr>
          <p:nvPr>
            <p:ph idx="1"/>
          </p:nvPr>
        </p:nvSpPr>
        <p:spPr>
          <a:xfrm>
            <a:off x="304800" y="990600"/>
            <a:ext cx="8534400" cy="5181600"/>
          </a:xfrm>
        </p:spPr>
        <p:txBody>
          <a:bodyPr/>
          <a:lstStyle/>
          <a:p>
            <a:pPr>
              <a:buNone/>
            </a:pPr>
            <a:r>
              <a:rPr lang="en-IN" dirty="0" smtClean="0"/>
              <a:t>Let us take a situation where two people are preparing for a competitive exam:</a:t>
            </a:r>
          </a:p>
          <a:p>
            <a:pPr>
              <a:buNone/>
            </a:pPr>
            <a:r>
              <a:rPr lang="en-IN" dirty="0" smtClean="0"/>
              <a:t>The most extreme case of over-fitting is:</a:t>
            </a:r>
          </a:p>
          <a:p>
            <a:pPr fontAlgn="t">
              <a:buNone/>
            </a:pPr>
            <a:r>
              <a:rPr lang="en-IN" dirty="0" smtClean="0"/>
              <a:t>A) The second person is absolutely clear and confident about the underlying principles of the subjects</a:t>
            </a:r>
          </a:p>
          <a:p>
            <a:pPr fontAlgn="t">
              <a:buNone/>
            </a:pPr>
            <a:r>
              <a:rPr lang="en-IN" dirty="0" smtClean="0"/>
              <a:t>B) The first person has mugged up all the possible questions using numerous text-books and preparation material</a:t>
            </a:r>
          </a:p>
          <a:p>
            <a:pPr fontAlgn="t">
              <a:buNone/>
            </a:pPr>
            <a:r>
              <a:rPr lang="en-IN" dirty="0" smtClean="0"/>
              <a:t>C) The first person has used numerous practice questions to develop his understanding of the subjects and the underlying principles pretty well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Disadvantages of Complexity</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The disadvantages the first person is likely to face because of a complex model are (mark all that apply):</a:t>
            </a:r>
          </a:p>
          <a:p>
            <a:pPr fontAlgn="t">
              <a:buNone/>
            </a:pPr>
            <a:endParaRPr lang="en-IN" dirty="0" smtClean="0"/>
          </a:p>
          <a:p>
            <a:pPr fontAlgn="t">
              <a:buNone/>
            </a:pPr>
            <a:r>
              <a:rPr lang="en-IN" dirty="0" smtClean="0"/>
              <a:t>A) He’ll need more training data to ‘learn’</a:t>
            </a:r>
          </a:p>
          <a:p>
            <a:pPr fontAlgn="t">
              <a:buNone/>
            </a:pPr>
            <a:r>
              <a:rPr lang="en-IN" dirty="0" smtClean="0"/>
              <a:t>B) Despite the training, he may as well not learn and perform poorly in the real world</a:t>
            </a:r>
          </a:p>
          <a:p>
            <a:pPr fontAlgn="t">
              <a:buNone/>
            </a:pPr>
            <a:r>
              <a:rPr lang="en-IN" dirty="0" smtClean="0"/>
              <a:t>C) He is likely to perform poorly on the training data compared to the second fellow.</a:t>
            </a:r>
          </a:p>
          <a:p>
            <a:pPr fontAlgn="t">
              <a:buNone/>
            </a:pP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Over-fitting</a:t>
            </a:r>
            <a:endParaRPr lang="en-IN" dirty="0"/>
          </a:p>
        </p:txBody>
      </p:sp>
      <p:sp>
        <p:nvSpPr>
          <p:cNvPr id="3" name="Content Placeholder 2"/>
          <p:cNvSpPr>
            <a:spLocks noGrp="1"/>
          </p:cNvSpPr>
          <p:nvPr>
            <p:ph idx="1"/>
          </p:nvPr>
        </p:nvSpPr>
        <p:spPr>
          <a:xfrm>
            <a:off x="304800" y="1219200"/>
            <a:ext cx="8534400" cy="4953000"/>
          </a:xfrm>
        </p:spPr>
        <p:txBody>
          <a:bodyPr/>
          <a:lstStyle/>
          <a:p>
            <a:r>
              <a:rPr lang="en-IN" dirty="0" smtClean="0"/>
              <a:t>Over-fitting is a phenomenon where a model becomes too specific to the data it is trained on and fails to generalise to other unseen data points in the larger domain. </a:t>
            </a:r>
          </a:p>
          <a:p>
            <a:r>
              <a:rPr lang="en-IN" dirty="0" smtClean="0"/>
              <a:t>A model that has become too specific to a training dataset has actually ‘learnt’ not just the hidden patterns in the data but also the noise and the inconsistencies in the data. </a:t>
            </a:r>
          </a:p>
          <a:p>
            <a:r>
              <a:rPr lang="en-IN" dirty="0" smtClean="0"/>
              <a:t>In a typical case of over-fitting, the model performs very well on the training data but fails miserably on the test data.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b="1" dirty="0" smtClean="0"/>
              <a:t>Over-fitting –Test our Understanding</a:t>
            </a:r>
            <a:endParaRPr lang="en-IN" sz="4000" dirty="0"/>
          </a:p>
        </p:txBody>
      </p:sp>
      <p:sp>
        <p:nvSpPr>
          <p:cNvPr id="3" name="Content Placeholder 2"/>
          <p:cNvSpPr>
            <a:spLocks noGrp="1"/>
          </p:cNvSpPr>
          <p:nvPr>
            <p:ph idx="1"/>
          </p:nvPr>
        </p:nvSpPr>
        <p:spPr>
          <a:xfrm>
            <a:off x="304800" y="1447800"/>
            <a:ext cx="8534400" cy="4724400"/>
          </a:xfrm>
        </p:spPr>
        <p:txBody>
          <a:bodyPr>
            <a:normAutofit fontScale="92500"/>
          </a:bodyPr>
          <a:lstStyle/>
          <a:p>
            <a:pPr>
              <a:buNone/>
            </a:pPr>
            <a:r>
              <a:rPr lang="en-IN" dirty="0" smtClean="0"/>
              <a:t>The possibility of over-fitting exists primarily because:</a:t>
            </a:r>
          </a:p>
          <a:p>
            <a:pPr fontAlgn="t">
              <a:buNone/>
            </a:pPr>
            <a:endParaRPr lang="en-IN" dirty="0" smtClean="0"/>
          </a:p>
          <a:p>
            <a:pPr fontAlgn="t">
              <a:buNone/>
            </a:pPr>
            <a:r>
              <a:rPr lang="en-IN" dirty="0" smtClean="0"/>
              <a:t>A) All models have a tendency to memorize the data rather than learning from it</a:t>
            </a:r>
          </a:p>
          <a:p>
            <a:pPr fontAlgn="t">
              <a:buNone/>
            </a:pPr>
            <a:r>
              <a:rPr lang="en-IN" dirty="0" smtClean="0"/>
              <a:t>B) Models are usually provided with a large amount of training data</a:t>
            </a:r>
          </a:p>
          <a:p>
            <a:pPr fontAlgn="t">
              <a:buNone/>
            </a:pPr>
            <a:r>
              <a:rPr lang="en-IN" dirty="0" smtClean="0"/>
              <a:t>C) Models are trained on a set of training data but their efficacy is determined by the ability to perform well on unseen (test) data</a:t>
            </a:r>
          </a:p>
          <a:p>
            <a:pPr fontAlgn="t">
              <a:buNone/>
            </a:pPr>
            <a:r>
              <a:rPr lang="en-IN" dirty="0" smtClean="0"/>
              <a:t>D) Models have a tendency to become complex while being trained unless we deliberately try to make them simpler</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b="1" dirty="0" smtClean="0"/>
              <a:t>Over-fitting –Test our Understanding</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It is possible to memorize the training data while failing to truly learn the underlying trends and patterns. On unseen data (read tricky but unseen exam questions), memorizing is bound to fail.</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Over-fitting in Linear Regression</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In linear regression, which of the following are clear signs of over-fitting?</a:t>
            </a:r>
          </a:p>
          <a:p>
            <a:pPr>
              <a:buNone/>
            </a:pPr>
            <a:endParaRPr lang="en-IN" dirty="0" smtClean="0"/>
          </a:p>
          <a:p>
            <a:pPr fontAlgn="t">
              <a:buNone/>
            </a:pPr>
            <a:r>
              <a:rPr lang="en-IN" dirty="0" smtClean="0"/>
              <a:t>A) The R-squared value on is 0.80 on both training and testing data</a:t>
            </a:r>
          </a:p>
          <a:p>
            <a:pPr fontAlgn="t">
              <a:buNone/>
            </a:pPr>
            <a:r>
              <a:rPr lang="en-IN" dirty="0" smtClean="0"/>
              <a:t>B) The R-squared value on training data is 0.80 and 0.90 on train and test data respectively</a:t>
            </a:r>
          </a:p>
          <a:p>
            <a:pPr fontAlgn="t">
              <a:buNone/>
            </a:pPr>
            <a:r>
              <a:rPr lang="en-IN" dirty="0" smtClean="0"/>
              <a:t>C) The R-squared value on training data is 0.90 and 0.30 on train and test data respectively</a:t>
            </a:r>
          </a:p>
          <a:p>
            <a:pPr fontAlgn="t">
              <a:buNone/>
            </a:pPr>
            <a:r>
              <a:rPr lang="en-IN" dirty="0" smtClean="0"/>
              <a:t>D) None of the above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What is CRISP-DM?</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The process or methodology of CRISP-DM is described in these six major steps</a:t>
            </a:r>
          </a:p>
          <a:p>
            <a:r>
              <a:rPr lang="en-IN" dirty="0" smtClean="0"/>
              <a:t>1. Business Understanding</a:t>
            </a:r>
          </a:p>
          <a:p>
            <a:r>
              <a:rPr lang="en-IN" dirty="0" smtClean="0"/>
              <a:t>2. Data Understanding (Data Exploration)</a:t>
            </a:r>
          </a:p>
          <a:p>
            <a:r>
              <a:rPr lang="en-IN" dirty="0" smtClean="0"/>
              <a:t>3.Data Preparation (Data Manipulation)</a:t>
            </a:r>
          </a:p>
          <a:p>
            <a:r>
              <a:rPr lang="en-IN" dirty="0" smtClean="0"/>
              <a:t>4.Modeling (Model Building)</a:t>
            </a:r>
          </a:p>
          <a:p>
            <a:r>
              <a:rPr lang="en-IN" dirty="0" smtClean="0"/>
              <a:t>5.Evaluation (Model Validation)</a:t>
            </a:r>
          </a:p>
          <a:p>
            <a:r>
              <a:rPr lang="en-IN" dirty="0" smtClean="0"/>
              <a:t>6. Deployment (Model </a:t>
            </a:r>
            <a:r>
              <a:rPr lang="en-IN" dirty="0" err="1" smtClean="0"/>
              <a:t>Deployent</a:t>
            </a:r>
            <a:r>
              <a:rPr lang="en-IN" dirty="0" smtClean="0"/>
              <a:t>)</a:t>
            </a:r>
          </a:p>
          <a:p>
            <a:endParaRPr lang="en-IN" dirty="0" smtClean="0"/>
          </a:p>
          <a:p>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In over-fitting, the model fits the training data very well since it has somehow memorised it.</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noAutofit/>
          </a:bodyPr>
          <a:lstStyle/>
          <a:p>
            <a:r>
              <a:rPr lang="en-IN" sz="3200" b="1" dirty="0" smtClean="0"/>
              <a:t>Identifying Over-fitting in a Neural Network</a:t>
            </a:r>
            <a:endParaRPr lang="en-IN" sz="3200" dirty="0"/>
          </a:p>
        </p:txBody>
      </p:sp>
      <p:sp>
        <p:nvSpPr>
          <p:cNvPr id="3" name="Content Placeholder 2"/>
          <p:cNvSpPr>
            <a:spLocks noGrp="1"/>
          </p:cNvSpPr>
          <p:nvPr>
            <p:ph idx="1"/>
          </p:nvPr>
        </p:nvSpPr>
        <p:spPr>
          <a:xfrm>
            <a:off x="228600" y="1371600"/>
            <a:ext cx="8610600" cy="4800600"/>
          </a:xfrm>
        </p:spPr>
        <p:txBody>
          <a:bodyPr>
            <a:normAutofit fontScale="92500" lnSpcReduction="10000"/>
          </a:bodyPr>
          <a:lstStyle/>
          <a:p>
            <a:pPr>
              <a:buNone/>
            </a:pPr>
            <a:r>
              <a:rPr lang="en-IN" dirty="0" smtClean="0"/>
              <a:t>Say you have a 100,000 Google images as training observations and you are trying to build a neural network to classify the images in 3 classes - nature, cities and others.  You use another 50,000 observations to test it and the accuracy on the test set comes out to be 10%. Which of the following can you use to check whether the model has </a:t>
            </a:r>
            <a:r>
              <a:rPr lang="en-IN" dirty="0" err="1" smtClean="0"/>
              <a:t>overfitted</a:t>
            </a:r>
            <a:r>
              <a:rPr lang="en-IN" dirty="0" smtClean="0"/>
              <a:t>?</a:t>
            </a:r>
          </a:p>
          <a:p>
            <a:endParaRPr lang="en-IN" dirty="0" smtClean="0"/>
          </a:p>
          <a:p>
            <a:pPr fontAlgn="t">
              <a:buNone/>
            </a:pPr>
            <a:r>
              <a:rPr lang="en-IN" dirty="0" smtClean="0"/>
              <a:t>A) Sensitivity and specificity on the test set</a:t>
            </a:r>
          </a:p>
          <a:p>
            <a:pPr fontAlgn="t">
              <a:buNone/>
            </a:pPr>
            <a:r>
              <a:rPr lang="en-IN" dirty="0" smtClean="0"/>
              <a:t>B) Number of model parameters</a:t>
            </a:r>
          </a:p>
          <a:p>
            <a:pPr fontAlgn="t">
              <a:buNone/>
            </a:pPr>
            <a:r>
              <a:rPr lang="en-IN" dirty="0" smtClean="0"/>
              <a:t>C) Accuracy on the training set</a:t>
            </a:r>
          </a:p>
          <a:p>
            <a:pPr fontAlgn="t">
              <a:buNone/>
            </a:pPr>
            <a:r>
              <a:rPr lang="en-IN" dirty="0" smtClean="0"/>
              <a:t>D) The performance of another model like SVM on the same training set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200" b="1" dirty="0" smtClean="0"/>
              <a:t>Identifying Over-fitting in a Neural Network</a:t>
            </a:r>
            <a:endParaRPr lang="en-IN" sz="32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If the training accuracy is way higher than 10%, it is likely to have </a:t>
            </a:r>
            <a:r>
              <a:rPr lang="en-IN" i="1" dirty="0" err="1" smtClean="0"/>
              <a:t>overfitted</a:t>
            </a:r>
            <a:r>
              <a:rPr lang="en-IN" i="1" dirty="0" smtClean="0"/>
              <a:t>. Neural networks, as you’ll study later, can be made extremely complex using a number of </a:t>
            </a:r>
            <a:r>
              <a:rPr lang="en-IN" i="1" dirty="0" err="1" smtClean="0"/>
              <a:t>hyperparameters</a:t>
            </a:r>
            <a:r>
              <a:rPr lang="en-IN" i="1" dirty="0" smtClean="0"/>
              <a:t> like hidden layers and number of neurons. The basic idea, though, remains the same - memorisation of training and </a:t>
            </a:r>
            <a:r>
              <a:rPr lang="en-IN" i="1" dirty="0" err="1" smtClean="0"/>
              <a:t>and</a:t>
            </a:r>
            <a:r>
              <a:rPr lang="en-IN" i="1" dirty="0" smtClean="0"/>
              <a:t> failure on test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Bias-Variance Trade-off</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We know the pros and cons of simple and complex models. On one hand, simplicity is generalizable and robust. But, Some problems are inherently complex in nature.</a:t>
            </a:r>
          </a:p>
          <a:p>
            <a:r>
              <a:rPr lang="en-IN" dirty="0" smtClean="0"/>
              <a:t>There is a trade-off between the two, which is known as the bias-variance trade-off in machine learning.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14400"/>
          </a:xfrm>
        </p:spPr>
        <p:txBody>
          <a:bodyPr>
            <a:normAutofit/>
          </a:bodyPr>
          <a:lstStyle/>
          <a:p>
            <a:r>
              <a:rPr lang="en-IN" b="1" dirty="0" smtClean="0"/>
              <a:t>Variance</a:t>
            </a:r>
            <a:endParaRPr lang="en-IN" dirty="0"/>
          </a:p>
        </p:txBody>
      </p:sp>
      <p:sp>
        <p:nvSpPr>
          <p:cNvPr id="3" name="Content Placeholder 2"/>
          <p:cNvSpPr>
            <a:spLocks noGrp="1"/>
          </p:cNvSpPr>
          <p:nvPr>
            <p:ph idx="1"/>
          </p:nvPr>
        </p:nvSpPr>
        <p:spPr>
          <a:xfrm>
            <a:off x="228600" y="1143000"/>
            <a:ext cx="8610600" cy="5029200"/>
          </a:xfrm>
        </p:spPr>
        <p:txBody>
          <a:bodyPr/>
          <a:lstStyle/>
          <a:p>
            <a:r>
              <a:rPr lang="en-IN" dirty="0" smtClean="0"/>
              <a:t>If a model memorizes the entire training dataset, If you change the dataset a little, this model will need to change drastically. The model is, therefore, </a:t>
            </a:r>
            <a:r>
              <a:rPr lang="en-IN" b="1" dirty="0" smtClean="0"/>
              <a:t>unstable and sensitive to changes in training data</a:t>
            </a:r>
            <a:r>
              <a:rPr lang="en-IN" dirty="0" smtClean="0"/>
              <a:t>, and this is called </a:t>
            </a:r>
            <a:r>
              <a:rPr lang="en-IN" b="1" dirty="0" smtClean="0"/>
              <a:t>high variance</a:t>
            </a:r>
            <a:r>
              <a:rPr lang="en-IN" dirty="0" smtClean="0"/>
              <a:t>.</a:t>
            </a:r>
          </a:p>
          <a:p>
            <a:r>
              <a:rPr lang="en-IN" dirty="0" smtClean="0"/>
              <a:t>The ‘variance’ of a model is the </a:t>
            </a:r>
            <a:r>
              <a:rPr lang="en-IN" b="1" dirty="0" smtClean="0"/>
              <a:t>variance in its output</a:t>
            </a:r>
            <a:r>
              <a:rPr lang="en-IN" dirty="0" smtClean="0"/>
              <a:t> on some test data with respect to the changes in the training data. </a:t>
            </a:r>
          </a:p>
          <a:p>
            <a:r>
              <a:rPr lang="en-IN" dirty="0" smtClean="0"/>
              <a:t>In other words, variance here refers to the </a:t>
            </a:r>
            <a:r>
              <a:rPr lang="en-IN" b="1" dirty="0" smtClean="0"/>
              <a:t>degree of changes in the model itself </a:t>
            </a:r>
            <a:r>
              <a:rPr lang="en-IN" dirty="0" smtClean="0"/>
              <a:t>with respect to changes in training data.</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Bias</a:t>
            </a:r>
            <a:r>
              <a:rPr lang="en-IN" dirty="0" smtClean="0"/>
              <a:t> </a:t>
            </a:r>
            <a:endParaRPr lang="en-IN" dirty="0"/>
          </a:p>
        </p:txBody>
      </p:sp>
      <p:sp>
        <p:nvSpPr>
          <p:cNvPr id="3" name="Content Placeholder 2"/>
          <p:cNvSpPr>
            <a:spLocks noGrp="1"/>
          </p:cNvSpPr>
          <p:nvPr>
            <p:ph idx="1"/>
          </p:nvPr>
        </p:nvSpPr>
        <p:spPr>
          <a:xfrm>
            <a:off x="228600" y="1219200"/>
            <a:ext cx="8610600" cy="4953000"/>
          </a:xfrm>
        </p:spPr>
        <p:txBody>
          <a:bodyPr/>
          <a:lstStyle/>
          <a:p>
            <a:r>
              <a:rPr lang="en-IN" b="1" dirty="0" smtClean="0"/>
              <a:t>Bias</a:t>
            </a:r>
            <a:r>
              <a:rPr lang="en-IN" dirty="0" smtClean="0"/>
              <a:t> quantifies how </a:t>
            </a:r>
            <a:r>
              <a:rPr lang="en-IN" b="1" dirty="0" smtClean="0"/>
              <a:t>accurate the model is likely to be </a:t>
            </a:r>
            <a:r>
              <a:rPr lang="en-IN" dirty="0" smtClean="0"/>
              <a:t>on future (test) data. Extremely simple models are likely to fail in predicting complex real world phenomena. Simplicity has its own disadvantages.</a:t>
            </a:r>
          </a:p>
          <a:p>
            <a:r>
              <a:rPr lang="en-IN" dirty="0" smtClean="0"/>
              <a:t>Imagine solving digital image processing problems using simple linear regression when much more complex models like neural networks are typically successful in these problems. We say that the linear model has a high bias since it is way too simple to be able to learn the complexity involved in the task.</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Bias-Variance Trade-off</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In an ideal case, we want to reduce both the bias and the variance, because the expected total error of a model is the sum of the errors in bias and the variance.</a:t>
            </a:r>
          </a:p>
          <a:p>
            <a:r>
              <a:rPr lang="en-IN" dirty="0" smtClean="0"/>
              <a:t>Although, in practice, we often cannot have a low bias and low variance model. </a:t>
            </a:r>
          </a:p>
          <a:p>
            <a:r>
              <a:rPr lang="en-IN" dirty="0" smtClean="0"/>
              <a:t>As the model complexity goes up, the bias reduces while the variance increases, hence the trade-off.</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Model Variance - Regression</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Mr. Prasad builds two linear regression models to solve the Regression problem.</a:t>
            </a:r>
          </a:p>
          <a:p>
            <a:pPr>
              <a:buNone/>
            </a:pPr>
            <a:r>
              <a:rPr lang="en-IN" dirty="0" smtClean="0"/>
              <a:t>-- model (1) has 3 features and model (2) has 11 features. </a:t>
            </a:r>
          </a:p>
          <a:p>
            <a:pPr>
              <a:buNone/>
            </a:pPr>
            <a:r>
              <a:rPr lang="en-IN" dirty="0" smtClean="0"/>
              <a:t>Which model is likely to undergo a larger change when a new training dataset is used?</a:t>
            </a:r>
          </a:p>
          <a:p>
            <a:pPr>
              <a:buNone/>
            </a:pPr>
            <a:endParaRPr lang="en-IN" dirty="0" smtClean="0"/>
          </a:p>
          <a:p>
            <a:pPr fontAlgn="t">
              <a:buNone/>
            </a:pPr>
            <a:r>
              <a:rPr lang="en-IN" b="1" dirty="0" smtClean="0"/>
              <a:t>A) Model 1</a:t>
            </a:r>
          </a:p>
          <a:p>
            <a:pPr fontAlgn="t">
              <a:buNone/>
            </a:pPr>
            <a:r>
              <a:rPr lang="en-IN" b="1" dirty="0" smtClean="0"/>
              <a:t>B) Model 2</a:t>
            </a:r>
          </a:p>
          <a:p>
            <a:pPr fontAlgn="t">
              <a:buNone/>
            </a:pPr>
            <a:endParaRPr lang="en-IN" b="1"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Model Variance - Regression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Model 2 can change its 11 coefficients (and the constant term) to fit the new training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914400"/>
          </a:xfrm>
        </p:spPr>
        <p:txBody>
          <a:bodyPr>
            <a:normAutofit/>
          </a:bodyPr>
          <a:lstStyle/>
          <a:p>
            <a:r>
              <a:rPr lang="en-IN" b="1" dirty="0" smtClean="0"/>
              <a:t>Bias and Variance</a:t>
            </a:r>
            <a:endParaRPr lang="en-IN"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An artificially generated dataset was used to generate data, Three regression models have been created to fit the data - linear, a degree-3 polynomial and a higher degree polynomial which passes through all the training points.</a:t>
            </a:r>
          </a:p>
          <a:p>
            <a:pPr>
              <a:buNone/>
            </a:pPr>
            <a:r>
              <a:rPr lang="en-IN" dirty="0" smtClean="0"/>
              <a:t>The correct order of bias in the three models is:</a:t>
            </a:r>
          </a:p>
          <a:p>
            <a:pPr fontAlgn="t">
              <a:buNone/>
            </a:pPr>
            <a:r>
              <a:rPr lang="en-IN" dirty="0" smtClean="0"/>
              <a:t>A) Straight line &gt; Degree-3 &gt; Polynomial</a:t>
            </a:r>
          </a:p>
          <a:p>
            <a:pPr fontAlgn="t">
              <a:buNone/>
            </a:pPr>
            <a:r>
              <a:rPr lang="en-IN" dirty="0" smtClean="0"/>
              <a:t>B) Straight line &gt; Polynomial &gt; Degree-3</a:t>
            </a:r>
          </a:p>
          <a:p>
            <a:pPr fontAlgn="t">
              <a:buNone/>
            </a:pPr>
            <a:r>
              <a:rPr lang="en-IN" dirty="0" smtClean="0"/>
              <a:t>C) Polynomial &gt; Degree-3 &gt; Straight line</a:t>
            </a:r>
          </a:p>
          <a:p>
            <a:pPr fontAlgn="t">
              <a:buNone/>
            </a:pPr>
            <a:r>
              <a:rPr lang="en-IN" dirty="0" smtClean="0"/>
              <a:t>D Polynomial &gt; Straight line &gt; Degree-3</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1.Business Understanding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1.Business Understanding Focuses on understanding the project objectives and requirements from a business perspective, and then converting this knowledge into a data mining problem definition and a preliminary plan</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Bias and Variance</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The bias is high when the model is too simple.</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normAutofit/>
          </a:bodyPr>
          <a:lstStyle/>
          <a:p>
            <a:r>
              <a:rPr lang="en-IN" sz="4000" b="1" dirty="0" smtClean="0"/>
              <a:t>Variance – Test our Understanding</a:t>
            </a:r>
            <a:endParaRPr lang="en-IN" sz="4000" dirty="0"/>
          </a:p>
        </p:txBody>
      </p:sp>
      <p:sp>
        <p:nvSpPr>
          <p:cNvPr id="3" name="Content Placeholder 2"/>
          <p:cNvSpPr>
            <a:spLocks noGrp="1"/>
          </p:cNvSpPr>
          <p:nvPr>
            <p:ph idx="1"/>
          </p:nvPr>
        </p:nvSpPr>
        <p:spPr>
          <a:xfrm>
            <a:off x="228600" y="1219200"/>
            <a:ext cx="8610600" cy="4953000"/>
          </a:xfrm>
        </p:spPr>
        <p:txBody>
          <a:bodyPr>
            <a:normAutofit/>
          </a:bodyPr>
          <a:lstStyle/>
          <a:p>
            <a:pPr>
              <a:buNone/>
            </a:pPr>
            <a:r>
              <a:rPr lang="en-IN" dirty="0" smtClean="0"/>
              <a:t>The variance in the higher degree polynomial is said to be higher than the other two models because:</a:t>
            </a:r>
          </a:p>
          <a:p>
            <a:pPr fontAlgn="t">
              <a:buNone/>
            </a:pPr>
            <a:r>
              <a:rPr lang="en-IN" dirty="0" smtClean="0"/>
              <a:t>A) The variance in the y-values of the polynomial is clearly higher, as shown in the figure</a:t>
            </a:r>
          </a:p>
          <a:p>
            <a:pPr fontAlgn="t">
              <a:buNone/>
            </a:pPr>
            <a:r>
              <a:rPr lang="en-IN" dirty="0" smtClean="0"/>
              <a:t>B) The model will change drastically from its current state when plotted on unseen test data</a:t>
            </a:r>
          </a:p>
          <a:p>
            <a:pPr fontAlgn="t">
              <a:buNone/>
            </a:pPr>
            <a:r>
              <a:rPr lang="en-IN" dirty="0" smtClean="0"/>
              <a:t>C) The model will change drastically from its current state if the current training data is altered</a:t>
            </a:r>
          </a:p>
          <a:p>
            <a:pPr fontAlgn="t">
              <a:buNone/>
            </a:pPr>
            <a:r>
              <a:rPr lang="en-IN" dirty="0" smtClean="0"/>
              <a:t>D) The y-values of the model will change drastically from the current y-values when tested on unseen data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4000" b="1" dirty="0" smtClean="0"/>
              <a:t>Variance – Test our Understanding</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Variance refers to changes in the model as a whole when trained on a different dataset. Since the polynomial is trying to overfit the data, it will change drastically with respect to it.</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Regularization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Regularization is the process of deliberately simplifying models to achieve the correct balance between keeping the model simple and yet not too naive. Recall that there are a few objective ways of measuring simplicity - choice of simpler functions, lesser number of model parameters, using lower degree polynomials, etc.</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Regularization - Test</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Regularization is typically performed while:</a:t>
            </a:r>
          </a:p>
          <a:p>
            <a:pPr>
              <a:buNone/>
            </a:pPr>
            <a:endParaRPr lang="en-IN" dirty="0" smtClean="0"/>
          </a:p>
          <a:p>
            <a:pPr fontAlgn="t">
              <a:buNone/>
            </a:pPr>
            <a:r>
              <a:rPr lang="en-IN" dirty="0" smtClean="0"/>
              <a:t>A) The model is being tested on unseen data</a:t>
            </a:r>
          </a:p>
          <a:p>
            <a:pPr fontAlgn="t">
              <a:buNone/>
            </a:pPr>
            <a:r>
              <a:rPr lang="en-IN" dirty="0" smtClean="0"/>
              <a:t>B) The learning algorithm uses the training data to produce a model</a:t>
            </a:r>
          </a:p>
          <a:p>
            <a:pPr fontAlgn="t">
              <a:buNone/>
            </a:pPr>
            <a:r>
              <a:rPr lang="en-IN" dirty="0" smtClean="0"/>
              <a:t>C) The learning algorithm uses the test data to produce a model</a:t>
            </a:r>
          </a:p>
          <a:p>
            <a:pPr fontAlgn="t">
              <a:buNone/>
            </a:pPr>
            <a:r>
              <a:rPr lang="en-IN" dirty="0" smtClean="0"/>
              <a:t>D) The model uses the training data to produce a model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Regularization -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The learning algorithm performs the process while it is learning from training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Occam's Razor</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Occam's Razor</a:t>
            </a:r>
            <a:endParaRPr lang="en-IN" dirty="0" smtClean="0"/>
          </a:p>
          <a:p>
            <a:r>
              <a:rPr lang="en-IN" dirty="0" smtClean="0"/>
              <a:t>A model should be as simple as necessary, but no simpler</a:t>
            </a:r>
          </a:p>
          <a:p>
            <a:r>
              <a:rPr lang="en-IN" dirty="0" smtClean="0"/>
              <a:t>When in doubt, choose a simpler model </a:t>
            </a:r>
          </a:p>
          <a:p>
            <a:r>
              <a:rPr lang="en-IN" dirty="0" smtClean="0"/>
              <a:t>Advantages of simplicity are </a:t>
            </a:r>
            <a:r>
              <a:rPr lang="en-IN" dirty="0" err="1" smtClean="0"/>
              <a:t>generalisability</a:t>
            </a:r>
            <a:r>
              <a:rPr lang="en-IN" dirty="0" smtClean="0"/>
              <a:t>, robustness, making few assumptions and less data required for learning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IN" b="1" dirty="0" smtClean="0"/>
              <a:t>Bias-Variance Trade-off</a:t>
            </a:r>
            <a:endParaRPr lang="en-IN" dirty="0"/>
          </a:p>
        </p:txBody>
      </p:sp>
      <p:sp>
        <p:nvSpPr>
          <p:cNvPr id="3" name="Content Placeholder 2"/>
          <p:cNvSpPr>
            <a:spLocks noGrp="1"/>
          </p:cNvSpPr>
          <p:nvPr>
            <p:ph idx="1"/>
          </p:nvPr>
        </p:nvSpPr>
        <p:spPr>
          <a:xfrm>
            <a:off x="381000" y="1295400"/>
            <a:ext cx="8305800" cy="5029200"/>
          </a:xfrm>
        </p:spPr>
        <p:txBody>
          <a:bodyPr/>
          <a:lstStyle/>
          <a:p>
            <a:r>
              <a:rPr lang="en-IN" dirty="0" smtClean="0"/>
              <a:t>Bias measures how accurately a model can describe the actual task at hand</a:t>
            </a:r>
          </a:p>
          <a:p>
            <a:r>
              <a:rPr lang="en-IN" dirty="0" smtClean="0"/>
              <a:t>Variance measures how flexible the model is with respect to changes in the training data</a:t>
            </a:r>
          </a:p>
          <a:p>
            <a:r>
              <a:rPr lang="en-IN" dirty="0" smtClean="0"/>
              <a:t>As complexity increases, bias reduces and variance increases, and we aim to find the optimal point where the total model error is the least.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914400"/>
          </a:xfrm>
        </p:spPr>
        <p:txBody>
          <a:bodyPr>
            <a:normAutofit/>
          </a:bodyPr>
          <a:lstStyle/>
          <a:p>
            <a:r>
              <a:rPr lang="en-IN" b="1" dirty="0" smtClean="0"/>
              <a:t>Over-fitting</a:t>
            </a:r>
            <a:endParaRPr lang="en-IN" dirty="0"/>
          </a:p>
        </p:txBody>
      </p:sp>
      <p:sp>
        <p:nvSpPr>
          <p:cNvPr id="3" name="Content Placeholder 2"/>
          <p:cNvSpPr>
            <a:spLocks noGrp="1"/>
          </p:cNvSpPr>
          <p:nvPr>
            <p:ph idx="1"/>
          </p:nvPr>
        </p:nvSpPr>
        <p:spPr>
          <a:xfrm>
            <a:off x="381000" y="1524000"/>
            <a:ext cx="8305800" cy="4800600"/>
          </a:xfrm>
        </p:spPr>
        <p:txBody>
          <a:bodyPr/>
          <a:lstStyle/>
          <a:p>
            <a:r>
              <a:rPr lang="en-IN" dirty="0" smtClean="0"/>
              <a:t>A model memorizes the data rather than intelligently learning the underlying trends in it.</a:t>
            </a:r>
          </a:p>
          <a:p>
            <a:r>
              <a:rPr lang="en-IN" dirty="0" smtClean="0"/>
              <a:t>It arises because it is possible to memorize data, and this is a problem, because the real test happens on unseen, real world data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a:t>
            </a:r>
            <a:r>
              <a:rPr lang="en-IN" b="1" dirty="0" smtClean="0"/>
              <a:t> model</a:t>
            </a:r>
            <a:r>
              <a:rPr lang="en-IN" dirty="0" smtClean="0"/>
              <a:t> to apply?</a:t>
            </a:r>
            <a:endParaRPr lang="en-IN" dirty="0"/>
          </a:p>
        </p:txBody>
      </p:sp>
      <p:sp>
        <p:nvSpPr>
          <p:cNvPr id="3" name="Content Placeholder 2"/>
          <p:cNvSpPr>
            <a:spLocks noGrp="1"/>
          </p:cNvSpPr>
          <p:nvPr>
            <p:ph idx="1"/>
          </p:nvPr>
        </p:nvSpPr>
        <p:spPr>
          <a:xfrm>
            <a:off x="304800" y="1219200"/>
            <a:ext cx="8534400" cy="4953000"/>
          </a:xfrm>
        </p:spPr>
        <p:txBody>
          <a:bodyPr/>
          <a:lstStyle/>
          <a:p>
            <a:r>
              <a:rPr lang="en-IN" dirty="0" smtClean="0"/>
              <a:t>We learnt various machine learning models such as </a:t>
            </a:r>
            <a:r>
              <a:rPr lang="en-IN" b="1" dirty="0" smtClean="0"/>
              <a:t>logistic regression, support vector machines, decision trees, </a:t>
            </a:r>
            <a:r>
              <a:rPr lang="en-IN" b="1" dirty="0" err="1" smtClean="0"/>
              <a:t>naivebayes</a:t>
            </a:r>
            <a:r>
              <a:rPr lang="en-IN" b="1" dirty="0" smtClean="0"/>
              <a:t> and random forests</a:t>
            </a:r>
            <a:r>
              <a:rPr lang="en-IN" dirty="0" smtClean="0"/>
              <a:t>. The question is, </a:t>
            </a:r>
            <a:r>
              <a:rPr lang="en-IN" b="1" dirty="0" smtClean="0"/>
              <a:t>how do you choose </a:t>
            </a:r>
            <a:r>
              <a:rPr lang="en-IN" dirty="0" smtClean="0"/>
              <a:t>which</a:t>
            </a:r>
            <a:r>
              <a:rPr lang="en-IN" b="1" dirty="0" smtClean="0"/>
              <a:t> model(s)</a:t>
            </a:r>
            <a:r>
              <a:rPr lang="en-IN" dirty="0" smtClean="0"/>
              <a:t> to apply to a given business problem?</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IN" dirty="0" smtClean="0"/>
              <a:t>2.Data Understanding</a:t>
            </a:r>
            <a:endParaRPr lang="en-IN" dirty="0"/>
          </a:p>
        </p:txBody>
      </p:sp>
      <p:sp>
        <p:nvSpPr>
          <p:cNvPr id="3" name="Content Placeholder 2"/>
          <p:cNvSpPr>
            <a:spLocks noGrp="1"/>
          </p:cNvSpPr>
          <p:nvPr>
            <p:ph idx="1"/>
          </p:nvPr>
        </p:nvSpPr>
        <p:spPr>
          <a:xfrm>
            <a:off x="304800" y="1600200"/>
            <a:ext cx="8382000" cy="4724400"/>
          </a:xfrm>
        </p:spPr>
        <p:txBody>
          <a:bodyPr>
            <a:normAutofit/>
          </a:bodyPr>
          <a:lstStyle/>
          <a:p>
            <a:r>
              <a:rPr lang="en-IN" dirty="0" smtClean="0"/>
              <a:t>2.Data Understanding Starts with an initial data collection and proceeds with activities in order to get familiar with the data, to identify data quality problems, to discover first insights into the data, or to detect interesting subsets to form hypotheses for hidden information.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a:t>
            </a:r>
            <a:r>
              <a:rPr lang="en-IN" b="1" dirty="0" smtClean="0"/>
              <a:t> model</a:t>
            </a:r>
            <a:r>
              <a:rPr lang="en-IN" dirty="0" smtClean="0"/>
              <a:t> to apply?</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One option is to apply all the models and compare their results; but is it always feasible to apply all the models? Sometimes, you won’t have enough time to try all the available options. </a:t>
            </a:r>
          </a:p>
          <a:p>
            <a:r>
              <a:rPr lang="en-IN" dirty="0" smtClean="0"/>
              <a:t>More importantly, it is helpful to be able to identify some guiding principles behind the choice of models, rather than using a hit-and-trial approach.</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Logistic Regression - Test</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Which of the following is correct about logistic regression?</a:t>
            </a:r>
          </a:p>
          <a:p>
            <a:pPr>
              <a:buNone/>
            </a:pPr>
            <a:endParaRPr lang="en-IN" dirty="0" smtClean="0"/>
          </a:p>
          <a:p>
            <a:pPr fontAlgn="t">
              <a:buNone/>
            </a:pPr>
            <a:r>
              <a:rPr lang="en-IN" dirty="0" smtClean="0"/>
              <a:t>A) A logistic regression model calculates the class probabilities of all the classes of the outcome variable, while predicting a test case.</a:t>
            </a:r>
          </a:p>
          <a:p>
            <a:pPr fontAlgn="t">
              <a:buNone/>
            </a:pPr>
            <a:r>
              <a:rPr lang="en-IN" dirty="0" smtClean="0"/>
              <a:t>B) The decision boundary of an LR model is a sigmoid curve line.</a:t>
            </a:r>
          </a:p>
          <a:p>
            <a:pPr fontAlgn="t">
              <a:buNone/>
            </a:pPr>
            <a:r>
              <a:rPr lang="en-IN" dirty="0" smtClean="0"/>
              <a:t>C) The decision boundary of an LR model is a straight line.</a:t>
            </a:r>
          </a:p>
          <a:p>
            <a:pPr fontAlgn="t">
              <a:buNone/>
            </a:pPr>
            <a:r>
              <a:rPr lang="en-IN" dirty="0" smtClean="0"/>
              <a:t>D) A logistic regression model predicts the class of the test case without creating any probabilities.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Logistic Regression - Test</a:t>
            </a:r>
            <a:endParaRPr lang="en-IN" dirty="0"/>
          </a:p>
        </p:txBody>
      </p:sp>
      <p:sp>
        <p:nvSpPr>
          <p:cNvPr id="3" name="Content Placeholder 2"/>
          <p:cNvSpPr>
            <a:spLocks noGrp="1"/>
          </p:cNvSpPr>
          <p:nvPr>
            <p:ph idx="1"/>
          </p:nvPr>
        </p:nvSpPr>
        <p:spPr>
          <a:xfrm>
            <a:off x="304800" y="1447800"/>
            <a:ext cx="8534400" cy="4724400"/>
          </a:xfrm>
        </p:spPr>
        <p:txBody>
          <a:bodyPr>
            <a:normAutofit fontScale="92500"/>
          </a:bodyPr>
          <a:lstStyle/>
          <a:p>
            <a:r>
              <a:rPr lang="en-IN" b="1" dirty="0" smtClean="0"/>
              <a:t>Feedback :</a:t>
            </a:r>
            <a:r>
              <a:rPr lang="en-IN" dirty="0" smtClean="0"/>
              <a:t>The separator, between different classes of a logistic regression model, is always a linear line that is determined by the cut-off chosen after building the model.</a:t>
            </a:r>
          </a:p>
          <a:p>
            <a:r>
              <a:rPr lang="en-IN" b="1" dirty="0" smtClean="0"/>
              <a:t>Feedback :</a:t>
            </a:r>
            <a:r>
              <a:rPr lang="en-IN" dirty="0" smtClean="0"/>
              <a:t>Logistic regression calculates the class probabilities of all the classes present in the outcome variable, using the logistic function. The final class is predicted by providing a cut-off value.</a:t>
            </a:r>
          </a:p>
          <a:p>
            <a:r>
              <a:rPr lang="en-IN" b="1" dirty="0" smtClean="0"/>
              <a:t>Feedback :</a:t>
            </a:r>
            <a:r>
              <a:rPr lang="en-IN" dirty="0" smtClean="0"/>
              <a:t>The logistic regression model separates two different classes using a line linearly. The sigmoid curve is only used to calculate class probabilities. The final classes are predicted based on the cut-off chosen after building the model.</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dirty="0" smtClean="0"/>
              <a:t>Advantages of </a:t>
            </a:r>
            <a:r>
              <a:rPr lang="en-IN" b="1" dirty="0" smtClean="0"/>
              <a:t>Logistic regression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Logistic regression</a:t>
            </a:r>
            <a:endParaRPr lang="en-IN" dirty="0" smtClean="0"/>
          </a:p>
          <a:p>
            <a:pPr lvl="1"/>
            <a:r>
              <a:rPr lang="en-IN" dirty="0" smtClean="0"/>
              <a:t>It is convenient for generating probability scores.</a:t>
            </a:r>
          </a:p>
          <a:p>
            <a:pPr lvl="1"/>
            <a:r>
              <a:rPr lang="en-IN" dirty="0" smtClean="0"/>
              <a:t>Efficient implementation is available across different tools.</a:t>
            </a:r>
          </a:p>
          <a:p>
            <a:pPr lvl="1"/>
            <a:r>
              <a:rPr lang="en-IN" dirty="0" smtClean="0"/>
              <a:t>The issue of multi-</a:t>
            </a:r>
            <a:r>
              <a:rPr lang="en-IN" dirty="0" err="1" smtClean="0"/>
              <a:t>collinearity</a:t>
            </a:r>
            <a:r>
              <a:rPr lang="en-IN" dirty="0" smtClean="0"/>
              <a:t> can be countered with regularisation.</a:t>
            </a:r>
          </a:p>
          <a:p>
            <a:pPr lvl="1"/>
            <a:r>
              <a:rPr lang="en-IN" dirty="0" smtClean="0"/>
              <a:t>It has widespread industry use.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dirty="0" smtClean="0"/>
              <a:t>Cons of </a:t>
            </a:r>
            <a:r>
              <a:rPr lang="en-IN" b="1" dirty="0" smtClean="0"/>
              <a:t>Logistic regression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Cons of </a:t>
            </a:r>
            <a:r>
              <a:rPr lang="en-IN" b="1" dirty="0" smtClean="0"/>
              <a:t>Logistic regression</a:t>
            </a:r>
            <a:endParaRPr lang="en-IN" dirty="0" smtClean="0"/>
          </a:p>
          <a:p>
            <a:pPr lvl="1"/>
            <a:r>
              <a:rPr lang="en-IN" dirty="0" smtClean="0"/>
              <a:t>It does not perform well when the features space is too large.</a:t>
            </a:r>
          </a:p>
          <a:p>
            <a:pPr lvl="1"/>
            <a:r>
              <a:rPr lang="en-IN" dirty="0" smtClean="0"/>
              <a:t>It does not perform well when there are a lot of categorical variables in the data.</a:t>
            </a:r>
          </a:p>
          <a:p>
            <a:pPr lvl="1"/>
            <a:r>
              <a:rPr lang="en-IN" dirty="0" smtClean="0"/>
              <a:t>The nonlinear features have to be transformed to linear features in order to efficiently use them for a logistic model.</a:t>
            </a:r>
          </a:p>
          <a:p>
            <a:pPr lvl="1"/>
            <a:r>
              <a:rPr lang="en-IN" dirty="0" smtClean="0"/>
              <a:t>It relies on entire data i.e. if there is even a small change in the data, the logistic model can change significantly.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Advantages of Decision trees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Decision trees</a:t>
            </a:r>
            <a:endParaRPr lang="en-IN" dirty="0" smtClean="0"/>
          </a:p>
          <a:p>
            <a:r>
              <a:rPr lang="en-IN" dirty="0" smtClean="0"/>
              <a:t>Intuitive decision rules make it easy to interpret.</a:t>
            </a:r>
          </a:p>
          <a:p>
            <a:r>
              <a:rPr lang="en-IN" dirty="0" smtClean="0"/>
              <a:t>Trees handle nonlinear features well.</a:t>
            </a:r>
          </a:p>
          <a:p>
            <a:r>
              <a:rPr lang="en-IN" dirty="0" smtClean="0"/>
              <a:t>The variable interaction is taken into account.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Cons of Decision trees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Cons of Decision trees</a:t>
            </a:r>
            <a:endParaRPr lang="en-IN" dirty="0" smtClean="0"/>
          </a:p>
          <a:p>
            <a:r>
              <a:rPr lang="en-IN" dirty="0" smtClean="0"/>
              <a:t>Trees are highly biased towards the training set and overfit it more often than not.</a:t>
            </a:r>
          </a:p>
          <a:p>
            <a:r>
              <a:rPr lang="en-IN" dirty="0" smtClean="0"/>
              <a:t>There is no meaningful probability score as the output.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Pros of Support vector machines</a:t>
            </a:r>
            <a:endParaRPr lang="en-IN" b="1" dirty="0"/>
          </a:p>
        </p:txBody>
      </p:sp>
      <p:sp>
        <p:nvSpPr>
          <p:cNvPr id="3" name="Content Placeholder 2"/>
          <p:cNvSpPr>
            <a:spLocks noGrp="1"/>
          </p:cNvSpPr>
          <p:nvPr>
            <p:ph idx="1"/>
          </p:nvPr>
        </p:nvSpPr>
        <p:spPr>
          <a:xfrm>
            <a:off x="304800" y="1447800"/>
            <a:ext cx="8534400" cy="4724400"/>
          </a:xfrm>
        </p:spPr>
        <p:txBody>
          <a:bodyPr/>
          <a:lstStyle/>
          <a:p>
            <a:r>
              <a:rPr lang="en-IN" b="1" dirty="0" smtClean="0"/>
              <a:t>Support vector machines</a:t>
            </a:r>
            <a:endParaRPr lang="en-IN" dirty="0" smtClean="0"/>
          </a:p>
          <a:p>
            <a:r>
              <a:rPr lang="en-IN" dirty="0" smtClean="0"/>
              <a:t>SVMs can handle large feature space.</a:t>
            </a:r>
          </a:p>
          <a:p>
            <a:r>
              <a:rPr lang="en-IN" dirty="0" smtClean="0"/>
              <a:t>These can handle nonlinear feature interaction.</a:t>
            </a:r>
          </a:p>
          <a:p>
            <a:r>
              <a:rPr lang="en-IN" dirty="0" smtClean="0"/>
              <a:t>They do not rely on the entire dimensionality of the data for the transformation.</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Cons of Support vector machines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Cons of Support vector machines</a:t>
            </a:r>
            <a:endParaRPr lang="en-IN" dirty="0" smtClean="0"/>
          </a:p>
          <a:p>
            <a:r>
              <a:rPr lang="en-IN" dirty="0" smtClean="0"/>
              <a:t>SVMs are not efficient in terms of computational cost when the number of observations is large.</a:t>
            </a:r>
          </a:p>
          <a:p>
            <a:r>
              <a:rPr lang="en-IN" dirty="0" smtClean="0"/>
              <a:t>It is tricky and time-consuming to find the appropriate kernel for a given data.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sz="3600" b="1" dirty="0" smtClean="0"/>
              <a:t>Pros and Cons of Different ML Models- Test</a:t>
            </a:r>
            <a:endParaRPr lang="en-IN" sz="3600"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Which of the following algorithms will not perform well when the relationship between the dependent and independent variable in a data set is nonlinear?</a:t>
            </a:r>
          </a:p>
          <a:p>
            <a:endParaRPr lang="en-IN" dirty="0" smtClean="0"/>
          </a:p>
          <a:p>
            <a:pPr fontAlgn="t">
              <a:buNone/>
            </a:pPr>
            <a:r>
              <a:rPr lang="en-IN" dirty="0" smtClean="0"/>
              <a:t>A) Logistic regression</a:t>
            </a:r>
          </a:p>
          <a:p>
            <a:pPr fontAlgn="t">
              <a:buNone/>
            </a:pPr>
            <a:r>
              <a:rPr lang="en-IN" dirty="0" smtClean="0"/>
              <a:t>B) Support vector machines</a:t>
            </a:r>
          </a:p>
          <a:p>
            <a:pPr fontAlgn="t">
              <a:buNone/>
            </a:pPr>
            <a:r>
              <a:rPr lang="en-IN" dirty="0" smtClean="0"/>
              <a:t>C) Decision trees</a:t>
            </a:r>
          </a:p>
          <a:p>
            <a:pPr fontAlgn="t">
              <a:buNone/>
            </a:pPr>
            <a:r>
              <a:rPr lang="en-IN" dirty="0" smtClean="0"/>
              <a:t>D) Random forest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3.Data Preparation</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3.Data Preparation The data preparation phase covers all activities to construct the final dataset from the initial raw data.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200" b="1" dirty="0" smtClean="0"/>
              <a:t>Pros and Cons of Different ML Models- Test</a:t>
            </a:r>
            <a:endParaRPr lang="en-IN" sz="32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Since logistic regression separates the different classes of the dependent variable using a line, there should be linear dependence between the dependent and independent variable for it to work well.</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200" b="1" dirty="0" smtClean="0"/>
              <a:t>Pros and Cons of Different ML Models- Test</a:t>
            </a:r>
            <a:endParaRPr lang="en-IN" sz="3200"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Which of these algorithms’ result is easiest to explain to someone who does not possess any knowledge of machine learning?</a:t>
            </a:r>
          </a:p>
          <a:p>
            <a:pPr>
              <a:buNone/>
            </a:pPr>
            <a:endParaRPr lang="en-IN" dirty="0" smtClean="0"/>
          </a:p>
          <a:p>
            <a:pPr fontAlgn="t">
              <a:buNone/>
            </a:pPr>
            <a:r>
              <a:rPr lang="en-IN" dirty="0" smtClean="0"/>
              <a:t>A) Support vector machines</a:t>
            </a:r>
          </a:p>
          <a:p>
            <a:pPr fontAlgn="t">
              <a:buNone/>
            </a:pPr>
            <a:r>
              <a:rPr lang="en-IN" dirty="0" smtClean="0"/>
              <a:t>B) Decision trees</a:t>
            </a:r>
          </a:p>
          <a:p>
            <a:pPr fontAlgn="t">
              <a:buNone/>
            </a:pPr>
            <a:r>
              <a:rPr lang="en-IN" dirty="0" smtClean="0"/>
              <a:t>C) Random forest</a:t>
            </a:r>
          </a:p>
          <a:p>
            <a:pPr fontAlgn="t">
              <a:buNone/>
            </a:pPr>
            <a:r>
              <a:rPr lang="en-IN" dirty="0" smtClean="0"/>
              <a:t>D) Neural Networks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sz="3200" b="1" dirty="0" smtClean="0"/>
              <a:t>Pros and Cons of Different ML Models- Test</a:t>
            </a:r>
            <a:endParaRPr lang="en-IN" sz="3200"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Because of the intuitive nature of decision trees, their results can be easily interpreted and explained.</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choice of algorithms:</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You could get overwhelmed by the choice of algorithms available for classification. To summarise—</a:t>
            </a:r>
          </a:p>
          <a:p>
            <a:r>
              <a:rPr lang="en-IN" b="1" dirty="0" smtClean="0"/>
              <a:t>Start with logistic regression</a:t>
            </a:r>
            <a:r>
              <a:rPr lang="en-IN" dirty="0" smtClean="0"/>
              <a:t>. Using a logistic regression model serves two purposes: 1) It acts as a </a:t>
            </a:r>
            <a:r>
              <a:rPr lang="en-IN" b="1" dirty="0" smtClean="0"/>
              <a:t>baseline</a:t>
            </a:r>
            <a:r>
              <a:rPr lang="en-IN" dirty="0" smtClean="0"/>
              <a:t> (benchmark) model. 2) It gives you an idea about the important variables.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Choice of algorithms</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Then, go for </a:t>
            </a:r>
            <a:r>
              <a:rPr lang="en-IN" b="1" dirty="0" smtClean="0"/>
              <a:t>decision trees</a:t>
            </a:r>
            <a:r>
              <a:rPr lang="en-IN" dirty="0" smtClean="0"/>
              <a:t> and compare their performance with the logistic regression model. If there is no significant improvement in their performance, then just use the important variables drawn from the logistic regression model.</a:t>
            </a:r>
          </a:p>
          <a:p>
            <a:r>
              <a:rPr lang="en-IN" dirty="0" smtClean="0"/>
              <a:t>Finally, if you still do not meet the performance requirements, use </a:t>
            </a:r>
            <a:r>
              <a:rPr lang="en-IN" b="1" dirty="0" smtClean="0"/>
              <a:t>support vector machines</a:t>
            </a:r>
            <a:r>
              <a:rPr lang="en-IN" dirty="0" smtClean="0"/>
              <a:t>. But, keep in mind the </a:t>
            </a:r>
            <a:r>
              <a:rPr lang="en-IN" b="1" dirty="0" smtClean="0"/>
              <a:t>time and resource constraints</a:t>
            </a:r>
            <a:r>
              <a:rPr lang="en-IN" dirty="0" smtClean="0"/>
              <a:t>, because it takes time to find an appropriate kernel for SVM. Also, they are computationally expensive.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CART vs CHAID</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What is the main difference between CART and CHAID trees?</a:t>
            </a:r>
          </a:p>
          <a:p>
            <a:pPr fontAlgn="t">
              <a:buNone/>
            </a:pPr>
            <a:r>
              <a:rPr lang="en-IN" dirty="0" smtClean="0"/>
              <a:t>A) CART is used for classification, and CHAID is used for regression.</a:t>
            </a:r>
          </a:p>
          <a:p>
            <a:pPr fontAlgn="t">
              <a:buNone/>
            </a:pPr>
            <a:r>
              <a:rPr lang="en-IN" dirty="0" smtClean="0"/>
              <a:t>B) CART can create </a:t>
            </a:r>
            <a:r>
              <a:rPr lang="en-IN" dirty="0" err="1" smtClean="0"/>
              <a:t>multiway</a:t>
            </a:r>
            <a:r>
              <a:rPr lang="en-IN" dirty="0" smtClean="0"/>
              <a:t> trees (more than two children for a node), and CHAID can only create binary trees (a maximum of two children for a node).</a:t>
            </a:r>
          </a:p>
          <a:p>
            <a:pPr fontAlgn="t">
              <a:buNone/>
            </a:pPr>
            <a:r>
              <a:rPr lang="en-IN" dirty="0" smtClean="0"/>
              <a:t>C) CART can only create binary trees (a maximum of two children for a node), and CHAID can create </a:t>
            </a:r>
            <a:r>
              <a:rPr lang="en-IN" dirty="0" err="1" smtClean="0"/>
              <a:t>multiway</a:t>
            </a:r>
            <a:r>
              <a:rPr lang="en-IN" dirty="0" smtClean="0"/>
              <a:t> trees (more than two children for a node).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CART vs CHAID</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CART can only build binary trees, whereas CHAID can build </a:t>
            </a:r>
            <a:r>
              <a:rPr lang="en-IN" i="1" dirty="0" err="1" smtClean="0"/>
              <a:t>multiway</a:t>
            </a:r>
            <a:r>
              <a:rPr lang="en-IN" i="1" dirty="0" smtClean="0"/>
              <a:t> trees.</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CART vs CHAID</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Suppose you are asked to build a decision tree model for a classification problem, by your manager. The aim of the organisation is to understand the driver KPIs (Key Performance Indicators), i.e. features that play an important role in the problem at hand. Which type of tree would be more appropriate for this task?</a:t>
            </a:r>
          </a:p>
          <a:p>
            <a:endParaRPr lang="en-IN" dirty="0" smtClean="0"/>
          </a:p>
          <a:p>
            <a:pPr fontAlgn="t">
              <a:buNone/>
            </a:pPr>
            <a:r>
              <a:rPr lang="en-IN" dirty="0" smtClean="0"/>
              <a:t>A) CART (Classification and Regression Tree)</a:t>
            </a:r>
          </a:p>
          <a:p>
            <a:pPr fontAlgn="t">
              <a:buNone/>
            </a:pPr>
            <a:r>
              <a:rPr lang="en-IN" dirty="0" smtClean="0"/>
              <a:t>B) CHAID (Chi-square Automatic Interaction Detection)</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CART vs CHAID</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CHAID trees are suitable when you need to understand the driver KPIs, instead of predicting the class.</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Disadvantages of decision trees:</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r>
              <a:rPr lang="en-IN" dirty="0" smtClean="0"/>
              <a:t> Trees have a tendency to </a:t>
            </a:r>
            <a:r>
              <a:rPr lang="en-IN" b="1" dirty="0" smtClean="0"/>
              <a:t>overfit</a:t>
            </a:r>
            <a:r>
              <a:rPr lang="en-IN" dirty="0" smtClean="0"/>
              <a:t> the training data.</a:t>
            </a:r>
          </a:p>
          <a:p>
            <a:r>
              <a:rPr lang="en-IN" dirty="0" smtClean="0"/>
              <a:t>Splitting with </a:t>
            </a:r>
            <a:r>
              <a:rPr lang="en-IN" b="1" dirty="0" smtClean="0"/>
              <a:t>multiple linear decision boundaries that are perpendicular to the feature </a:t>
            </a:r>
            <a:r>
              <a:rPr lang="en-IN" b="1" dirty="0" err="1" smtClean="0"/>
              <a:t>space</a:t>
            </a:r>
            <a:r>
              <a:rPr lang="en-IN" dirty="0" err="1" smtClean="0"/>
              <a:t>is</a:t>
            </a:r>
            <a:r>
              <a:rPr lang="en-IN" dirty="0" smtClean="0"/>
              <a:t> not always efficient.</a:t>
            </a:r>
          </a:p>
          <a:p>
            <a:r>
              <a:rPr lang="en-IN" dirty="0" smtClean="0"/>
              <a:t>It is not possible to </a:t>
            </a:r>
            <a:r>
              <a:rPr lang="en-IN" b="1" dirty="0" smtClean="0"/>
              <a:t>predict beyond the range</a:t>
            </a:r>
            <a:r>
              <a:rPr lang="en-IN" dirty="0" smtClean="0"/>
              <a:t> of the response variable in the training data in a regression problem. Suppose you want to predict house prices using a decision tree and the range of the house price (response variable) is $5000 to $35000. While predicting, the output of the decision tree will always be within that range.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4.Modeling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err="1" smtClean="0"/>
              <a:t>Modeling</a:t>
            </a:r>
            <a:r>
              <a:rPr lang="en-IN" dirty="0" smtClean="0"/>
              <a:t> techniques are selected and applied. Since some techniques like neural nets have specific requirements regarding the form of the data, there can be a loop back here to data prep.</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Advantages of random forests:</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 No need to </a:t>
            </a:r>
            <a:r>
              <a:rPr lang="en-IN" b="1" dirty="0" smtClean="0"/>
              <a:t>prune</a:t>
            </a:r>
            <a:r>
              <a:rPr lang="en-IN" dirty="0" smtClean="0"/>
              <a:t> the trees of a forest.</a:t>
            </a:r>
          </a:p>
          <a:p>
            <a:r>
              <a:rPr lang="en-IN" dirty="0" smtClean="0"/>
              <a:t>The </a:t>
            </a:r>
            <a:r>
              <a:rPr lang="en-IN" b="1" dirty="0" smtClean="0"/>
              <a:t>OOB error</a:t>
            </a:r>
            <a:r>
              <a:rPr lang="en-IN" dirty="0" smtClean="0"/>
              <a:t> can be calculated from the training data itself which gives a good estimate of the model performance on unseen data.</a:t>
            </a:r>
          </a:p>
          <a:p>
            <a:r>
              <a:rPr lang="en-IN" dirty="0" smtClean="0"/>
              <a:t>It is hard for a random forest to </a:t>
            </a:r>
            <a:r>
              <a:rPr lang="en-IN" b="1" dirty="0" smtClean="0"/>
              <a:t>overfit </a:t>
            </a:r>
            <a:r>
              <a:rPr lang="en-IN" dirty="0" smtClean="0"/>
              <a:t>the training data.</a:t>
            </a:r>
          </a:p>
          <a:p>
            <a:r>
              <a:rPr lang="en-IN" dirty="0" smtClean="0"/>
              <a:t>A random forest is not affected by </a:t>
            </a:r>
            <a:r>
              <a:rPr lang="en-IN" b="1" dirty="0" smtClean="0"/>
              <a:t>outliers</a:t>
            </a:r>
            <a:r>
              <a:rPr lang="en-IN" dirty="0" smtClean="0"/>
              <a:t> as much because of the aggregation strategy.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Random Forests vs Decision Trees</a:t>
            </a:r>
            <a:endParaRPr lang="en-IN" dirty="0"/>
          </a:p>
        </p:txBody>
      </p:sp>
      <p:sp>
        <p:nvSpPr>
          <p:cNvPr id="3" name="Content Placeholder 2"/>
          <p:cNvSpPr>
            <a:spLocks noGrp="1"/>
          </p:cNvSpPr>
          <p:nvPr>
            <p:ph idx="1"/>
          </p:nvPr>
        </p:nvSpPr>
        <p:spPr>
          <a:xfrm>
            <a:off x="304800" y="1447800"/>
            <a:ext cx="8534400" cy="4724400"/>
          </a:xfrm>
        </p:spPr>
        <p:txBody>
          <a:bodyPr>
            <a:normAutofit lnSpcReduction="10000"/>
          </a:bodyPr>
          <a:lstStyle/>
          <a:p>
            <a:r>
              <a:rPr lang="en-IN" dirty="0" smtClean="0"/>
              <a:t>Which of the following are the advantages of random forests over decision trees? (Choose Two)</a:t>
            </a:r>
          </a:p>
          <a:p>
            <a:pPr fontAlgn="t"/>
            <a:endParaRPr lang="en-IN" dirty="0" smtClean="0"/>
          </a:p>
          <a:p>
            <a:pPr fontAlgn="t">
              <a:buNone/>
            </a:pPr>
            <a:r>
              <a:rPr lang="en-IN" dirty="0" smtClean="0"/>
              <a:t>A) Unlike decision trees, random forests have no hyper-parameters to tune.</a:t>
            </a:r>
          </a:p>
          <a:p>
            <a:pPr fontAlgn="t">
              <a:buNone/>
            </a:pPr>
            <a:r>
              <a:rPr lang="en-IN" b="1" dirty="0" smtClean="0"/>
              <a:t>B) Random forests solve the problem of over-fitting, a problem commonly faced by decision trees.</a:t>
            </a:r>
          </a:p>
          <a:p>
            <a:pPr fontAlgn="t">
              <a:buNone/>
            </a:pPr>
            <a:r>
              <a:rPr lang="en-IN" dirty="0" smtClean="0"/>
              <a:t>C) Random forests can predict a value that is out of the range of the dependent variable present in the training data.</a:t>
            </a:r>
          </a:p>
          <a:p>
            <a:pPr fontAlgn="t">
              <a:buNone/>
            </a:pPr>
            <a:r>
              <a:rPr lang="en-IN" b="1" dirty="0" smtClean="0"/>
              <a:t>D) Random forests do not require tree pruning.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b="1" dirty="0" smtClean="0"/>
              <a:t>Random Forests vs Decision Trees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dirty="0" smtClean="0"/>
              <a:t>Random forests use bagging along with sampling the features randomly at each node split. This prevents them from over-fitting the data, unlike decision trees.</a:t>
            </a:r>
          </a:p>
          <a:p>
            <a:r>
              <a:rPr lang="en-IN" b="1" dirty="0" smtClean="0"/>
              <a:t>Feedback :</a:t>
            </a:r>
            <a:r>
              <a:rPr lang="en-IN" dirty="0" smtClean="0"/>
              <a:t>There is no need to prune trees in a random forest because even if some trees overfit the training set, it will not matter when the results of all the trees are aggregated.</a:t>
            </a:r>
          </a:p>
          <a:p>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dirty="0" smtClean="0"/>
              <a:t>The limitations of a random forest</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The limitations of a random forest are:</a:t>
            </a:r>
          </a:p>
          <a:p>
            <a:r>
              <a:rPr lang="en-IN" dirty="0" smtClean="0"/>
              <a:t>Owing to their origin to decision trees, random forests have the same problem of </a:t>
            </a:r>
            <a:r>
              <a:rPr lang="en-IN" b="1" dirty="0" smtClean="0"/>
              <a:t>not predicting beyond the range of the response variable</a:t>
            </a:r>
            <a:r>
              <a:rPr lang="en-IN" dirty="0" smtClean="0"/>
              <a:t> in the training set.</a:t>
            </a:r>
          </a:p>
          <a:p>
            <a:r>
              <a:rPr lang="en-IN" dirty="0" smtClean="0"/>
              <a:t>The </a:t>
            </a:r>
            <a:r>
              <a:rPr lang="en-IN" b="1" dirty="0" smtClean="0"/>
              <a:t>extreme values are often not predicted</a:t>
            </a:r>
            <a:r>
              <a:rPr lang="en-IN" dirty="0" smtClean="0"/>
              <a:t> because of the aggregation strategy.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fontScale="90000"/>
          </a:bodyPr>
          <a:lstStyle/>
          <a:p>
            <a:r>
              <a:rPr lang="en-IN" dirty="0" smtClean="0"/>
              <a:t>Approach towards model building</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Which is the more appropriate approach towards model building?</a:t>
            </a:r>
          </a:p>
          <a:p>
            <a:pPr fontAlgn="t">
              <a:buNone/>
            </a:pPr>
            <a:endParaRPr lang="en-IN" dirty="0" smtClean="0"/>
          </a:p>
          <a:p>
            <a:pPr fontAlgn="t">
              <a:buNone/>
            </a:pPr>
            <a:r>
              <a:rPr lang="en-IN" dirty="0" smtClean="0"/>
              <a:t>A) Start from a simple model; and only build complex models if the simple ones do not meet the required standards.</a:t>
            </a:r>
          </a:p>
          <a:p>
            <a:pPr fontAlgn="t">
              <a:buNone/>
            </a:pPr>
            <a:r>
              <a:rPr lang="en-IN" dirty="0" smtClean="0"/>
              <a:t>B) Start from a complex model because simple ones are always less accurate.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Test- Which Model to use?</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Which of these is most appropriate to use as a baseline (benchmark) model?</a:t>
            </a:r>
          </a:p>
          <a:p>
            <a:pPr>
              <a:buNone/>
            </a:pPr>
            <a:endParaRPr lang="en-IN" dirty="0" smtClean="0"/>
          </a:p>
          <a:p>
            <a:pPr fontAlgn="t">
              <a:buNone/>
            </a:pPr>
            <a:r>
              <a:rPr lang="en-IN" dirty="0" smtClean="0"/>
              <a:t>A) Logistic regression</a:t>
            </a:r>
          </a:p>
          <a:p>
            <a:pPr fontAlgn="t">
              <a:buNone/>
            </a:pPr>
            <a:r>
              <a:rPr lang="en-IN" dirty="0" smtClean="0"/>
              <a:t>B) Support vector machines</a:t>
            </a:r>
          </a:p>
          <a:p>
            <a:pPr fontAlgn="t">
              <a:buNone/>
            </a:pPr>
            <a:r>
              <a:rPr lang="en-IN" dirty="0" smtClean="0"/>
              <a:t>C) Random forests</a:t>
            </a:r>
          </a:p>
          <a:p>
            <a:pPr fontAlgn="t">
              <a:buNone/>
            </a:pPr>
            <a:r>
              <a:rPr lang="en-IN" dirty="0" smtClean="0"/>
              <a:t>D) Decision trees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Test- Which Model to use?</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Logistic regression is simple to run, with no hyper parameters to tune. It can be used as a benchmark to compare the performance of other models.</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not to use?- Test</a:t>
            </a:r>
            <a:endParaRPr lang="en-IN" dirty="0"/>
          </a:p>
        </p:txBody>
      </p:sp>
      <p:sp>
        <p:nvSpPr>
          <p:cNvPr id="3" name="Content Placeholder 2"/>
          <p:cNvSpPr>
            <a:spLocks noGrp="1"/>
          </p:cNvSpPr>
          <p:nvPr>
            <p:ph idx="1"/>
          </p:nvPr>
        </p:nvSpPr>
        <p:spPr>
          <a:xfrm>
            <a:off x="304800" y="1447800"/>
            <a:ext cx="8534400" cy="4724400"/>
          </a:xfrm>
        </p:spPr>
        <p:txBody>
          <a:bodyPr/>
          <a:lstStyle/>
          <a:p>
            <a:pPr>
              <a:buNone/>
            </a:pPr>
            <a:r>
              <a:rPr lang="en-IN" dirty="0" smtClean="0"/>
              <a:t>Which of the following algorithms is not advisable to use when you have limited CPU resources and time, and when the data set is relatively large?</a:t>
            </a:r>
          </a:p>
          <a:p>
            <a:pPr>
              <a:buNone/>
            </a:pPr>
            <a:endParaRPr lang="en-IN" dirty="0" smtClean="0"/>
          </a:p>
          <a:p>
            <a:pPr fontAlgn="t">
              <a:buNone/>
            </a:pPr>
            <a:r>
              <a:rPr lang="en-IN" dirty="0" smtClean="0"/>
              <a:t>A) Logistic regression</a:t>
            </a:r>
          </a:p>
          <a:p>
            <a:pPr fontAlgn="t">
              <a:buNone/>
            </a:pPr>
            <a:r>
              <a:rPr lang="en-IN" dirty="0" smtClean="0"/>
              <a:t>B) Support vector machines</a:t>
            </a:r>
          </a:p>
          <a:p>
            <a:pPr fontAlgn="t">
              <a:buNone/>
            </a:pPr>
            <a:r>
              <a:rPr lang="en-IN" dirty="0" smtClean="0"/>
              <a:t>C) Decision trees</a:t>
            </a:r>
          </a:p>
          <a:p>
            <a:pPr fontAlgn="t">
              <a:buNone/>
            </a:pPr>
            <a:r>
              <a:rPr lang="en-IN" dirty="0" smtClean="0"/>
              <a:t>D) B and C</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not to use?-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Support vector machines can take quite a bit of time to run because of their resource-intensive nature. It also takes multiple runs to choose the best kernel for a particular problem.</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On a binary classification task, a logistic regression model gives 67% accuracy on the training set, a decision tree model gives 82% accuracy and an SVM model with a linear kernel gives 69% accuracy. What is NOT a likely reason for the superior results of the tree model?</a:t>
            </a:r>
          </a:p>
          <a:p>
            <a:endParaRPr lang="en-IN" dirty="0" smtClean="0"/>
          </a:p>
          <a:p>
            <a:pPr fontAlgn="t">
              <a:buNone/>
            </a:pPr>
            <a:r>
              <a:rPr lang="en-IN" dirty="0" smtClean="0"/>
              <a:t>A) The dataset is nonlinear.</a:t>
            </a:r>
          </a:p>
          <a:p>
            <a:pPr fontAlgn="t">
              <a:buNone/>
            </a:pPr>
            <a:r>
              <a:rPr lang="en-IN" dirty="0" smtClean="0"/>
              <a:t>B) The tree maybe over-fitting.</a:t>
            </a:r>
          </a:p>
          <a:p>
            <a:pPr fontAlgn="t">
              <a:buNone/>
            </a:pPr>
            <a:r>
              <a:rPr lang="en-IN" dirty="0" smtClean="0"/>
              <a:t>C) The dataset contains lots of categorical attributes.</a:t>
            </a:r>
          </a:p>
          <a:p>
            <a:pPr fontAlgn="t">
              <a:buNone/>
            </a:pPr>
            <a:r>
              <a:rPr lang="en-IN" dirty="0" smtClean="0"/>
              <a:t>D) The dataset contains only continuous attributes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5.Evaluation</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5.Evaluation Once one or more models have been built that appear to have high quality based on whichever loss functions have been selected, these need to be tested to ensure they generalize against unseen data and that all key business issues have been sufficiently considered. The end result is the selection of the champion model(s).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A decision tree generally performs well on a nonlinear dataset.</a:t>
            </a:r>
            <a:endParaRPr lang="en-IN" dirty="0" smtClean="0"/>
          </a:p>
          <a:p>
            <a:r>
              <a:rPr lang="en-IN" b="1" dirty="0" smtClean="0"/>
              <a:t>Feedback :</a:t>
            </a:r>
            <a:r>
              <a:rPr lang="en-IN" i="1" dirty="0" smtClean="0"/>
              <a:t>A decision tree generally does not perform well on a dataset with a lot of continuous variables. Since the tree is performing well on the dataset, it is highly unlikely that the data has only continuous attributes.</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normAutofit fontScale="92500" lnSpcReduction="10000"/>
          </a:bodyPr>
          <a:lstStyle/>
          <a:p>
            <a:pPr>
              <a:buNone/>
            </a:pPr>
            <a:r>
              <a:rPr lang="en-IN" dirty="0" smtClean="0"/>
              <a:t>Given a decision tree model on a binary classification task, which among the following is the best way to check whether the tree is over-fitting?</a:t>
            </a:r>
          </a:p>
          <a:p>
            <a:pPr>
              <a:buNone/>
            </a:pPr>
            <a:endParaRPr lang="en-IN" dirty="0" smtClean="0"/>
          </a:p>
          <a:p>
            <a:pPr fontAlgn="t">
              <a:buNone/>
            </a:pPr>
            <a:r>
              <a:rPr lang="en-IN" dirty="0" smtClean="0"/>
              <a:t>A) Plot the tree, if it has more than 10 leaves, it may be over-fitting.</a:t>
            </a:r>
          </a:p>
          <a:p>
            <a:pPr fontAlgn="t">
              <a:buNone/>
            </a:pPr>
            <a:r>
              <a:rPr lang="en-IN" dirty="0" smtClean="0"/>
              <a:t>B) Plot the tree, if it has more than 25 nodes, it may be over-fitting.</a:t>
            </a:r>
          </a:p>
          <a:p>
            <a:pPr fontAlgn="t">
              <a:buNone/>
            </a:pPr>
            <a:r>
              <a:rPr lang="en-IN" dirty="0" smtClean="0"/>
              <a:t>C) Look at the number of observations in each node, if any node has lesser than 50 observations, it may be </a:t>
            </a:r>
            <a:r>
              <a:rPr lang="en-IN" dirty="0" err="1" smtClean="0"/>
              <a:t>overfitting</a:t>
            </a:r>
            <a:r>
              <a:rPr lang="en-IN" dirty="0" smtClean="0"/>
              <a:t>.</a:t>
            </a:r>
          </a:p>
          <a:p>
            <a:pPr fontAlgn="t">
              <a:buNone/>
            </a:pPr>
            <a:r>
              <a:rPr lang="en-IN" dirty="0" smtClean="0"/>
              <a:t>D) Compare the accuracy of the tree model on the training and validation sets.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If the difference between training and validation accuracy is significant, then you can conclude that the tree has </a:t>
            </a:r>
            <a:r>
              <a:rPr lang="en-IN" i="1" dirty="0" err="1" smtClean="0"/>
              <a:t>overfitted</a:t>
            </a:r>
            <a:r>
              <a:rPr lang="en-IN" i="1" dirty="0" smtClean="0"/>
              <a:t> the data.</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Given a binary classification dataset, say having Y = 1 or 0 as the target variable and X1  and X2  as two numeric attributes, what does it mean to say that the dataset is linearly separable?</a:t>
            </a:r>
          </a:p>
          <a:p>
            <a:endParaRPr lang="en-IN" dirty="0" smtClean="0"/>
          </a:p>
          <a:p>
            <a:pPr fontAlgn="t">
              <a:buNone/>
            </a:pPr>
            <a:r>
              <a:rPr lang="en-IN" dirty="0" smtClean="0"/>
              <a:t>A) X1 and X2 lie on a straight line aX1+bX2+c=0</a:t>
            </a:r>
          </a:p>
          <a:p>
            <a:pPr fontAlgn="t">
              <a:buNone/>
            </a:pPr>
            <a:r>
              <a:rPr lang="en-IN" dirty="0" smtClean="0"/>
              <a:t>B) A straight aX1+bX2+c=0 line can separate the points Y=0 from Y=1</a:t>
            </a:r>
          </a:p>
          <a:p>
            <a:pPr fontAlgn="t">
              <a:buNone/>
            </a:pPr>
            <a:r>
              <a:rPr lang="en-IN" dirty="0" smtClean="0"/>
              <a:t>C) Both (Y, X1) and (Y, X2) lie on a straight line</a:t>
            </a:r>
          </a:p>
          <a:p>
            <a:pPr fontAlgn="t">
              <a:buNone/>
            </a:pPr>
            <a:r>
              <a:rPr lang="en-IN" dirty="0" smtClean="0"/>
              <a:t>D) X1, X2 and Y lie on a plane in 3-D</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Which model to use?-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A dataset is linearly separable when the different classes can be separated using a line. Here, classes 0 and 1 are being separated by the given equation of line.</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logistic regression - Test</a:t>
            </a:r>
            <a:endParaRPr lang="en-IN" dirty="0"/>
          </a:p>
        </p:txBody>
      </p:sp>
      <p:sp>
        <p:nvSpPr>
          <p:cNvPr id="3" name="Content Placeholder 2"/>
          <p:cNvSpPr>
            <a:spLocks noGrp="1"/>
          </p:cNvSpPr>
          <p:nvPr>
            <p:ph idx="1"/>
          </p:nvPr>
        </p:nvSpPr>
        <p:spPr>
          <a:xfrm>
            <a:off x="304800" y="1447800"/>
            <a:ext cx="8534400" cy="4724400"/>
          </a:xfrm>
        </p:spPr>
        <p:txBody>
          <a:bodyPr>
            <a:normAutofit/>
          </a:bodyPr>
          <a:lstStyle/>
          <a:p>
            <a:pPr>
              <a:buNone/>
            </a:pPr>
            <a:r>
              <a:rPr lang="en-IN" dirty="0" smtClean="0"/>
              <a:t>Why is logistic regression called a linear model?</a:t>
            </a:r>
          </a:p>
          <a:p>
            <a:pPr>
              <a:buNone/>
            </a:pPr>
            <a:endParaRPr lang="en-IN" dirty="0" smtClean="0"/>
          </a:p>
          <a:p>
            <a:pPr fontAlgn="t">
              <a:buNone/>
            </a:pPr>
            <a:r>
              <a:rPr lang="en-IN" dirty="0" smtClean="0"/>
              <a:t>A) It only works on linearly separable datasets</a:t>
            </a:r>
          </a:p>
          <a:p>
            <a:pPr fontAlgn="t">
              <a:buNone/>
            </a:pPr>
            <a:r>
              <a:rPr lang="en-IN" dirty="0" smtClean="0"/>
              <a:t>B) The target variable Y and the attribute X lie on a straight line</a:t>
            </a:r>
          </a:p>
          <a:p>
            <a:pPr fontAlgn="t">
              <a:buNone/>
            </a:pPr>
            <a:r>
              <a:rPr lang="en-IN" dirty="0" smtClean="0"/>
              <a:t>C) The log odds of the target variable Y and the attribute X lie on a straight line</a:t>
            </a:r>
          </a:p>
          <a:p>
            <a:pPr fontAlgn="t">
              <a:buNone/>
            </a:pPr>
            <a:r>
              <a:rPr lang="en-IN" dirty="0" smtClean="0"/>
              <a:t>D) The log odds of the target variable Y and the attribute X lie on a sigmoid curve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logistic regression - Test</a:t>
            </a:r>
            <a:endParaRPr lang="en-IN" dirty="0"/>
          </a:p>
        </p:txBody>
      </p:sp>
      <p:sp>
        <p:nvSpPr>
          <p:cNvPr id="3" name="Content Placeholder 2"/>
          <p:cNvSpPr>
            <a:spLocks noGrp="1"/>
          </p:cNvSpPr>
          <p:nvPr>
            <p:ph idx="1"/>
          </p:nvPr>
        </p:nvSpPr>
        <p:spPr>
          <a:xfrm>
            <a:off x="304800" y="1447800"/>
            <a:ext cx="8534400" cy="4724400"/>
          </a:xfrm>
        </p:spPr>
        <p:txBody>
          <a:bodyPr/>
          <a:lstStyle/>
          <a:p>
            <a:r>
              <a:rPr lang="en-IN" b="1" dirty="0" smtClean="0"/>
              <a:t>Feedback :</a:t>
            </a:r>
            <a:r>
              <a:rPr lang="en-IN" i="1" dirty="0" smtClean="0"/>
              <a:t>The equation of log odds is​</a:t>
            </a:r>
            <a:r>
              <a:rPr lang="en-IN" dirty="0" err="1" smtClean="0"/>
              <a:t>ln</a:t>
            </a:r>
            <a:r>
              <a:rPr lang="en-IN" dirty="0" smtClean="0"/>
              <a:t>(P1−P)=β0+β1X1+β2X2</a:t>
            </a:r>
            <a:r>
              <a:rPr lang="en-IN" i="1" dirty="0" smtClean="0"/>
              <a:t>​The </a:t>
            </a:r>
            <a:r>
              <a:rPr lang="en-IN" i="1" smtClean="0"/>
              <a:t>right hand side </a:t>
            </a:r>
            <a:r>
              <a:rPr lang="en-IN" i="1" dirty="0" smtClean="0"/>
              <a:t>of the above equation is a linear line where the log odds of the target variable Y and the attributes </a:t>
            </a:r>
            <a:r>
              <a:rPr lang="en-IN" dirty="0" smtClean="0"/>
              <a:t>X1</a:t>
            </a:r>
            <a:r>
              <a:rPr lang="en-IN" i="1" dirty="0" smtClean="0"/>
              <a:t> and </a:t>
            </a:r>
            <a:r>
              <a:rPr lang="en-IN" dirty="0" smtClean="0"/>
              <a:t>X2</a:t>
            </a:r>
            <a:r>
              <a:rPr lang="en-IN" i="1" dirty="0" smtClean="0"/>
              <a:t>, all lie on the same line.</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6.Deployment</a:t>
            </a:r>
            <a:endParaRPr lang="en-IN" dirty="0"/>
          </a:p>
        </p:txBody>
      </p:sp>
      <p:sp>
        <p:nvSpPr>
          <p:cNvPr id="3" name="Content Placeholder 2"/>
          <p:cNvSpPr>
            <a:spLocks noGrp="1"/>
          </p:cNvSpPr>
          <p:nvPr>
            <p:ph idx="1"/>
          </p:nvPr>
        </p:nvSpPr>
        <p:spPr>
          <a:xfrm>
            <a:off x="304800" y="1447800"/>
            <a:ext cx="8534400" cy="4724400"/>
          </a:xfrm>
        </p:spPr>
        <p:txBody>
          <a:bodyPr>
            <a:normAutofit fontScale="92500" lnSpcReduction="10000"/>
          </a:bodyPr>
          <a:lstStyle/>
          <a:p>
            <a:r>
              <a:rPr lang="en-IN" dirty="0" smtClean="0"/>
              <a:t>6.Deployment Generally this will mean deploying a code representation of the model into an operating system to score or categorize new unseen data as it arises and to create a mechanism for the use of that new information in the solution of the original business problem. Importantly, the code representation must also include all the data prep steps leading up to </a:t>
            </a:r>
            <a:r>
              <a:rPr lang="en-IN" dirty="0" err="1" smtClean="0"/>
              <a:t>modeling</a:t>
            </a:r>
            <a:r>
              <a:rPr lang="en-IN" dirty="0" smtClean="0"/>
              <a:t> so that the model will treat new raw data in the same manner as during model development.</a:t>
            </a:r>
          </a:p>
          <a:p>
            <a:r>
              <a:rPr lang="en-IN" dirty="0" smtClean="0"/>
              <a:t>You may well observe that there is nothing special here and that’s largely true. From today’s data science perspective this seems like common sense. This is exactly the point. The common process is so logical that it has become embedded into all our education, training, and practice.</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323</TotalTime>
  <Words>4474</Words>
  <Application>Microsoft Office PowerPoint</Application>
  <PresentationFormat>On-screen Show (4:3)</PresentationFormat>
  <Paragraphs>455</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Flow</vt:lpstr>
      <vt:lpstr>CRISP-DM Methododlogy</vt:lpstr>
      <vt:lpstr>Cross Industry Standard Process - Data Mining.</vt:lpstr>
      <vt:lpstr>What is CRISP-DM?</vt:lpstr>
      <vt:lpstr>1.Business Understanding</vt:lpstr>
      <vt:lpstr>2.Data Understanding</vt:lpstr>
      <vt:lpstr>3.Data Preparation</vt:lpstr>
      <vt:lpstr>4.Modeling</vt:lpstr>
      <vt:lpstr>5.Evaluation</vt:lpstr>
      <vt:lpstr>6.Deployment</vt:lpstr>
      <vt:lpstr>Introduction to Model Selection</vt:lpstr>
      <vt:lpstr>Objectives</vt:lpstr>
      <vt:lpstr>Introduction to Model Selection</vt:lpstr>
      <vt:lpstr>Introduction to Model Selection</vt:lpstr>
      <vt:lpstr>Occam's razor</vt:lpstr>
      <vt:lpstr>Central Issue in Machine Learning</vt:lpstr>
      <vt:lpstr>Feedback</vt:lpstr>
      <vt:lpstr>Occam's Razor</vt:lpstr>
      <vt:lpstr>Feedback :</vt:lpstr>
      <vt:lpstr>Regression Models</vt:lpstr>
      <vt:lpstr>Model and Learning Algorithm</vt:lpstr>
      <vt:lpstr>Learning algorithm</vt:lpstr>
      <vt:lpstr>Model and Learning Algorithm</vt:lpstr>
      <vt:lpstr>4 points about using a simpler model</vt:lpstr>
      <vt:lpstr>Over-fitting – Test our Understanding</vt:lpstr>
      <vt:lpstr>Disadvantages of Complexity</vt:lpstr>
      <vt:lpstr>Over-fitting</vt:lpstr>
      <vt:lpstr>Over-fitting –Test our Understanding</vt:lpstr>
      <vt:lpstr>Over-fitting –Test our Understanding</vt:lpstr>
      <vt:lpstr>Over-fitting in Linear Regression</vt:lpstr>
      <vt:lpstr>Feedback</vt:lpstr>
      <vt:lpstr>Identifying Over-fitting in a Neural Network</vt:lpstr>
      <vt:lpstr>Identifying Over-fitting in a Neural Network</vt:lpstr>
      <vt:lpstr>Bias-Variance Trade-off</vt:lpstr>
      <vt:lpstr>Variance</vt:lpstr>
      <vt:lpstr>Bias </vt:lpstr>
      <vt:lpstr>Bias-Variance Trade-off</vt:lpstr>
      <vt:lpstr>Model Variance - Regression</vt:lpstr>
      <vt:lpstr>Model Variance - Regression</vt:lpstr>
      <vt:lpstr>Bias and Variance</vt:lpstr>
      <vt:lpstr>Bias and Variance</vt:lpstr>
      <vt:lpstr>Variance – Test our Understanding</vt:lpstr>
      <vt:lpstr>Variance – Test our Understanding</vt:lpstr>
      <vt:lpstr>Regularization</vt:lpstr>
      <vt:lpstr>Regularization - Test</vt:lpstr>
      <vt:lpstr>Regularization - Test</vt:lpstr>
      <vt:lpstr>Occam's Razor</vt:lpstr>
      <vt:lpstr>Bias-Variance Trade-off</vt:lpstr>
      <vt:lpstr>Over-fitting</vt:lpstr>
      <vt:lpstr>Which model to apply?</vt:lpstr>
      <vt:lpstr>Which model to apply?</vt:lpstr>
      <vt:lpstr>Logistic Regression - Test</vt:lpstr>
      <vt:lpstr>Logistic Regression - Test</vt:lpstr>
      <vt:lpstr>Advantages of Logistic regression</vt:lpstr>
      <vt:lpstr>Cons of Logistic regression</vt:lpstr>
      <vt:lpstr>Advantages of Decision trees</vt:lpstr>
      <vt:lpstr>Cons of Decision trees</vt:lpstr>
      <vt:lpstr>Pros of Support vector machines</vt:lpstr>
      <vt:lpstr>Cons of Support vector machines</vt:lpstr>
      <vt:lpstr>Pros and Cons of Different ML Models- Test</vt:lpstr>
      <vt:lpstr>Pros and Cons of Different ML Models- Test</vt:lpstr>
      <vt:lpstr>Pros and Cons of Different ML Models- Test</vt:lpstr>
      <vt:lpstr>Pros and Cons of Different ML Models- Test</vt:lpstr>
      <vt:lpstr>choice of algorithms:</vt:lpstr>
      <vt:lpstr>Choice of algorithms</vt:lpstr>
      <vt:lpstr>CART vs CHAID</vt:lpstr>
      <vt:lpstr>CART vs CHAID</vt:lpstr>
      <vt:lpstr>CART vs CHAID</vt:lpstr>
      <vt:lpstr>CART vs CHAID</vt:lpstr>
      <vt:lpstr>Disadvantages of decision trees:</vt:lpstr>
      <vt:lpstr>Advantages of random forests:</vt:lpstr>
      <vt:lpstr>Random Forests vs Decision Trees</vt:lpstr>
      <vt:lpstr>Random Forests vs Decision Trees</vt:lpstr>
      <vt:lpstr>The limitations of a random forest</vt:lpstr>
      <vt:lpstr>Approach towards model building</vt:lpstr>
      <vt:lpstr>Test- Which Model to use?</vt:lpstr>
      <vt:lpstr>Test- Which Model to use?</vt:lpstr>
      <vt:lpstr>Which model not to use?- Test</vt:lpstr>
      <vt:lpstr>Which model not to use?- Test</vt:lpstr>
      <vt:lpstr>Which model to use?- Test</vt:lpstr>
      <vt:lpstr>Which model to use?- Test</vt:lpstr>
      <vt:lpstr>Which model to use?- Test</vt:lpstr>
      <vt:lpstr>Which model to use?- Test</vt:lpstr>
      <vt:lpstr>Which model to use?- Test</vt:lpstr>
      <vt:lpstr>Which model to use?- Test</vt:lpstr>
      <vt:lpstr>logistic regression - Test</vt:lpstr>
      <vt:lpstr>logistic regression -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93</cp:revision>
  <dcterms:created xsi:type="dcterms:W3CDTF">2006-08-16T00:00:00Z</dcterms:created>
  <dcterms:modified xsi:type="dcterms:W3CDTF">2018-12-28T01:23:39Z</dcterms:modified>
</cp:coreProperties>
</file>