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6" r:id="rId2"/>
    <p:sldId id="302" r:id="rId3"/>
    <p:sldId id="303" r:id="rId4"/>
    <p:sldId id="323" r:id="rId5"/>
    <p:sldId id="324" r:id="rId6"/>
    <p:sldId id="304" r:id="rId7"/>
    <p:sldId id="305" r:id="rId8"/>
    <p:sldId id="306" r:id="rId9"/>
    <p:sldId id="307" r:id="rId10"/>
    <p:sldId id="308" r:id="rId11"/>
    <p:sldId id="309" r:id="rId12"/>
    <p:sldId id="310" r:id="rId13"/>
    <p:sldId id="311" r:id="rId14"/>
    <p:sldId id="312" r:id="rId15"/>
    <p:sldId id="327" r:id="rId16"/>
    <p:sldId id="326" r:id="rId17"/>
    <p:sldId id="313" r:id="rId18"/>
    <p:sldId id="317" r:id="rId19"/>
    <p:sldId id="328" r:id="rId20"/>
    <p:sldId id="316" r:id="rId21"/>
    <p:sldId id="315" r:id="rId22"/>
    <p:sldId id="314" r:id="rId23"/>
    <p:sldId id="331" r:id="rId24"/>
    <p:sldId id="332" r:id="rId25"/>
    <p:sldId id="333" r:id="rId26"/>
    <p:sldId id="329" r:id="rId27"/>
    <p:sldId id="330" r:id="rId28"/>
    <p:sldId id="320" r:id="rId29"/>
    <p:sldId id="321" r:id="rId30"/>
    <p:sldId id="32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AB015-1E7F-4FF7-BA95-49C08237626F}" type="datetimeFigureOut">
              <a:rPr lang="en-US" smtClean="0"/>
              <a:pPr/>
              <a:t>12/22/2018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ADD122-A938-496A-BE3E-DD1356C2A5B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62BFC9F-5C17-4844-A470-F511C9CFF2A4}" type="datetime1">
              <a:rPr lang="en-US" smtClean="0"/>
              <a:pPr/>
              <a:t>12/22/2018</a:t>
            </a:fld>
            <a:endParaRPr lang="en-US"/>
          </a:p>
        </p:txBody>
      </p:sp>
      <p:sp>
        <p:nvSpPr>
          <p:cNvPr id="19" name="Footer Placeholder 18"/>
          <p:cNvSpPr>
            <a:spLocks noGrp="1"/>
          </p:cNvSpPr>
          <p:nvPr>
            <p:ph type="ftr" sz="quarter" idx="11"/>
          </p:nvPr>
        </p:nvSpPr>
        <p:spPr/>
        <p:txBody>
          <a:bodyPr/>
          <a:lstStyle/>
          <a:p>
            <a:r>
              <a:rPr lang="en-US" smtClean="0"/>
              <a:t>Y.Lakshmi Prasad 08978784848</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B142DD-7873-4684-8578-95996306FF0B}" type="datetime1">
              <a:rPr lang="en-US" smtClean="0"/>
              <a:pPr/>
              <a:t>12/22/2018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ECF722-F774-4EB7-9509-E6366055B9F2}" type="datetime1">
              <a:rPr lang="en-US" smtClean="0"/>
              <a:pPr/>
              <a:t>12/22/2018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B1CEC1-B084-482A-8569-262B7264E72D}" type="datetime1">
              <a:rPr lang="en-US" smtClean="0"/>
              <a:pPr/>
              <a:t>12/22/2018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AC3D732-72DD-40DB-B5A4-6291B93D93CF}" type="datetime1">
              <a:rPr lang="en-US" smtClean="0"/>
              <a:pPr/>
              <a:t>12/22/2018</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492694-C548-4378-BA09-B1CD0E805896}" type="datetime1">
              <a:rPr lang="en-US" smtClean="0"/>
              <a:pPr/>
              <a:t>12/22/2018</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162B1D3-8FE7-454C-80B0-E712467EE7B1}" type="datetime1">
              <a:rPr lang="en-US" smtClean="0"/>
              <a:pPr/>
              <a:t>12/22/2018</a:t>
            </a:fld>
            <a:endParaRPr lang="en-US"/>
          </a:p>
        </p:txBody>
      </p:sp>
      <p:sp>
        <p:nvSpPr>
          <p:cNvPr id="8" name="Footer Placeholder 7"/>
          <p:cNvSpPr>
            <a:spLocks noGrp="1"/>
          </p:cNvSpPr>
          <p:nvPr>
            <p:ph type="ftr" sz="quarter" idx="11"/>
          </p:nvPr>
        </p:nvSpPr>
        <p:spPr/>
        <p:txBody>
          <a:bodyPr/>
          <a:lstStyle/>
          <a:p>
            <a:r>
              <a:rPr lang="en-US" smtClean="0"/>
              <a:t>Y.Lakshmi Prasad 08978784848</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C61FD2-4631-4C19-AD5B-64DAB8370D2A}" type="datetime1">
              <a:rPr lang="en-US" smtClean="0"/>
              <a:pPr/>
              <a:t>12/22/2018</a:t>
            </a:fld>
            <a:endParaRPr lang="en-US"/>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6D158-B7B4-4AE7-A56D-F7BD512B0E3B}" type="datetime1">
              <a:rPr lang="en-US" smtClean="0"/>
              <a:pPr/>
              <a:t>12/22/2018</a:t>
            </a:fld>
            <a:endParaRPr lang="en-US"/>
          </a:p>
        </p:txBody>
      </p:sp>
      <p:sp>
        <p:nvSpPr>
          <p:cNvPr id="3" name="Footer Placeholder 2"/>
          <p:cNvSpPr>
            <a:spLocks noGrp="1"/>
          </p:cNvSpPr>
          <p:nvPr>
            <p:ph type="ftr" sz="quarter" idx="11"/>
          </p:nvPr>
        </p:nvSpPr>
        <p:spPr/>
        <p:txBody>
          <a:bodyPr/>
          <a:lstStyle/>
          <a:p>
            <a:r>
              <a:rPr lang="en-US" smtClean="0"/>
              <a:t>Y.Lakshmi Prasad 08978784848</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9C5E72-D9A9-4ECF-B3D9-1022DDF7A252}" type="datetime1">
              <a:rPr lang="en-US" smtClean="0"/>
              <a:pPr/>
              <a:t>12/22/2018</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8D3550-2CC1-41B5-9867-D2F69066BC87}" type="datetime1">
              <a:rPr lang="en-US" smtClean="0"/>
              <a:pPr/>
              <a:t>12/22/2018</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6BEFB7-C44A-4513-91A3-2287836189A0}" type="datetime1">
              <a:rPr lang="en-US" smtClean="0"/>
              <a:pPr/>
              <a:t>12/22/2018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Y.Lakshmi Prasad 08978784848</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K-Nearest Neighbours</a:t>
            </a:r>
            <a:endParaRPr lang="en-IN" dirty="0"/>
          </a:p>
        </p:txBody>
      </p:sp>
      <p:sp>
        <p:nvSpPr>
          <p:cNvPr id="3" name="Subtitle 2"/>
          <p:cNvSpPr>
            <a:spLocks noGrp="1"/>
          </p:cNvSpPr>
          <p:nvPr>
            <p:ph type="subTitle" idx="1"/>
          </p:nvPr>
        </p:nvSpPr>
        <p:spPr>
          <a:xfrm>
            <a:off x="1524000" y="5105400"/>
            <a:ext cx="7315200" cy="1143000"/>
          </a:xfrm>
        </p:spPr>
        <p:txBody>
          <a:bodyPr/>
          <a:lstStyle/>
          <a:p>
            <a:r>
              <a:rPr lang="en-IN" dirty="0" smtClean="0"/>
              <a:t>Y.LAKHMI PRASAD</a:t>
            </a:r>
          </a:p>
          <a:p>
            <a:r>
              <a:rPr lang="en-IN" dirty="0" smtClean="0"/>
              <a:t>08978784848</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1" y="214290"/>
            <a:ext cx="6500858" cy="909566"/>
          </a:xfrm>
        </p:spPr>
        <p:txBody>
          <a:bodyPr/>
          <a:lstStyle/>
          <a:p>
            <a:r>
              <a:rPr lang="en-US" dirty="0"/>
              <a:t>1</a:t>
            </a:r>
            <a:r>
              <a:rPr lang="en-US" dirty="0" smtClean="0"/>
              <a:t>-Nearest Neighbor</a:t>
            </a:r>
            <a:endParaRPr lang="en-US" dirty="0"/>
          </a:p>
        </p:txBody>
      </p:sp>
      <p:pic>
        <p:nvPicPr>
          <p:cNvPr id="15" name="Picture 14" descr="Screen Shot 2014-09-13 at 12.49.20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14348" y="1573686"/>
            <a:ext cx="7972452" cy="4833158"/>
          </a:xfrm>
          <a:prstGeom prst="rect">
            <a:avLst/>
          </a:prstGeom>
        </p:spPr>
      </p:pic>
      <p:sp>
        <p:nvSpPr>
          <p:cNvPr id="16" name="Rectangle 15"/>
          <p:cNvSpPr/>
          <p:nvPr/>
        </p:nvSpPr>
        <p:spPr>
          <a:xfrm>
            <a:off x="3571868" y="3429000"/>
            <a:ext cx="258298" cy="247523"/>
          </a:xfrm>
          <a:prstGeom prst="rect">
            <a:avLst/>
          </a:prstGeom>
          <a:solidFill>
            <a:srgbClr val="FF00FF"/>
          </a:solidFill>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n-US" b="1" dirty="0" smtClean="0"/>
              <a:t>x</a:t>
            </a:r>
            <a:endParaRPr lang="en-US" b="1" dirty="0"/>
          </a:p>
        </p:txBody>
      </p:sp>
      <p:sp>
        <p:nvSpPr>
          <p:cNvPr id="17" name="Oval 16"/>
          <p:cNvSpPr/>
          <p:nvPr/>
        </p:nvSpPr>
        <p:spPr>
          <a:xfrm>
            <a:off x="3286116" y="3286124"/>
            <a:ext cx="817942" cy="731807"/>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44964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09456"/>
            <a:ext cx="7770813" cy="914400"/>
          </a:xfrm>
        </p:spPr>
        <p:txBody>
          <a:bodyPr/>
          <a:lstStyle/>
          <a:p>
            <a:r>
              <a:rPr lang="en-US" dirty="0"/>
              <a:t>2</a:t>
            </a:r>
            <a:r>
              <a:rPr lang="en-US" dirty="0" smtClean="0"/>
              <a:t>-Nearest Neighbor</a:t>
            </a:r>
            <a:endParaRPr lang="en-US" dirty="0"/>
          </a:p>
        </p:txBody>
      </p:sp>
      <p:pic>
        <p:nvPicPr>
          <p:cNvPr id="15" name="Picture 14" descr="Screen Shot 2014-09-13 at 12.49.20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4510" y="1828800"/>
            <a:ext cx="7315200" cy="4434710"/>
          </a:xfrm>
          <a:prstGeom prst="rect">
            <a:avLst/>
          </a:prstGeom>
        </p:spPr>
      </p:pic>
      <p:sp>
        <p:nvSpPr>
          <p:cNvPr id="16" name="Rectangle 15"/>
          <p:cNvSpPr/>
          <p:nvPr/>
        </p:nvSpPr>
        <p:spPr>
          <a:xfrm>
            <a:off x="3357867" y="3293131"/>
            <a:ext cx="258298" cy="247523"/>
          </a:xfrm>
          <a:prstGeom prst="rect">
            <a:avLst/>
          </a:prstGeom>
          <a:solidFill>
            <a:srgbClr val="FF00FF"/>
          </a:solidFill>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n-US" b="1" dirty="0"/>
              <a:t>?</a:t>
            </a:r>
          </a:p>
        </p:txBody>
      </p:sp>
      <p:sp>
        <p:nvSpPr>
          <p:cNvPr id="17" name="Oval 16"/>
          <p:cNvSpPr/>
          <p:nvPr/>
        </p:nvSpPr>
        <p:spPr>
          <a:xfrm>
            <a:off x="2590800" y="3124200"/>
            <a:ext cx="1676400" cy="1247134"/>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597007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285728"/>
            <a:ext cx="6858048" cy="751662"/>
          </a:xfrm>
        </p:spPr>
        <p:txBody>
          <a:bodyPr>
            <a:normAutofit fontScale="90000"/>
          </a:bodyPr>
          <a:lstStyle/>
          <a:p>
            <a:r>
              <a:rPr lang="en-US" dirty="0" smtClean="0"/>
              <a:t>3-Nearest Neighbor</a:t>
            </a:r>
            <a:endParaRPr lang="en-US" dirty="0"/>
          </a:p>
        </p:txBody>
      </p:sp>
      <p:pic>
        <p:nvPicPr>
          <p:cNvPr id="15" name="Picture 14" descr="Screen Shot 2014-09-13 at 12.49.20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79413" y="1371600"/>
            <a:ext cx="8534400" cy="5173828"/>
          </a:xfrm>
          <a:prstGeom prst="rect">
            <a:avLst/>
          </a:prstGeom>
        </p:spPr>
      </p:pic>
      <p:sp>
        <p:nvSpPr>
          <p:cNvPr id="16" name="Rectangle 15"/>
          <p:cNvSpPr/>
          <p:nvPr/>
        </p:nvSpPr>
        <p:spPr>
          <a:xfrm>
            <a:off x="3357867" y="3293131"/>
            <a:ext cx="258298" cy="247523"/>
          </a:xfrm>
          <a:prstGeom prst="rect">
            <a:avLst/>
          </a:prstGeom>
        </p:spPr>
        <p:style>
          <a:lnRef idx="1">
            <a:schemeClr val="accent5"/>
          </a:lnRef>
          <a:fillRef idx="3">
            <a:schemeClr val="accent5"/>
          </a:fillRef>
          <a:effectRef idx="2">
            <a:schemeClr val="accent5"/>
          </a:effectRef>
          <a:fontRef idx="minor">
            <a:schemeClr val="lt1"/>
          </a:fontRef>
        </p:style>
        <p:txBody>
          <a:bodyPr lIns="0" tIns="0" rIns="0" bIns="0" rtlCol="0" anchor="ctr" anchorCtr="1"/>
          <a:lstStyle/>
          <a:p>
            <a:pPr algn="ctr"/>
            <a:r>
              <a:rPr lang="en-US" b="1" dirty="0"/>
              <a:t>X</a:t>
            </a:r>
          </a:p>
        </p:txBody>
      </p:sp>
      <p:sp>
        <p:nvSpPr>
          <p:cNvPr id="17" name="Oval 16"/>
          <p:cNvSpPr/>
          <p:nvPr/>
        </p:nvSpPr>
        <p:spPr>
          <a:xfrm>
            <a:off x="2192729" y="2062215"/>
            <a:ext cx="2567051" cy="2526400"/>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306676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5" y="285728"/>
            <a:ext cx="6357982" cy="751674"/>
          </a:xfrm>
        </p:spPr>
        <p:txBody>
          <a:bodyPr>
            <a:normAutofit fontScale="90000"/>
          </a:bodyPr>
          <a:lstStyle/>
          <a:p>
            <a:r>
              <a:rPr lang="en-US" dirty="0" smtClean="0"/>
              <a:t>K = 3, 5, 7, 9</a:t>
            </a:r>
            <a:endParaRPr lang="en-US" dirty="0"/>
          </a:p>
        </p:txBody>
      </p:sp>
      <p:pic>
        <p:nvPicPr>
          <p:cNvPr id="4" name="Picture 3" descr="Screen Shot 2014-09-13 at 2.37.11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0759" y="1494221"/>
            <a:ext cx="8063641" cy="5220927"/>
          </a:xfrm>
          <a:prstGeom prst="rect">
            <a:avLst/>
          </a:prstGeom>
        </p:spPr>
      </p:pic>
    </p:spTree>
    <p:extLst>
      <p:ext uri="{BB962C8B-B14F-4D97-AF65-F5344CB8AC3E}">
        <p14:creationId xmlns:p14="http://schemas.microsoft.com/office/powerpoint/2010/main" xmlns="" val="2218416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357166"/>
            <a:ext cx="7342209" cy="766690"/>
          </a:xfrm>
        </p:spPr>
        <p:txBody>
          <a:bodyPr>
            <a:normAutofit fontScale="90000"/>
          </a:bodyPr>
          <a:lstStyle/>
          <a:p>
            <a:r>
              <a:rPr lang="en-US" dirty="0" smtClean="0"/>
              <a:t>K = 11,13,15,17</a:t>
            </a:r>
            <a:endParaRPr lang="en-US" dirty="0"/>
          </a:p>
        </p:txBody>
      </p:sp>
      <p:pic>
        <p:nvPicPr>
          <p:cNvPr id="5" name="Picture 4" descr="Screen Shot 2014-09-13 at 2.39.48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77378" y="1357298"/>
            <a:ext cx="8536435" cy="5353144"/>
          </a:xfrm>
          <a:prstGeom prst="rect">
            <a:avLst/>
          </a:prstGeom>
        </p:spPr>
      </p:pic>
    </p:spTree>
    <p:extLst>
      <p:ext uri="{BB962C8B-B14F-4D97-AF65-F5344CB8AC3E}">
        <p14:creationId xmlns:p14="http://schemas.microsoft.com/office/powerpoint/2010/main" xmlns="" val="2779218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304800"/>
            <a:ext cx="7329510" cy="917596"/>
          </a:xfrm>
        </p:spPr>
        <p:txBody>
          <a:bodyPr/>
          <a:lstStyle/>
          <a:p>
            <a:r>
              <a:rPr lang="en-US" dirty="0" smtClean="0"/>
              <a:t>Choosing The K</a:t>
            </a:r>
            <a:endParaRPr lang="en-US" dirty="0"/>
          </a:p>
        </p:txBody>
      </p:sp>
      <p:sp>
        <p:nvSpPr>
          <p:cNvPr id="2" name="Content Placeholder 1"/>
          <p:cNvSpPr>
            <a:spLocks noGrp="1"/>
          </p:cNvSpPr>
          <p:nvPr>
            <p:ph idx="1"/>
          </p:nvPr>
        </p:nvSpPr>
        <p:spPr>
          <a:xfrm>
            <a:off x="228600" y="1417638"/>
            <a:ext cx="8229600" cy="4525963"/>
          </a:xfrm>
        </p:spPr>
        <p:txBody>
          <a:bodyPr>
            <a:normAutofit/>
          </a:bodyPr>
          <a:lstStyle/>
          <a:p>
            <a:r>
              <a:rPr lang="en-US" dirty="0"/>
              <a:t>Choosing the number of nearest neighbors i.e. determining the value of </a:t>
            </a:r>
            <a:r>
              <a:rPr lang="en-US" dirty="0" smtClean="0"/>
              <a:t>‘K’ plays a </a:t>
            </a:r>
            <a:r>
              <a:rPr lang="en-US" dirty="0"/>
              <a:t>significant role in determining the efficacy of the model. </a:t>
            </a:r>
            <a:endParaRPr lang="en-US" dirty="0" smtClean="0"/>
          </a:p>
          <a:p>
            <a:r>
              <a:rPr lang="en-US" dirty="0" smtClean="0"/>
              <a:t>A </a:t>
            </a:r>
            <a:r>
              <a:rPr lang="en-US" dirty="0"/>
              <a:t>large k value has benefits which include reducing the variance due to </a:t>
            </a:r>
            <a:r>
              <a:rPr lang="en-US" dirty="0" smtClean="0"/>
              <a:t>the noisy </a:t>
            </a:r>
            <a:r>
              <a:rPr lang="en-US" dirty="0"/>
              <a:t>data, the side effect being developing a bias due to which the learner tends </a:t>
            </a:r>
            <a:r>
              <a:rPr lang="en-US" dirty="0" smtClean="0"/>
              <a:t>to ignore </a:t>
            </a:r>
            <a:r>
              <a:rPr lang="en-US" dirty="0"/>
              <a:t>the smaller patterns which may have useful insights.</a:t>
            </a:r>
          </a:p>
        </p:txBody>
      </p:sp>
    </p:spTree>
    <p:extLst>
      <p:ext uri="{BB962C8B-B14F-4D97-AF65-F5344CB8AC3E}">
        <p14:creationId xmlns:p14="http://schemas.microsoft.com/office/powerpoint/2010/main" xmlns="" val="3947987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838200"/>
          </a:xfrm>
        </p:spPr>
        <p:txBody>
          <a:bodyPr>
            <a:normAutofit/>
          </a:bodyPr>
          <a:lstStyle/>
          <a:p>
            <a:r>
              <a:rPr lang="en-IN" b="1" dirty="0" smtClean="0"/>
              <a:t>Model complexity:</a:t>
            </a:r>
            <a:endParaRPr lang="en-IN" dirty="0"/>
          </a:p>
        </p:txBody>
      </p:sp>
      <p:sp>
        <p:nvSpPr>
          <p:cNvPr id="3" name="Content Placeholder 2"/>
          <p:cNvSpPr>
            <a:spLocks noGrp="1"/>
          </p:cNvSpPr>
          <p:nvPr>
            <p:ph idx="1"/>
          </p:nvPr>
        </p:nvSpPr>
        <p:spPr>
          <a:xfrm>
            <a:off x="228600" y="1371600"/>
            <a:ext cx="8458200" cy="4953000"/>
          </a:xfrm>
        </p:spPr>
        <p:txBody>
          <a:bodyPr/>
          <a:lstStyle/>
          <a:p>
            <a:r>
              <a:rPr lang="en-IN" dirty="0" smtClean="0"/>
              <a:t>K has general name. It is called a hyper-parameter. For now just know K is hyper-parameter and we need to choose it that gives best performance. </a:t>
            </a:r>
          </a:p>
          <a:p>
            <a:r>
              <a:rPr lang="en-IN" dirty="0" smtClean="0"/>
              <a:t>If k is small, model is complex model can lead to overfit. It means that model memorizes the train sets and cannot predict test set with good accuracy. </a:t>
            </a:r>
          </a:p>
          <a:p>
            <a:r>
              <a:rPr lang="en-IN" dirty="0" smtClean="0"/>
              <a:t>If k is big, model that is less complex model can lead to under-fit.</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285728"/>
            <a:ext cx="7655383" cy="838128"/>
          </a:xfrm>
        </p:spPr>
        <p:txBody>
          <a:bodyPr>
            <a:normAutofit fontScale="90000"/>
          </a:bodyPr>
          <a:lstStyle/>
          <a:p>
            <a:r>
              <a:rPr lang="en-US" dirty="0" smtClean="0"/>
              <a:t>Controlling Complexity in KNN</a:t>
            </a:r>
            <a:endParaRPr lang="en-US" dirty="0"/>
          </a:p>
        </p:txBody>
      </p:sp>
      <p:pic>
        <p:nvPicPr>
          <p:cNvPr id="4" name="Picture 3" descr="BiasVariance.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43000" y="1676990"/>
            <a:ext cx="6833616" cy="4395216"/>
          </a:xfrm>
          <a:prstGeom prst="rect">
            <a:avLst/>
          </a:prstGeom>
        </p:spPr>
      </p:pic>
    </p:spTree>
    <p:extLst>
      <p:ext uri="{BB962C8B-B14F-4D97-AF65-F5344CB8AC3E}">
        <p14:creationId xmlns:p14="http://schemas.microsoft.com/office/powerpoint/2010/main" xmlns="" val="1606887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85852" y="357166"/>
            <a:ext cx="6943748" cy="785834"/>
          </a:xfrm>
        </p:spPr>
        <p:txBody>
          <a:bodyPr>
            <a:normAutofit fontScale="90000"/>
          </a:bodyPr>
          <a:lstStyle/>
          <a:p>
            <a:r>
              <a:rPr lang="en-US" dirty="0"/>
              <a:t>K - Nearest Neighbors</a:t>
            </a:r>
          </a:p>
        </p:txBody>
      </p:sp>
      <p:sp>
        <p:nvSpPr>
          <p:cNvPr id="2" name="Content Placeholder 1"/>
          <p:cNvSpPr>
            <a:spLocks noGrp="1"/>
          </p:cNvSpPr>
          <p:nvPr>
            <p:ph idx="1"/>
          </p:nvPr>
        </p:nvSpPr>
        <p:spPr>
          <a:xfrm>
            <a:off x="228600" y="1371600"/>
            <a:ext cx="8610600" cy="4525963"/>
          </a:xfrm>
        </p:spPr>
        <p:txBody>
          <a:bodyPr>
            <a:normAutofit/>
          </a:bodyPr>
          <a:lstStyle/>
          <a:p>
            <a:pPr marL="109728" indent="0">
              <a:spcBef>
                <a:spcPct val="10000"/>
              </a:spcBef>
              <a:spcAft>
                <a:spcPts val="400"/>
              </a:spcAft>
              <a:buClr>
                <a:srgbClr val="0C7B9C"/>
              </a:buClr>
              <a:buSzPct val="75000"/>
              <a:buNone/>
            </a:pPr>
            <a:r>
              <a:rPr lang="en-US" altLang="zh-CN" dirty="0">
                <a:latin typeface="Arial" panose="020B0604020202020204" pitchFamily="34" charset="0"/>
                <a:ea typeface="宋体" panose="02010600030101010101" pitchFamily="2" charset="-122"/>
              </a:rPr>
              <a:t>Requires three things</a:t>
            </a:r>
          </a:p>
          <a:p>
            <a:pPr lvl="1">
              <a:spcBef>
                <a:spcPct val="10000"/>
              </a:spcBef>
              <a:spcAft>
                <a:spcPts val="400"/>
              </a:spcAft>
              <a:buClr>
                <a:srgbClr val="0C7B9C"/>
              </a:buClr>
              <a:buSzPct val="100000"/>
              <a:buNone/>
            </a:pPr>
            <a:r>
              <a:rPr lang="en-US" altLang="zh-CN" dirty="0" smtClean="0">
                <a:latin typeface="Arial" panose="020B0604020202020204" pitchFamily="34" charset="0"/>
                <a:ea typeface="宋体" panose="02010600030101010101" pitchFamily="2" charset="-122"/>
              </a:rPr>
              <a:t>1. The </a:t>
            </a:r>
            <a:r>
              <a:rPr lang="en-US" altLang="zh-CN" dirty="0">
                <a:latin typeface="Arial" panose="020B0604020202020204" pitchFamily="34" charset="0"/>
                <a:ea typeface="宋体" panose="02010600030101010101" pitchFamily="2" charset="-122"/>
              </a:rPr>
              <a:t>set of stored records</a:t>
            </a:r>
          </a:p>
          <a:p>
            <a:pPr lvl="1">
              <a:spcBef>
                <a:spcPct val="10000"/>
              </a:spcBef>
              <a:spcAft>
                <a:spcPts val="400"/>
              </a:spcAft>
              <a:buClr>
                <a:srgbClr val="0C7B9C"/>
              </a:buClr>
              <a:buSzPct val="100000"/>
              <a:buNone/>
            </a:pPr>
            <a:r>
              <a:rPr lang="en-US" altLang="zh-CN" dirty="0" smtClean="0">
                <a:latin typeface="Arial" panose="020B0604020202020204" pitchFamily="34" charset="0"/>
                <a:ea typeface="宋体" panose="02010600030101010101" pitchFamily="2" charset="-122"/>
              </a:rPr>
              <a:t>2. Distance </a:t>
            </a:r>
            <a:r>
              <a:rPr lang="en-US" altLang="zh-CN" dirty="0">
                <a:latin typeface="Arial" panose="020B0604020202020204" pitchFamily="34" charset="0"/>
                <a:ea typeface="宋体" panose="02010600030101010101" pitchFamily="2" charset="-122"/>
              </a:rPr>
              <a:t>Metric to compute distance between records</a:t>
            </a:r>
          </a:p>
          <a:p>
            <a:pPr lvl="1">
              <a:spcBef>
                <a:spcPct val="10000"/>
              </a:spcBef>
              <a:spcAft>
                <a:spcPts val="400"/>
              </a:spcAft>
              <a:buClr>
                <a:srgbClr val="0C7B9C"/>
              </a:buClr>
              <a:buSzPct val="100000"/>
              <a:buNone/>
            </a:pPr>
            <a:r>
              <a:rPr lang="en-US" altLang="zh-CN" dirty="0" smtClean="0">
                <a:latin typeface="Arial" panose="020B0604020202020204" pitchFamily="34" charset="0"/>
                <a:ea typeface="宋体" panose="02010600030101010101" pitchFamily="2" charset="-122"/>
              </a:rPr>
              <a:t>3. The </a:t>
            </a:r>
            <a:r>
              <a:rPr lang="en-US" altLang="zh-CN" dirty="0">
                <a:latin typeface="Arial" panose="020B0604020202020204" pitchFamily="34" charset="0"/>
                <a:ea typeface="宋体" panose="02010600030101010101" pitchFamily="2" charset="-122"/>
              </a:rPr>
              <a:t>value of </a:t>
            </a:r>
            <a:r>
              <a:rPr lang="en-US" altLang="zh-CN" dirty="0" smtClean="0">
                <a:latin typeface="Arial" panose="020B0604020202020204" pitchFamily="34" charset="0"/>
                <a:ea typeface="宋体" panose="02010600030101010101" pitchFamily="2" charset="-122"/>
              </a:rPr>
              <a:t>‘</a:t>
            </a:r>
            <a:r>
              <a:rPr lang="en-US" altLang="zh-CN" i="1" dirty="0" smtClean="0">
                <a:latin typeface="Arial" panose="020B0604020202020204" pitchFamily="34" charset="0"/>
                <a:ea typeface="宋体" panose="02010600030101010101" pitchFamily="2" charset="-122"/>
              </a:rPr>
              <a:t>K’</a:t>
            </a:r>
            <a:r>
              <a:rPr lang="en-US" altLang="zh-CN" dirty="0" smtClean="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the number of nearest neighbors to </a:t>
            </a:r>
            <a:r>
              <a:rPr lang="en-US" altLang="zh-CN" dirty="0" smtClean="0">
                <a:latin typeface="Arial" panose="020B0604020202020204" pitchFamily="34" charset="0"/>
                <a:ea typeface="宋体" panose="02010600030101010101" pitchFamily="2" charset="-122"/>
              </a:rPr>
              <a:t>retrieve</a:t>
            </a:r>
          </a:p>
          <a:p>
            <a:pPr lvl="1">
              <a:spcBef>
                <a:spcPct val="10000"/>
              </a:spcBef>
              <a:spcAft>
                <a:spcPts val="400"/>
              </a:spcAft>
              <a:buClr>
                <a:srgbClr val="0C7B9C"/>
              </a:buClr>
              <a:buSzPct val="100000"/>
              <a:buNone/>
            </a:pPr>
            <a:endParaRPr lang="en-US" altLang="zh-CN" dirty="0" smtClean="0">
              <a:latin typeface="Arial" panose="020B0604020202020204" pitchFamily="34" charset="0"/>
              <a:ea typeface="宋体" panose="02010600030101010101" pitchFamily="2" charset="-122"/>
            </a:endParaRPr>
          </a:p>
          <a:p>
            <a:endParaRPr lang="en-US" dirty="0"/>
          </a:p>
        </p:txBody>
      </p:sp>
    </p:spTree>
    <p:extLst>
      <p:ext uri="{BB962C8B-B14F-4D97-AF65-F5344CB8AC3E}">
        <p14:creationId xmlns:p14="http://schemas.microsoft.com/office/powerpoint/2010/main" xmlns="" val="4192713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38200"/>
          </a:xfrm>
        </p:spPr>
        <p:txBody>
          <a:bodyPr/>
          <a:lstStyle/>
          <a:p>
            <a:r>
              <a:rPr lang="en-US" dirty="0" smtClean="0"/>
              <a:t>K - Nearest Neighbors</a:t>
            </a:r>
            <a:endParaRPr lang="en-IN" dirty="0"/>
          </a:p>
        </p:txBody>
      </p:sp>
      <p:sp>
        <p:nvSpPr>
          <p:cNvPr id="3" name="Content Placeholder 2"/>
          <p:cNvSpPr>
            <a:spLocks noGrp="1"/>
          </p:cNvSpPr>
          <p:nvPr>
            <p:ph idx="1"/>
          </p:nvPr>
        </p:nvSpPr>
        <p:spPr>
          <a:xfrm>
            <a:off x="304800" y="1295400"/>
            <a:ext cx="8382000" cy="5029200"/>
          </a:xfrm>
        </p:spPr>
        <p:txBody>
          <a:bodyPr/>
          <a:lstStyle/>
          <a:p>
            <a:pPr marL="109728" indent="0">
              <a:spcBef>
                <a:spcPct val="10000"/>
              </a:spcBef>
              <a:spcAft>
                <a:spcPts val="400"/>
              </a:spcAft>
              <a:buClr>
                <a:srgbClr val="0C7B9C"/>
              </a:buClr>
              <a:buSzPct val="75000"/>
              <a:buNone/>
            </a:pPr>
            <a:r>
              <a:rPr lang="en-US" altLang="zh-CN" dirty="0" smtClean="0">
                <a:latin typeface="Arial" panose="020B0604020202020204" pitchFamily="34" charset="0"/>
                <a:ea typeface="宋体" panose="02010600030101010101" pitchFamily="2" charset="-122"/>
              </a:rPr>
              <a:t>To classify an unknown record:</a:t>
            </a:r>
          </a:p>
          <a:p>
            <a:pPr lvl="1">
              <a:spcBef>
                <a:spcPct val="10000"/>
              </a:spcBef>
              <a:spcAft>
                <a:spcPts val="400"/>
              </a:spcAft>
              <a:buClr>
                <a:srgbClr val="0C7B9C"/>
              </a:buClr>
              <a:buSzPct val="100000"/>
              <a:buNone/>
            </a:pPr>
            <a:r>
              <a:rPr lang="en-US" altLang="zh-CN" dirty="0" smtClean="0">
                <a:latin typeface="Arial" panose="020B0604020202020204" pitchFamily="34" charset="0"/>
                <a:ea typeface="宋体" panose="02010600030101010101" pitchFamily="2" charset="-122"/>
              </a:rPr>
              <a:t>1. Compute distance to other training records</a:t>
            </a:r>
          </a:p>
          <a:p>
            <a:pPr lvl="1">
              <a:spcBef>
                <a:spcPct val="10000"/>
              </a:spcBef>
              <a:spcAft>
                <a:spcPts val="400"/>
              </a:spcAft>
              <a:buClr>
                <a:srgbClr val="0C7B9C"/>
              </a:buClr>
              <a:buSzPct val="100000"/>
              <a:buNone/>
            </a:pPr>
            <a:r>
              <a:rPr lang="en-US" altLang="zh-CN" dirty="0" smtClean="0">
                <a:latin typeface="Arial" panose="020B0604020202020204" pitchFamily="34" charset="0"/>
                <a:ea typeface="宋体" panose="02010600030101010101" pitchFamily="2" charset="-122"/>
              </a:rPr>
              <a:t>2. Identify </a:t>
            </a:r>
            <a:r>
              <a:rPr lang="en-US" altLang="zh-CN" i="1" dirty="0" smtClean="0">
                <a:latin typeface="Arial" panose="020B0604020202020204" pitchFamily="34" charset="0"/>
                <a:ea typeface="宋体" panose="02010600030101010101" pitchFamily="2" charset="-122"/>
              </a:rPr>
              <a:t>k</a:t>
            </a:r>
            <a:r>
              <a:rPr lang="en-US" altLang="zh-CN" dirty="0" smtClean="0">
                <a:latin typeface="Arial" panose="020B0604020202020204" pitchFamily="34" charset="0"/>
                <a:ea typeface="宋体" panose="02010600030101010101" pitchFamily="2" charset="-122"/>
              </a:rPr>
              <a:t> nearest neighbors </a:t>
            </a:r>
          </a:p>
          <a:p>
            <a:pPr lvl="1">
              <a:spcBef>
                <a:spcPct val="10000"/>
              </a:spcBef>
              <a:spcAft>
                <a:spcPts val="400"/>
              </a:spcAft>
              <a:buClr>
                <a:srgbClr val="0C7B9C"/>
              </a:buClr>
              <a:buSzPct val="100000"/>
              <a:buNone/>
            </a:pPr>
            <a:r>
              <a:rPr lang="en-US" altLang="zh-CN" dirty="0" smtClean="0">
                <a:latin typeface="Arial" panose="020B0604020202020204" pitchFamily="34" charset="0"/>
                <a:ea typeface="宋体" panose="02010600030101010101" pitchFamily="2" charset="-122"/>
              </a:rPr>
              <a:t>3. Use class labels of nearest neighbors to determine the class label of unknown record (e.g., by taking majority vote)</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85852" y="357166"/>
            <a:ext cx="7324748" cy="803418"/>
          </a:xfrm>
        </p:spPr>
        <p:txBody>
          <a:bodyPr>
            <a:normAutofit fontScale="90000"/>
          </a:bodyPr>
          <a:lstStyle/>
          <a:p>
            <a:r>
              <a:rPr lang="en-US" dirty="0"/>
              <a:t>Memory </a:t>
            </a:r>
            <a:r>
              <a:rPr lang="en-US" dirty="0" smtClean="0"/>
              <a:t>vs Learning</a:t>
            </a:r>
            <a:endParaRPr lang="en-US" dirty="0"/>
          </a:p>
        </p:txBody>
      </p:sp>
      <p:sp>
        <p:nvSpPr>
          <p:cNvPr id="2" name="Content Placeholder 1"/>
          <p:cNvSpPr>
            <a:spLocks noGrp="1"/>
          </p:cNvSpPr>
          <p:nvPr>
            <p:ph idx="1"/>
          </p:nvPr>
        </p:nvSpPr>
        <p:spPr>
          <a:xfrm>
            <a:off x="152400" y="1447800"/>
            <a:ext cx="8610600" cy="4525963"/>
          </a:xfrm>
        </p:spPr>
        <p:txBody>
          <a:bodyPr/>
          <a:lstStyle/>
          <a:p>
            <a:r>
              <a:rPr lang="en-US" dirty="0" smtClean="0"/>
              <a:t>Memory </a:t>
            </a:r>
            <a:r>
              <a:rPr lang="en-US" dirty="0"/>
              <a:t>is the process of recording, storing and retrieving information. </a:t>
            </a:r>
            <a:r>
              <a:rPr lang="en-US" dirty="0" smtClean="0"/>
              <a:t>In Memory</a:t>
            </a:r>
            <a:r>
              <a:rPr lang="en-US" dirty="0"/>
              <a:t>, we keep the data and always go back to it whenever it is necessary. </a:t>
            </a:r>
            <a:endParaRPr lang="en-US" dirty="0" smtClean="0"/>
          </a:p>
          <a:p>
            <a:r>
              <a:rPr lang="en-US" dirty="0" smtClean="0"/>
              <a:t>Learning is </a:t>
            </a:r>
            <a:r>
              <a:rPr lang="en-US" dirty="0"/>
              <a:t>the process or behavior of acquiring knowledge. </a:t>
            </a:r>
            <a:endParaRPr lang="en-US" dirty="0" smtClean="0"/>
          </a:p>
          <a:p>
            <a:r>
              <a:rPr lang="en-US" dirty="0" smtClean="0"/>
              <a:t>It </a:t>
            </a:r>
            <a:r>
              <a:rPr lang="en-US" dirty="0"/>
              <a:t>is </a:t>
            </a:r>
            <a:r>
              <a:rPr lang="en-US" dirty="0" smtClean="0"/>
              <a:t>the ability </a:t>
            </a:r>
            <a:r>
              <a:rPr lang="en-US" dirty="0"/>
              <a:t>to implement the information and make use </a:t>
            </a:r>
            <a:r>
              <a:rPr lang="en-US" dirty="0" smtClean="0"/>
              <a:t>of it </a:t>
            </a:r>
            <a:r>
              <a:rPr lang="en-US" dirty="0"/>
              <a:t>in practical circumstances.</a:t>
            </a:r>
          </a:p>
        </p:txBody>
      </p:sp>
    </p:spTree>
    <p:extLst>
      <p:ext uri="{BB962C8B-B14F-4D97-AF65-F5344CB8AC3E}">
        <p14:creationId xmlns:p14="http://schemas.microsoft.com/office/powerpoint/2010/main" xmlns="" val="523132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472386" cy="918418"/>
          </a:xfrm>
        </p:spPr>
        <p:txBody>
          <a:bodyPr>
            <a:normAutofit fontScale="90000"/>
          </a:bodyPr>
          <a:lstStyle/>
          <a:p>
            <a:r>
              <a:rPr lang="en-IN" dirty="0" smtClean="0"/>
              <a:t>Which distance Metric to use?</a:t>
            </a:r>
            <a:endParaRPr lang="en-IN" dirty="0"/>
          </a:p>
        </p:txBody>
      </p:sp>
      <p:sp>
        <p:nvSpPr>
          <p:cNvPr id="3" name="Content Placeholder 2"/>
          <p:cNvSpPr>
            <a:spLocks noGrp="1"/>
          </p:cNvSpPr>
          <p:nvPr>
            <p:ph idx="1"/>
          </p:nvPr>
        </p:nvSpPr>
        <p:spPr>
          <a:xfrm>
            <a:off x="304800" y="1219200"/>
            <a:ext cx="8610600" cy="5105400"/>
          </a:xfrm>
        </p:spPr>
        <p:txBody>
          <a:bodyPr/>
          <a:lstStyle/>
          <a:p>
            <a:r>
              <a:rPr lang="en-IN" dirty="0" smtClean="0"/>
              <a:t>When you have Numeric variables we use Euclidean </a:t>
            </a:r>
            <a:r>
              <a:rPr lang="en-IN" smtClean="0"/>
              <a:t>distance, When </a:t>
            </a:r>
            <a:r>
              <a:rPr lang="en-IN" dirty="0" smtClean="0"/>
              <a:t>you have Categorical variables we use Hamming distance.</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914400" y="304800"/>
            <a:ext cx="7500594" cy="823202"/>
          </a:xfrm>
        </p:spPr>
        <p:txBody>
          <a:bodyPr>
            <a:normAutofit fontScale="90000"/>
          </a:bodyPr>
          <a:lstStyle/>
          <a:p>
            <a:pPr eaLnBrk="1" hangingPunct="1"/>
            <a:r>
              <a:rPr lang="en-US" altLang="zh-CN" dirty="0" smtClean="0">
                <a:ea typeface="宋体" panose="02010600030101010101" pitchFamily="2" charset="-122"/>
              </a:rPr>
              <a:t>Nearest Neighbor Classification</a:t>
            </a:r>
          </a:p>
        </p:txBody>
      </p:sp>
      <p:sp>
        <p:nvSpPr>
          <p:cNvPr id="4103" name="Rectangle 3"/>
          <p:cNvSpPr>
            <a:spLocks noGrp="1" noChangeArrowheads="1"/>
          </p:cNvSpPr>
          <p:nvPr>
            <p:ph idx="1"/>
          </p:nvPr>
        </p:nvSpPr>
        <p:spPr>
          <a:xfrm>
            <a:off x="214282" y="1500174"/>
            <a:ext cx="8572164" cy="4473589"/>
          </a:xfrm>
        </p:spPr>
        <p:txBody>
          <a:bodyPr/>
          <a:lstStyle/>
          <a:p>
            <a:pPr eaLnBrk="1" hangingPunct="1"/>
            <a:r>
              <a:rPr lang="en-US" altLang="zh-CN" dirty="0" smtClean="0">
                <a:ea typeface="宋体" panose="02010600030101010101" pitchFamily="2" charset="-122"/>
              </a:rPr>
              <a:t>Compute distance between two points:</a:t>
            </a:r>
          </a:p>
          <a:p>
            <a:pPr lvl="1" eaLnBrk="1" hangingPunct="1"/>
            <a:r>
              <a:rPr lang="en-US" altLang="zh-CN" dirty="0" smtClean="0">
                <a:ea typeface="宋体" panose="02010600030101010101" pitchFamily="2" charset="-122"/>
              </a:rPr>
              <a:t>Euclidean distance </a:t>
            </a:r>
          </a:p>
          <a:p>
            <a:pPr lvl="1" eaLnBrk="1" hangingPunct="1"/>
            <a:endParaRPr lang="en-US" altLang="zh-CN" dirty="0" smtClean="0">
              <a:ea typeface="宋体" panose="02010600030101010101" pitchFamily="2" charset="-122"/>
            </a:endParaRPr>
          </a:p>
          <a:p>
            <a:pPr lvl="1" eaLnBrk="1" hangingPunct="1"/>
            <a:endParaRPr lang="en-US" altLang="zh-CN" dirty="0" smtClean="0">
              <a:ea typeface="宋体" panose="02010600030101010101" pitchFamily="2" charset="-122"/>
            </a:endParaRPr>
          </a:p>
          <a:p>
            <a:pPr eaLnBrk="1" hangingPunct="1">
              <a:buFont typeface="Wingdings" panose="05000000000000000000" pitchFamily="2" charset="2"/>
              <a:buNone/>
            </a:pP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Determine the class from nearest neighbor list</a:t>
            </a:r>
          </a:p>
          <a:p>
            <a:pPr lvl="1" eaLnBrk="1" hangingPunct="1"/>
            <a:r>
              <a:rPr lang="en-US" altLang="zh-CN" dirty="0">
                <a:ea typeface="宋体" panose="02010600030101010101" pitchFamily="2" charset="-122"/>
              </a:rPr>
              <a:t>T</a:t>
            </a:r>
            <a:r>
              <a:rPr lang="en-US" altLang="zh-CN" dirty="0" smtClean="0">
                <a:ea typeface="宋体" panose="02010600030101010101" pitchFamily="2" charset="-122"/>
              </a:rPr>
              <a:t>ake the majority vote of class labels among the k-nearest neighbors</a:t>
            </a:r>
          </a:p>
          <a:p>
            <a:pPr lvl="1" eaLnBrk="1" hangingPunct="1"/>
            <a:r>
              <a:rPr lang="en-US" altLang="zh-CN" dirty="0" smtClean="0">
                <a:ea typeface="宋体" panose="02010600030101010101" pitchFamily="2" charset="-122"/>
              </a:rPr>
              <a:t>Weigh the vote according to distance</a:t>
            </a:r>
          </a:p>
          <a:p>
            <a:pPr lvl="2" eaLnBrk="1" hangingPunct="1"/>
            <a:r>
              <a:rPr lang="en-US" altLang="zh-CN" dirty="0" smtClean="0">
                <a:ea typeface="宋体" panose="02010600030101010101" pitchFamily="2" charset="-122"/>
              </a:rPr>
              <a:t> weight factor, w = 1/d</a:t>
            </a:r>
            <a:r>
              <a:rPr lang="en-US" altLang="zh-CN" baseline="30000" dirty="0" smtClean="0">
                <a:ea typeface="宋体" panose="02010600030101010101" pitchFamily="2" charset="-122"/>
              </a:rPr>
              <a:t>2</a:t>
            </a:r>
          </a:p>
        </p:txBody>
      </p:sp>
      <p:graphicFrame>
        <p:nvGraphicFramePr>
          <p:cNvPr id="4098" name="Object 4"/>
          <p:cNvGraphicFramePr>
            <a:graphicFrameLocks noChangeAspect="1"/>
          </p:cNvGraphicFramePr>
          <p:nvPr/>
        </p:nvGraphicFramePr>
        <p:xfrm>
          <a:off x="1714480" y="2643182"/>
          <a:ext cx="4876800" cy="823913"/>
        </p:xfrm>
        <a:graphic>
          <a:graphicData uri="http://schemas.openxmlformats.org/presentationml/2006/ole">
            <p:oleObj spid="_x0000_s1026" name="Equation" r:id="rId3" imgW="2705100" imgH="457200" progId="Equation.3">
              <p:embed/>
            </p:oleObj>
          </a:graphicData>
        </a:graphic>
      </p:graphicFrame>
    </p:spTree>
    <p:extLst>
      <p:ext uri="{BB962C8B-B14F-4D97-AF65-F5344CB8AC3E}">
        <p14:creationId xmlns:p14="http://schemas.microsoft.com/office/powerpoint/2010/main" xmlns="" val="170508621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358114" cy="838200"/>
          </a:xfrm>
        </p:spPr>
        <p:txBody>
          <a:bodyPr>
            <a:normAutofit fontScale="90000"/>
          </a:bodyPr>
          <a:lstStyle/>
          <a:p>
            <a:r>
              <a:rPr lang="en-US" altLang="zh-CN" dirty="0" smtClean="0">
                <a:ea typeface="宋体" panose="02010600030101010101" pitchFamily="2" charset="-122"/>
              </a:rPr>
              <a:t>Nearest Neighbor Classification</a:t>
            </a:r>
            <a:endParaRPr lang="en-IN" dirty="0"/>
          </a:p>
        </p:txBody>
      </p:sp>
      <p:sp>
        <p:nvSpPr>
          <p:cNvPr id="3" name="Content Placeholder 2"/>
          <p:cNvSpPr>
            <a:spLocks noGrp="1"/>
          </p:cNvSpPr>
          <p:nvPr>
            <p:ph idx="1"/>
          </p:nvPr>
        </p:nvSpPr>
        <p:spPr>
          <a:xfrm>
            <a:off x="457200" y="1643050"/>
            <a:ext cx="8043890" cy="4214842"/>
          </a:xfrm>
        </p:spPr>
        <p:txBody>
          <a:bodyPr/>
          <a:lstStyle/>
          <a:p>
            <a:pPr>
              <a:buNone/>
            </a:pPr>
            <a:r>
              <a:rPr lang="en-IN" dirty="0" err="1" smtClean="0"/>
              <a:t>MinKowski</a:t>
            </a:r>
            <a:endParaRPr lang="en-IN" dirty="0" smtClean="0"/>
          </a:p>
          <a:p>
            <a:r>
              <a:rPr lang="en-IN" dirty="0" smtClean="0"/>
              <a:t>1. Euclidean (P=2)</a:t>
            </a:r>
          </a:p>
          <a:p>
            <a:r>
              <a:rPr lang="en-IN" dirty="0" smtClean="0"/>
              <a:t>2. </a:t>
            </a:r>
            <a:r>
              <a:rPr lang="en-IN" dirty="0" err="1" smtClean="0"/>
              <a:t>Manhatten</a:t>
            </a:r>
            <a:r>
              <a:rPr lang="en-IN" dirty="0" smtClean="0"/>
              <a:t> (P=1)</a:t>
            </a:r>
          </a:p>
          <a:p>
            <a:r>
              <a:rPr lang="en-IN" dirty="0" smtClean="0"/>
              <a:t>3.  Hamming (P=0)</a:t>
            </a:r>
          </a:p>
          <a:p>
            <a:r>
              <a:rPr lang="en-IN" dirty="0" smtClean="0"/>
              <a:t>4. Chebyshev (P=</a:t>
            </a:r>
            <a:r>
              <a:rPr lang="en-IN" dirty="0" err="1" smtClean="0"/>
              <a:t>Inf</a:t>
            </a:r>
            <a:r>
              <a:rPr lang="en-IN" dirty="0" smtClean="0"/>
              <a: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762000"/>
          </a:xfrm>
        </p:spPr>
        <p:txBody>
          <a:bodyPr>
            <a:normAutofit fontScale="90000"/>
          </a:bodyPr>
          <a:lstStyle/>
          <a:p>
            <a:r>
              <a:rPr lang="en-IN" dirty="0" smtClean="0"/>
              <a:t>Euclidean distance:</a:t>
            </a:r>
            <a:endParaRPr lang="en-IN" dirty="0"/>
          </a:p>
        </p:txBody>
      </p:sp>
      <p:sp>
        <p:nvSpPr>
          <p:cNvPr id="3" name="Content Placeholder 2"/>
          <p:cNvSpPr>
            <a:spLocks noGrp="1"/>
          </p:cNvSpPr>
          <p:nvPr>
            <p:ph idx="1"/>
          </p:nvPr>
        </p:nvSpPr>
        <p:spPr>
          <a:xfrm>
            <a:off x="381000" y="1219200"/>
            <a:ext cx="8305800" cy="5105400"/>
          </a:xfrm>
        </p:spPr>
        <p:txBody>
          <a:bodyPr>
            <a:normAutofit/>
          </a:bodyPr>
          <a:lstStyle/>
          <a:p>
            <a:r>
              <a:rPr lang="en-IN" smtClean="0"/>
              <a:t>Most </a:t>
            </a:r>
            <a:r>
              <a:rPr lang="en-IN" dirty="0" smtClean="0"/>
              <a:t>common</a:t>
            </a:r>
          </a:p>
          <a:p>
            <a:r>
              <a:rPr lang="en-IN" dirty="0" smtClean="0"/>
              <a:t>L2 norm of two vectors.</a:t>
            </a:r>
          </a:p>
          <a:p>
            <a:r>
              <a:rPr lang="en-IN" dirty="0" smtClean="0"/>
              <a:t>In a </a:t>
            </a:r>
            <a:r>
              <a:rPr lang="en-IN" dirty="0" err="1" smtClean="0"/>
              <a:t>bidimensional</a:t>
            </a:r>
            <a:r>
              <a:rPr lang="en-IN" dirty="0" smtClean="0"/>
              <a:t> plane, the Euclidean distance refigures as the straight line connecting two points, and you calculate it as the square root of the sum of the squared difference between the elements of two vectors.</a:t>
            </a:r>
          </a:p>
          <a:p>
            <a:r>
              <a:rPr lang="en-IN" dirty="0" smtClean="0"/>
              <a:t>The Euclidean distance between points (1,2) and (3,3) can be computed which results in a distance of about 2.236.</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normAutofit/>
          </a:bodyPr>
          <a:lstStyle/>
          <a:p>
            <a:r>
              <a:rPr lang="en-IN" dirty="0" smtClean="0"/>
              <a:t>Manhattan </a:t>
            </a:r>
            <a:r>
              <a:rPr lang="en-IN" dirty="0" smtClean="0"/>
              <a:t>distance</a:t>
            </a:r>
            <a:endParaRPr lang="en-IN" dirty="0"/>
          </a:p>
        </p:txBody>
      </p:sp>
      <p:sp>
        <p:nvSpPr>
          <p:cNvPr id="3" name="Content Placeholder 2"/>
          <p:cNvSpPr>
            <a:spLocks noGrp="1"/>
          </p:cNvSpPr>
          <p:nvPr>
            <p:ph idx="1"/>
          </p:nvPr>
        </p:nvSpPr>
        <p:spPr>
          <a:xfrm>
            <a:off x="304800" y="1295400"/>
            <a:ext cx="8610600" cy="5029200"/>
          </a:xfrm>
        </p:spPr>
        <p:txBody>
          <a:bodyPr>
            <a:normAutofit/>
          </a:bodyPr>
          <a:lstStyle/>
          <a:p>
            <a:r>
              <a:rPr lang="en-IN" dirty="0" smtClean="0"/>
              <a:t>Another </a:t>
            </a:r>
            <a:r>
              <a:rPr lang="en-IN" dirty="0" smtClean="0"/>
              <a:t>useful measure is the Manhattan distance</a:t>
            </a:r>
          </a:p>
          <a:p>
            <a:r>
              <a:rPr lang="en-IN" dirty="0" smtClean="0"/>
              <a:t>L1 norm of two vectors</a:t>
            </a:r>
          </a:p>
          <a:p>
            <a:r>
              <a:rPr lang="en-IN" dirty="0" smtClean="0"/>
              <a:t>Summing the absolute value of the difference between the elements of the vectors.</a:t>
            </a:r>
          </a:p>
          <a:p>
            <a:r>
              <a:rPr lang="en-IN" dirty="0" smtClean="0"/>
              <a:t>If the Euclidean distance marks the shortest route, the Manhattan distance marks the longest route, resembling the directions of a taxi moving in a city. (The distance is also known as taxicab or city-block distance.)</a:t>
            </a:r>
          </a:p>
          <a:p>
            <a:r>
              <a:rPr lang="en-IN" dirty="0" smtClean="0"/>
              <a:t>For instance, the Manhattan distance between points (1,2) and (3,3) is abs(1–3) and abs(2–3), which results in 3.</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14400"/>
          </a:xfrm>
        </p:spPr>
        <p:txBody>
          <a:bodyPr>
            <a:normAutofit/>
          </a:bodyPr>
          <a:lstStyle/>
          <a:p>
            <a:r>
              <a:rPr lang="en-IN" dirty="0" smtClean="0"/>
              <a:t>Chebyshev </a:t>
            </a:r>
            <a:r>
              <a:rPr lang="en-IN" dirty="0" smtClean="0"/>
              <a:t>distance</a:t>
            </a:r>
            <a:endParaRPr lang="en-IN" dirty="0"/>
          </a:p>
        </p:txBody>
      </p:sp>
      <p:sp>
        <p:nvSpPr>
          <p:cNvPr id="3" name="Content Placeholder 2"/>
          <p:cNvSpPr>
            <a:spLocks noGrp="1"/>
          </p:cNvSpPr>
          <p:nvPr>
            <p:ph idx="1"/>
          </p:nvPr>
        </p:nvSpPr>
        <p:spPr>
          <a:xfrm>
            <a:off x="228600" y="1219200"/>
            <a:ext cx="8610600" cy="5105400"/>
          </a:xfrm>
        </p:spPr>
        <p:txBody>
          <a:bodyPr>
            <a:normAutofit lnSpcReduction="10000"/>
          </a:bodyPr>
          <a:lstStyle/>
          <a:p>
            <a:r>
              <a:rPr lang="en-IN" dirty="0" smtClean="0"/>
              <a:t>Takes </a:t>
            </a:r>
            <a:r>
              <a:rPr lang="en-IN" dirty="0" smtClean="0"/>
              <a:t>the maximum of the absolute difference between the elements of the vectors.</a:t>
            </a:r>
          </a:p>
          <a:p>
            <a:r>
              <a:rPr lang="en-IN" dirty="0" smtClean="0"/>
              <a:t>It is a distance measure that can represent how a king moves in the game of chess or, in warehouse logistics, the operations required by an overhead crane to move a crate from one place to another.</a:t>
            </a:r>
          </a:p>
          <a:p>
            <a:r>
              <a:rPr lang="en-IN" dirty="0" smtClean="0"/>
              <a:t>In machine learning, the Chebyshev distance can prove useful when you have many dimensions to consider and most of them are just irrelevant or redundant (in Chebyshev, you just pick the one whose absolute difference is the largest).</a:t>
            </a:r>
          </a:p>
          <a:p>
            <a:r>
              <a:rPr lang="en-IN" dirty="0" smtClean="0"/>
              <a:t>In the example used in previous sections, the distance is simply 2, the max between abs(1–3) and abs(2–3).</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696200" cy="838200"/>
          </a:xfrm>
        </p:spPr>
        <p:txBody>
          <a:bodyPr>
            <a:normAutofit/>
          </a:bodyPr>
          <a:lstStyle/>
          <a:p>
            <a:r>
              <a:rPr lang="en-IN" b="1" dirty="0" smtClean="0"/>
              <a:t>Pros of KNN</a:t>
            </a:r>
            <a:endParaRPr lang="en-IN" dirty="0"/>
          </a:p>
        </p:txBody>
      </p:sp>
      <p:sp>
        <p:nvSpPr>
          <p:cNvPr id="3" name="Content Placeholder 2"/>
          <p:cNvSpPr>
            <a:spLocks noGrp="1"/>
          </p:cNvSpPr>
          <p:nvPr>
            <p:ph idx="1"/>
          </p:nvPr>
        </p:nvSpPr>
        <p:spPr>
          <a:xfrm>
            <a:off x="304800" y="1219200"/>
            <a:ext cx="8382000" cy="5105400"/>
          </a:xfrm>
        </p:spPr>
        <p:txBody>
          <a:bodyPr>
            <a:normAutofit fontScale="92500" lnSpcReduction="20000"/>
          </a:bodyPr>
          <a:lstStyle/>
          <a:p>
            <a:pPr>
              <a:buNone/>
            </a:pPr>
            <a:r>
              <a:rPr lang="en-IN" dirty="0" smtClean="0"/>
              <a:t>Advantages:</a:t>
            </a:r>
          </a:p>
          <a:p>
            <a:r>
              <a:rPr lang="en-IN" dirty="0" smtClean="0"/>
              <a:t>Analytically tractable, simple implementation.</a:t>
            </a:r>
          </a:p>
          <a:p>
            <a:r>
              <a:rPr lang="en-IN" dirty="0" smtClean="0"/>
              <a:t>Uses local information, which can yield highly adaptive behaviour.</a:t>
            </a:r>
          </a:p>
          <a:p>
            <a:r>
              <a:rPr lang="en-IN" dirty="0" smtClean="0"/>
              <a:t>It is extremely easy to implement</a:t>
            </a:r>
          </a:p>
          <a:p>
            <a:r>
              <a:rPr lang="en-IN" dirty="0" smtClean="0"/>
              <a:t>It is lazy learning algorithm and therefore requires no training prior to making real time predictions. This makes the KNN algorithm much faster than other algorithms that require training </a:t>
            </a:r>
            <a:r>
              <a:rPr lang="en-IN" dirty="0" err="1" smtClean="0"/>
              <a:t>e.g</a:t>
            </a:r>
            <a:r>
              <a:rPr lang="en-IN" dirty="0" smtClean="0"/>
              <a:t> SVM, linear regression, etc.</a:t>
            </a:r>
          </a:p>
          <a:p>
            <a:r>
              <a:rPr lang="en-IN" dirty="0" smtClean="0"/>
              <a:t>Since the algorithm requires no training before making predictions, new data can be added seamlessly.</a:t>
            </a:r>
          </a:p>
          <a:p>
            <a:r>
              <a:rPr lang="en-IN" dirty="0" smtClean="0"/>
              <a:t>There are only two </a:t>
            </a:r>
            <a:r>
              <a:rPr lang="en-IN" dirty="0" err="1" smtClean="0"/>
              <a:t>Hyperparameters</a:t>
            </a:r>
            <a:r>
              <a:rPr lang="en-IN" dirty="0" smtClean="0"/>
              <a:t> required to implement KNN i.e. the value of K and the distance function (e.g. Euclidean or Manhattan etc.)</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391400" cy="685800"/>
          </a:xfrm>
        </p:spPr>
        <p:txBody>
          <a:bodyPr>
            <a:normAutofit fontScale="90000"/>
          </a:bodyPr>
          <a:lstStyle/>
          <a:p>
            <a:r>
              <a:rPr lang="en-IN" b="1" dirty="0" smtClean="0"/>
              <a:t>Cons of KNN</a:t>
            </a:r>
            <a:endParaRPr lang="en-IN" dirty="0"/>
          </a:p>
        </p:txBody>
      </p:sp>
      <p:sp>
        <p:nvSpPr>
          <p:cNvPr id="3" name="Content Placeholder 2"/>
          <p:cNvSpPr>
            <a:spLocks noGrp="1"/>
          </p:cNvSpPr>
          <p:nvPr>
            <p:ph idx="1"/>
          </p:nvPr>
        </p:nvSpPr>
        <p:spPr>
          <a:xfrm>
            <a:off x="304800" y="1143000"/>
            <a:ext cx="8382000" cy="5181600"/>
          </a:xfrm>
        </p:spPr>
        <p:txBody>
          <a:bodyPr>
            <a:normAutofit fontScale="92500" lnSpcReduction="10000"/>
          </a:bodyPr>
          <a:lstStyle/>
          <a:p>
            <a:pPr>
              <a:buNone/>
            </a:pPr>
            <a:r>
              <a:rPr lang="en-IN" dirty="0" smtClean="0"/>
              <a:t>Disadvantages:</a:t>
            </a:r>
          </a:p>
          <a:p>
            <a:r>
              <a:rPr lang="en-IN" dirty="0" smtClean="0"/>
              <a:t>Large storage requirements </a:t>
            </a:r>
          </a:p>
          <a:p>
            <a:r>
              <a:rPr lang="en-IN" dirty="0" smtClean="0"/>
              <a:t>Computationally intensive recall </a:t>
            </a:r>
          </a:p>
          <a:p>
            <a:r>
              <a:rPr lang="en-IN" dirty="0" smtClean="0"/>
              <a:t>The KNN algorithm doesn't work well with high dimensional data because with large number of dimensions, it becomes difficult for the algorithm to calculate distance in each dimension.</a:t>
            </a:r>
          </a:p>
          <a:p>
            <a:r>
              <a:rPr lang="en-IN" dirty="0" smtClean="0"/>
              <a:t>The KNN algorithm has a high prediction cost for large datasets. This is because in large datasets the cost of calculating distance between new point and each existing point becomes higher.</a:t>
            </a:r>
          </a:p>
          <a:p>
            <a:r>
              <a:rPr lang="en-IN" dirty="0" smtClean="0"/>
              <a:t>The KNN algorithm doesn't work well with categorical features since it is difficult to find the distance between dimensions with categorical features.</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304800"/>
            <a:ext cx="7543800" cy="766746"/>
          </a:xfrm>
        </p:spPr>
        <p:txBody>
          <a:bodyPr>
            <a:normAutofit fontScale="90000"/>
          </a:bodyPr>
          <a:lstStyle/>
          <a:p>
            <a:r>
              <a:rPr lang="en-US" dirty="0" smtClean="0"/>
              <a:t>Applications</a:t>
            </a:r>
            <a:endParaRPr lang="en-US" dirty="0"/>
          </a:p>
        </p:txBody>
      </p:sp>
      <p:sp>
        <p:nvSpPr>
          <p:cNvPr id="2" name="Content Placeholder 1"/>
          <p:cNvSpPr>
            <a:spLocks noGrp="1"/>
          </p:cNvSpPr>
          <p:nvPr>
            <p:ph idx="1"/>
          </p:nvPr>
        </p:nvSpPr>
        <p:spPr>
          <a:xfrm>
            <a:off x="304800" y="1066800"/>
            <a:ext cx="8196290" cy="5005406"/>
          </a:xfrm>
        </p:spPr>
        <p:txBody>
          <a:bodyPr>
            <a:normAutofit fontScale="92500" lnSpcReduction="20000"/>
          </a:bodyPr>
          <a:lstStyle/>
          <a:p>
            <a:pPr>
              <a:defRPr/>
            </a:pPr>
            <a:r>
              <a:rPr lang="en-IN" dirty="0" smtClean="0"/>
              <a:t>Currency </a:t>
            </a:r>
            <a:r>
              <a:rPr lang="en-IN" dirty="0" smtClean="0"/>
              <a:t>exchange rate</a:t>
            </a:r>
          </a:p>
          <a:p>
            <a:pPr>
              <a:defRPr/>
            </a:pPr>
            <a:r>
              <a:rPr lang="en-IN" dirty="0" smtClean="0"/>
              <a:t>Bank bankruptcies </a:t>
            </a:r>
          </a:p>
          <a:p>
            <a:pPr>
              <a:defRPr/>
            </a:pPr>
            <a:r>
              <a:rPr lang="en-IN" dirty="0" smtClean="0"/>
              <a:t>Understanding and managing financial risk </a:t>
            </a:r>
          </a:p>
          <a:p>
            <a:pPr>
              <a:defRPr/>
            </a:pPr>
            <a:r>
              <a:rPr lang="en-IN" dirty="0" smtClean="0"/>
              <a:t>Credit rating</a:t>
            </a:r>
          </a:p>
          <a:p>
            <a:pPr>
              <a:defRPr/>
            </a:pPr>
            <a:r>
              <a:rPr lang="en-IN" dirty="0" smtClean="0"/>
              <a:t>Loan management</a:t>
            </a:r>
          </a:p>
          <a:p>
            <a:pPr>
              <a:defRPr/>
            </a:pPr>
            <a:r>
              <a:rPr lang="en-IN" dirty="0" smtClean="0"/>
              <a:t>Bank customer profiling </a:t>
            </a:r>
          </a:p>
          <a:p>
            <a:pPr>
              <a:defRPr/>
            </a:pPr>
            <a:r>
              <a:rPr lang="en-IN" dirty="0" smtClean="0"/>
              <a:t>Money laundering </a:t>
            </a:r>
            <a:r>
              <a:rPr lang="en-IN" dirty="0" smtClean="0"/>
              <a:t>analyses</a:t>
            </a:r>
          </a:p>
          <a:p>
            <a:r>
              <a:rPr lang="en-IN" dirty="0" smtClean="0"/>
              <a:t>Predict cancer is malignant or benign</a:t>
            </a:r>
          </a:p>
          <a:p>
            <a:r>
              <a:rPr lang="en-IN" dirty="0" smtClean="0"/>
              <a:t>Pattern recognition</a:t>
            </a:r>
          </a:p>
          <a:p>
            <a:r>
              <a:rPr lang="en-IN" dirty="0" smtClean="0"/>
              <a:t>Recommender Systems</a:t>
            </a:r>
          </a:p>
          <a:p>
            <a:r>
              <a:rPr lang="en-IN" dirty="0" smtClean="0"/>
              <a:t>Computer Vision</a:t>
            </a:r>
          </a:p>
          <a:p>
            <a:r>
              <a:rPr lang="en-IN" dirty="0" smtClean="0"/>
              <a:t>Gene Expression</a:t>
            </a:r>
          </a:p>
          <a:p>
            <a:r>
              <a:rPr lang="en-IN" dirty="0" smtClean="0"/>
              <a:t>Protein-Protein Interaction and 3D Structure Prediction</a:t>
            </a:r>
          </a:p>
          <a:p>
            <a:pPr>
              <a:defRPr/>
            </a:pPr>
            <a:endParaRPr lang="en-CA" dirty="0"/>
          </a:p>
        </p:txBody>
      </p:sp>
    </p:spTree>
    <p:extLst>
      <p:ext uri="{BB962C8B-B14F-4D97-AF65-F5344CB8AC3E}">
        <p14:creationId xmlns:p14="http://schemas.microsoft.com/office/powerpoint/2010/main" xmlns="" val="19173909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85852" y="428604"/>
            <a:ext cx="7329510" cy="774720"/>
          </a:xfrm>
        </p:spPr>
        <p:txBody>
          <a:bodyPr>
            <a:normAutofit fontScale="90000"/>
          </a:bodyPr>
          <a:lstStyle/>
          <a:p>
            <a:r>
              <a:rPr lang="en-US" dirty="0" smtClean="0"/>
              <a:t>Summary</a:t>
            </a:r>
            <a:endParaRPr lang="en-US" dirty="0"/>
          </a:p>
        </p:txBody>
      </p:sp>
      <p:sp>
        <p:nvSpPr>
          <p:cNvPr id="2" name="Content Placeholder 1"/>
          <p:cNvSpPr>
            <a:spLocks noGrp="1"/>
          </p:cNvSpPr>
          <p:nvPr>
            <p:ph idx="1"/>
          </p:nvPr>
        </p:nvSpPr>
        <p:spPr>
          <a:xfrm>
            <a:off x="357158" y="1500174"/>
            <a:ext cx="8329642" cy="4824426"/>
          </a:xfrm>
        </p:spPr>
        <p:txBody>
          <a:bodyPr/>
          <a:lstStyle/>
          <a:p>
            <a:r>
              <a:rPr lang="en-CA" dirty="0">
                <a:solidFill>
                  <a:srgbClr val="000000"/>
                </a:solidFill>
              </a:rPr>
              <a:t>KNN is conceptually simple, yet able to solve complex problems </a:t>
            </a:r>
          </a:p>
          <a:p>
            <a:r>
              <a:rPr lang="en-CA" dirty="0">
                <a:solidFill>
                  <a:srgbClr val="000000"/>
                </a:solidFill>
              </a:rPr>
              <a:t>Can work with relatively little information</a:t>
            </a:r>
          </a:p>
          <a:p>
            <a:r>
              <a:rPr lang="en-CA" dirty="0">
                <a:solidFill>
                  <a:srgbClr val="000000"/>
                </a:solidFill>
              </a:rPr>
              <a:t>Learning is simple (no learning at all!)</a:t>
            </a:r>
          </a:p>
          <a:p>
            <a:r>
              <a:rPr lang="en-CA" dirty="0" smtClean="0">
                <a:solidFill>
                  <a:srgbClr val="000000"/>
                </a:solidFill>
              </a:rPr>
              <a:t>Consider the Memory </a:t>
            </a:r>
            <a:r>
              <a:rPr lang="en-CA" dirty="0">
                <a:solidFill>
                  <a:srgbClr val="000000"/>
                </a:solidFill>
              </a:rPr>
              <a:t>and CPU cost</a:t>
            </a:r>
          </a:p>
          <a:p>
            <a:r>
              <a:rPr lang="en-CA" dirty="0">
                <a:solidFill>
                  <a:srgbClr val="000000"/>
                </a:solidFill>
              </a:rPr>
              <a:t>Feature selection </a:t>
            </a:r>
            <a:r>
              <a:rPr lang="en-CA" dirty="0" smtClean="0">
                <a:solidFill>
                  <a:srgbClr val="000000"/>
                </a:solidFill>
              </a:rPr>
              <a:t>problem</a:t>
            </a:r>
            <a:endParaRPr lang="en-CA" dirty="0">
              <a:solidFill>
                <a:srgbClr val="000000"/>
              </a:solidFill>
            </a:endParaRPr>
          </a:p>
        </p:txBody>
      </p:sp>
    </p:spTree>
    <p:extLst>
      <p:ext uri="{BB962C8B-B14F-4D97-AF65-F5344CB8AC3E}">
        <p14:creationId xmlns:p14="http://schemas.microsoft.com/office/powerpoint/2010/main" xmlns="" val="3076681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85852" y="428604"/>
            <a:ext cx="7543800" cy="846158"/>
          </a:xfrm>
        </p:spPr>
        <p:txBody>
          <a:bodyPr/>
          <a:lstStyle/>
          <a:p>
            <a:r>
              <a:rPr lang="en-CA" dirty="0"/>
              <a:t>KNN – </a:t>
            </a:r>
            <a:r>
              <a:rPr lang="en-CA" dirty="0" smtClean="0"/>
              <a:t>Different </a:t>
            </a:r>
            <a:r>
              <a:rPr lang="en-CA" dirty="0"/>
              <a:t>names</a:t>
            </a:r>
            <a:endParaRPr lang="en-US" dirty="0"/>
          </a:p>
        </p:txBody>
      </p:sp>
      <p:sp>
        <p:nvSpPr>
          <p:cNvPr id="2" name="Content Placeholder 1"/>
          <p:cNvSpPr>
            <a:spLocks noGrp="1"/>
          </p:cNvSpPr>
          <p:nvPr>
            <p:ph idx="1"/>
          </p:nvPr>
        </p:nvSpPr>
        <p:spPr>
          <a:xfrm>
            <a:off x="428596" y="1571612"/>
            <a:ext cx="7786742" cy="3286148"/>
          </a:xfrm>
        </p:spPr>
        <p:txBody>
          <a:bodyPr/>
          <a:lstStyle/>
          <a:p>
            <a:pPr>
              <a:lnSpc>
                <a:spcPct val="90000"/>
              </a:lnSpc>
              <a:defRPr/>
            </a:pPr>
            <a:r>
              <a:rPr lang="en-US" sz="2800" dirty="0"/>
              <a:t>K-Nearest Neighbors</a:t>
            </a:r>
          </a:p>
          <a:p>
            <a:pPr>
              <a:lnSpc>
                <a:spcPct val="90000"/>
              </a:lnSpc>
              <a:defRPr/>
            </a:pPr>
            <a:r>
              <a:rPr lang="en-US" sz="2800" dirty="0"/>
              <a:t>Memory-Based Reasoning</a:t>
            </a:r>
          </a:p>
          <a:p>
            <a:pPr>
              <a:lnSpc>
                <a:spcPct val="90000"/>
              </a:lnSpc>
              <a:defRPr/>
            </a:pPr>
            <a:r>
              <a:rPr lang="en-US" sz="2800" dirty="0"/>
              <a:t>Example-Based Reasoning</a:t>
            </a:r>
          </a:p>
          <a:p>
            <a:pPr>
              <a:lnSpc>
                <a:spcPct val="90000"/>
              </a:lnSpc>
              <a:defRPr/>
            </a:pPr>
            <a:r>
              <a:rPr lang="en-US" sz="2800" dirty="0"/>
              <a:t>Instance-Based Learning</a:t>
            </a:r>
          </a:p>
          <a:p>
            <a:pPr>
              <a:lnSpc>
                <a:spcPct val="90000"/>
              </a:lnSpc>
              <a:defRPr/>
            </a:pPr>
            <a:r>
              <a:rPr lang="en-US" sz="2800" dirty="0"/>
              <a:t>Case-Based Reasoning</a:t>
            </a:r>
          </a:p>
          <a:p>
            <a:pPr>
              <a:lnSpc>
                <a:spcPct val="90000"/>
              </a:lnSpc>
              <a:defRPr/>
            </a:pPr>
            <a:r>
              <a:rPr lang="en-US" sz="2800" dirty="0"/>
              <a:t>Lazy </a:t>
            </a:r>
            <a:r>
              <a:rPr lang="en-US" sz="2800" dirty="0" smtClean="0"/>
              <a:t>Learning</a:t>
            </a:r>
            <a:endParaRPr lang="en-US" dirty="0"/>
          </a:p>
        </p:txBody>
      </p:sp>
    </p:spTree>
    <p:extLst>
      <p:ext uri="{BB962C8B-B14F-4D97-AF65-F5344CB8AC3E}">
        <p14:creationId xmlns:p14="http://schemas.microsoft.com/office/powerpoint/2010/main" xmlns="" val="24281776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endParaRPr lang="en-US" sz="7200" dirty="0" smtClean="0"/>
          </a:p>
          <a:p>
            <a:pPr marL="109728" indent="0" algn="ctr">
              <a:buNone/>
            </a:pPr>
            <a:r>
              <a:rPr lang="en-US" sz="7200" dirty="0" smtClean="0"/>
              <a:t>Questions?</a:t>
            </a:r>
            <a:endParaRPr lang="en-US" sz="7200" dirty="0"/>
          </a:p>
        </p:txBody>
      </p:sp>
    </p:spTree>
    <p:extLst>
      <p:ext uri="{BB962C8B-B14F-4D97-AF65-F5344CB8AC3E}">
        <p14:creationId xmlns:p14="http://schemas.microsoft.com/office/powerpoint/2010/main" xmlns="" val="2345595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dirty="0" smtClean="0"/>
              <a:t>Introduction to KNN</a:t>
            </a:r>
            <a:endParaRPr lang="en-IN" dirty="0"/>
          </a:p>
        </p:txBody>
      </p:sp>
      <p:sp>
        <p:nvSpPr>
          <p:cNvPr id="3" name="Content Placeholder 2"/>
          <p:cNvSpPr>
            <a:spLocks noGrp="1"/>
          </p:cNvSpPr>
          <p:nvPr>
            <p:ph idx="1"/>
          </p:nvPr>
        </p:nvSpPr>
        <p:spPr>
          <a:xfrm>
            <a:off x="304800" y="1447800"/>
            <a:ext cx="8534400" cy="4724400"/>
          </a:xfrm>
        </p:spPr>
        <p:txBody>
          <a:bodyPr>
            <a:normAutofit fontScale="92500" lnSpcReduction="10000"/>
          </a:bodyPr>
          <a:lstStyle/>
          <a:p>
            <a:r>
              <a:rPr lang="en-IN" dirty="0" smtClean="0"/>
              <a:t>KNN is a simple yet powerful classification algorithm.</a:t>
            </a:r>
          </a:p>
          <a:p>
            <a:r>
              <a:rPr lang="en-IN" dirty="0" smtClean="0"/>
              <a:t>It requires no training for making predictions, which is typically one of the most difficult parts of a machine learning algorithm.</a:t>
            </a:r>
          </a:p>
          <a:p>
            <a:r>
              <a:rPr lang="en-IN" dirty="0" smtClean="0"/>
              <a:t>The KNN algorithm have been widely used to find document similarity and pattern </a:t>
            </a:r>
            <a:r>
              <a:rPr lang="en-IN" dirty="0" smtClean="0"/>
              <a:t>recognition</a:t>
            </a:r>
          </a:p>
          <a:p>
            <a:r>
              <a:rPr lang="en-IN" dirty="0" smtClean="0"/>
              <a:t>Lazy learner</a:t>
            </a:r>
          </a:p>
          <a:p>
            <a:r>
              <a:rPr lang="en-IN" dirty="0" smtClean="0"/>
              <a:t>Instance Based</a:t>
            </a:r>
          </a:p>
          <a:p>
            <a:r>
              <a:rPr lang="en-IN" dirty="0" smtClean="0"/>
              <a:t>Lazy because it does not try to learn a function from the training data.</a:t>
            </a:r>
          </a:p>
          <a:p>
            <a:r>
              <a:rPr lang="en-IN" dirty="0" smtClean="0"/>
              <a:t>It memorise the pattern from the dataset</a:t>
            </a:r>
          </a:p>
          <a:p>
            <a:r>
              <a:rPr lang="en-IN" dirty="0" smtClean="0"/>
              <a:t>Nonparametric </a:t>
            </a:r>
            <a:r>
              <a:rPr lang="en-IN" dirty="0" smtClean="0"/>
              <a:t>model</a:t>
            </a:r>
            <a:endParaRPr lang="en-IN"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KNN's Idea</a:t>
            </a:r>
            <a:endParaRPr lang="en-IN" dirty="0"/>
          </a:p>
        </p:txBody>
      </p:sp>
      <p:sp>
        <p:nvSpPr>
          <p:cNvPr id="3" name="Content Placeholder 2"/>
          <p:cNvSpPr>
            <a:spLocks noGrp="1"/>
          </p:cNvSpPr>
          <p:nvPr>
            <p:ph idx="1"/>
          </p:nvPr>
        </p:nvSpPr>
        <p:spPr>
          <a:xfrm>
            <a:off x="304800" y="1447800"/>
            <a:ext cx="8534400" cy="4724400"/>
          </a:xfrm>
        </p:spPr>
        <p:txBody>
          <a:bodyPr>
            <a:normAutofit lnSpcReduction="10000"/>
          </a:bodyPr>
          <a:lstStyle/>
          <a:p>
            <a:r>
              <a:rPr lang="en-IN" dirty="0" smtClean="0"/>
              <a:t>The intuition behind the KNN algorithm is one of the simplest of all the supervised machine learning algorithms.</a:t>
            </a:r>
          </a:p>
          <a:p>
            <a:r>
              <a:rPr lang="en-IN" dirty="0" smtClean="0"/>
              <a:t>It simply calculates the distance of a new data point to all other training data points.</a:t>
            </a:r>
          </a:p>
          <a:p>
            <a:r>
              <a:rPr lang="en-IN" dirty="0" smtClean="0"/>
              <a:t>The distance can be of any type </a:t>
            </a:r>
            <a:r>
              <a:rPr lang="en-IN" dirty="0" err="1" smtClean="0"/>
              <a:t>e.g</a:t>
            </a:r>
            <a:r>
              <a:rPr lang="en-IN" dirty="0" smtClean="0"/>
              <a:t> Euclidean or Manhattan etc.</a:t>
            </a:r>
          </a:p>
          <a:p>
            <a:r>
              <a:rPr lang="en-IN" dirty="0" smtClean="0"/>
              <a:t>It then selects the K-nearest data points, where K can be any integer.</a:t>
            </a:r>
          </a:p>
          <a:p>
            <a:r>
              <a:rPr lang="en-IN" dirty="0" smtClean="0"/>
              <a:t>Finally it assigns the data point to the class to which the majority of the K data points belong.</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1143000" y="467107"/>
            <a:ext cx="7635853" cy="752093"/>
          </a:xfrm>
        </p:spPr>
        <p:txBody>
          <a:bodyPr>
            <a:normAutofit fontScale="90000"/>
          </a:bodyPr>
          <a:lstStyle/>
          <a:p>
            <a:pPr eaLnBrk="1" hangingPunct="1"/>
            <a:r>
              <a:rPr lang="en-US" altLang="zh-CN" dirty="0" smtClean="0">
                <a:ea typeface="宋体" panose="02010600030101010101" pitchFamily="2" charset="-122"/>
              </a:rPr>
              <a:t>Nearest Neighbor Classifiers</a:t>
            </a:r>
          </a:p>
        </p:txBody>
      </p:sp>
      <p:sp>
        <p:nvSpPr>
          <p:cNvPr id="22534" name="Rectangle 3"/>
          <p:cNvSpPr>
            <a:spLocks noGrp="1" noChangeArrowheads="1"/>
          </p:cNvSpPr>
          <p:nvPr>
            <p:ph idx="1"/>
          </p:nvPr>
        </p:nvSpPr>
        <p:spPr>
          <a:xfrm>
            <a:off x="265272" y="1373187"/>
            <a:ext cx="8229600" cy="4525963"/>
          </a:xfrm>
        </p:spPr>
        <p:txBody>
          <a:bodyPr/>
          <a:lstStyle/>
          <a:p>
            <a:pPr eaLnBrk="1" hangingPunct="1"/>
            <a:r>
              <a:rPr lang="en-US" altLang="zh-CN" dirty="0" smtClean="0">
                <a:ea typeface="宋体" panose="02010600030101010101" pitchFamily="2" charset="-122"/>
              </a:rPr>
              <a:t>Basic idea:</a:t>
            </a:r>
          </a:p>
          <a:p>
            <a:pPr lvl="1" eaLnBrk="1" hangingPunct="1"/>
            <a:r>
              <a:rPr lang="en-US" altLang="zh-CN" dirty="0" smtClean="0">
                <a:ea typeface="宋体" panose="02010600030101010101" pitchFamily="2" charset="-122"/>
              </a:rPr>
              <a:t>If it walks like a duck, quacks like a duck, then it</a:t>
            </a:r>
            <a:r>
              <a:rPr lang="en-US" altLang="zh-CN" dirty="0" smtClean="0">
                <a:latin typeface="Arial" panose="020B0604020202020204" pitchFamily="34" charset="0"/>
                <a:ea typeface="宋体" panose="02010600030101010101" pitchFamily="2" charset="-122"/>
              </a:rPr>
              <a:t>’</a:t>
            </a:r>
            <a:r>
              <a:rPr lang="en-US" altLang="zh-CN" dirty="0" smtClean="0">
                <a:ea typeface="宋体" panose="02010600030101010101" pitchFamily="2" charset="-122"/>
              </a:rPr>
              <a:t>s probably a duck.</a:t>
            </a:r>
          </a:p>
        </p:txBody>
      </p:sp>
      <p:grpSp>
        <p:nvGrpSpPr>
          <p:cNvPr id="2" name="Group 4"/>
          <p:cNvGrpSpPr>
            <a:grpSpLocks/>
          </p:cNvGrpSpPr>
          <p:nvPr/>
        </p:nvGrpSpPr>
        <p:grpSpPr bwMode="auto">
          <a:xfrm>
            <a:off x="428596" y="2714620"/>
            <a:ext cx="8143933" cy="3381380"/>
            <a:chOff x="192" y="1776"/>
            <a:chExt cx="5203" cy="2160"/>
          </a:xfrm>
        </p:grpSpPr>
        <p:pic>
          <p:nvPicPr>
            <p:cNvPr id="22549" name="Picture 5" descr="j034580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46" y="2283"/>
              <a:ext cx="537" cy="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50" name="Picture 6" descr="j023958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63" y="2756"/>
              <a:ext cx="732"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51" name="Picture 7" descr="j035038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23" y="2094"/>
              <a:ext cx="451" cy="4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52" name="Picture 8" descr="j033063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00" y="3087"/>
              <a:ext cx="379" cy="4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53" name="Picture 9" descr="j0350389"/>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208" y="3168"/>
              <a:ext cx="624" cy="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54" name="Picture 10" descr="j0350356"/>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734" y="2567"/>
              <a:ext cx="733" cy="6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55" name="Oval 11"/>
            <p:cNvSpPr>
              <a:spLocks noChangeArrowheads="1"/>
            </p:cNvSpPr>
            <p:nvPr/>
          </p:nvSpPr>
          <p:spPr bwMode="auto">
            <a:xfrm>
              <a:off x="816" y="1776"/>
              <a:ext cx="2544" cy="2160"/>
            </a:xfrm>
            <a:prstGeom prst="ellipse">
              <a:avLst/>
            </a:prstGeom>
            <a:noFill/>
            <a:ln w="12700">
              <a:solidFill>
                <a:srgbClr val="FF0000"/>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p>
          </p:txBody>
        </p:sp>
        <p:sp>
          <p:nvSpPr>
            <p:cNvPr id="22556" name="Text Box 12"/>
            <p:cNvSpPr txBox="1">
              <a:spLocks noChangeArrowheads="1"/>
            </p:cNvSpPr>
            <p:nvPr/>
          </p:nvSpPr>
          <p:spPr bwMode="auto">
            <a:xfrm>
              <a:off x="192" y="3312"/>
              <a:ext cx="864"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b="1">
                  <a:latin typeface="Arial" panose="020B0604020202020204" pitchFamily="34" charset="0"/>
                  <a:ea typeface="宋体" panose="02010600030101010101" pitchFamily="2" charset="-122"/>
                </a:rPr>
                <a:t>Training Records</a:t>
              </a:r>
            </a:p>
          </p:txBody>
        </p:sp>
        <p:sp>
          <p:nvSpPr>
            <p:cNvPr id="22557" name="Text Box 13"/>
            <p:cNvSpPr txBox="1">
              <a:spLocks noChangeArrowheads="1"/>
            </p:cNvSpPr>
            <p:nvPr/>
          </p:nvSpPr>
          <p:spPr bwMode="auto">
            <a:xfrm>
              <a:off x="4512" y="2064"/>
              <a:ext cx="864"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spcBef>
                  <a:spcPct val="50000"/>
                </a:spcBef>
              </a:pPr>
              <a:r>
                <a:rPr lang="en-US" altLang="zh-CN" b="1">
                  <a:latin typeface="Arial" panose="020B0604020202020204" pitchFamily="34" charset="0"/>
                  <a:ea typeface="宋体" panose="02010600030101010101" pitchFamily="2" charset="-122"/>
                </a:rPr>
                <a:t>Test Record</a:t>
              </a:r>
            </a:p>
          </p:txBody>
        </p:sp>
      </p:grpSp>
      <p:grpSp>
        <p:nvGrpSpPr>
          <p:cNvPr id="3" name="Group 14"/>
          <p:cNvGrpSpPr>
            <a:grpSpLocks/>
          </p:cNvGrpSpPr>
          <p:nvPr/>
        </p:nvGrpSpPr>
        <p:grpSpPr bwMode="auto">
          <a:xfrm>
            <a:off x="2667000" y="3048000"/>
            <a:ext cx="4572000" cy="2286000"/>
            <a:chOff x="1680" y="1920"/>
            <a:chExt cx="2880" cy="1440"/>
          </a:xfrm>
        </p:grpSpPr>
        <p:sp>
          <p:nvSpPr>
            <p:cNvPr id="22542" name="Text Box 15"/>
            <p:cNvSpPr txBox="1">
              <a:spLocks noChangeArrowheads="1"/>
            </p:cNvSpPr>
            <p:nvPr/>
          </p:nvSpPr>
          <p:spPr bwMode="auto">
            <a:xfrm>
              <a:off x="3312" y="1920"/>
              <a:ext cx="864"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b="1">
                  <a:latin typeface="Arial" panose="020B0604020202020204" pitchFamily="34" charset="0"/>
                  <a:ea typeface="宋体" panose="02010600030101010101" pitchFamily="2" charset="-122"/>
                </a:rPr>
                <a:t>Compute Distance</a:t>
              </a:r>
            </a:p>
          </p:txBody>
        </p:sp>
        <p:grpSp>
          <p:nvGrpSpPr>
            <p:cNvPr id="4" name="Group 16"/>
            <p:cNvGrpSpPr>
              <a:grpSpLocks/>
            </p:cNvGrpSpPr>
            <p:nvPr/>
          </p:nvGrpSpPr>
          <p:grpSpPr bwMode="auto">
            <a:xfrm>
              <a:off x="1680" y="2256"/>
              <a:ext cx="2880" cy="1104"/>
              <a:chOff x="1680" y="2256"/>
              <a:chExt cx="2880" cy="1104"/>
            </a:xfrm>
          </p:grpSpPr>
          <p:sp>
            <p:nvSpPr>
              <p:cNvPr id="22544" name="Line 17"/>
              <p:cNvSpPr>
                <a:spLocks noChangeShapeType="1"/>
              </p:cNvSpPr>
              <p:nvPr/>
            </p:nvSpPr>
            <p:spPr bwMode="auto">
              <a:xfrm>
                <a:off x="2832" y="2256"/>
                <a:ext cx="1680" cy="576"/>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5" name="Line 18"/>
              <p:cNvSpPr>
                <a:spLocks noChangeShapeType="1"/>
              </p:cNvSpPr>
              <p:nvPr/>
            </p:nvSpPr>
            <p:spPr bwMode="auto">
              <a:xfrm>
                <a:off x="2544" y="2880"/>
                <a:ext cx="2016" cy="48"/>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6" name="Line 19"/>
              <p:cNvSpPr>
                <a:spLocks noChangeShapeType="1"/>
              </p:cNvSpPr>
              <p:nvPr/>
            </p:nvSpPr>
            <p:spPr bwMode="auto">
              <a:xfrm flipV="1">
                <a:off x="2928" y="3072"/>
                <a:ext cx="1584" cy="288"/>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7" name="Line 20"/>
              <p:cNvSpPr>
                <a:spLocks noChangeShapeType="1"/>
              </p:cNvSpPr>
              <p:nvPr/>
            </p:nvSpPr>
            <p:spPr bwMode="auto">
              <a:xfrm flipV="1">
                <a:off x="1680" y="3024"/>
                <a:ext cx="2832" cy="192"/>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8" name="Line 21"/>
              <p:cNvSpPr>
                <a:spLocks noChangeShapeType="1"/>
              </p:cNvSpPr>
              <p:nvPr/>
            </p:nvSpPr>
            <p:spPr bwMode="auto">
              <a:xfrm>
                <a:off x="1920" y="2352"/>
                <a:ext cx="2544" cy="528"/>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grpSp>
      <p:grpSp>
        <p:nvGrpSpPr>
          <p:cNvPr id="5" name="Group 22"/>
          <p:cNvGrpSpPr>
            <a:grpSpLocks/>
          </p:cNvGrpSpPr>
          <p:nvPr/>
        </p:nvGrpSpPr>
        <p:grpSpPr bwMode="auto">
          <a:xfrm>
            <a:off x="4038600" y="4572000"/>
            <a:ext cx="3352800" cy="1327150"/>
            <a:chOff x="2544" y="2880"/>
            <a:chExt cx="2112" cy="836"/>
          </a:xfrm>
        </p:grpSpPr>
        <p:sp>
          <p:nvSpPr>
            <p:cNvPr id="22538" name="Text Box 23"/>
            <p:cNvSpPr txBox="1">
              <a:spLocks noChangeArrowheads="1"/>
            </p:cNvSpPr>
            <p:nvPr/>
          </p:nvSpPr>
          <p:spPr bwMode="auto">
            <a:xfrm>
              <a:off x="3264" y="3312"/>
              <a:ext cx="139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b="1">
                  <a:latin typeface="Arial" panose="020B0604020202020204" pitchFamily="34" charset="0"/>
                  <a:ea typeface="宋体" panose="02010600030101010101" pitchFamily="2" charset="-122"/>
                </a:rPr>
                <a:t>Choose k of the “nearest” records</a:t>
              </a:r>
            </a:p>
          </p:txBody>
        </p:sp>
        <p:grpSp>
          <p:nvGrpSpPr>
            <p:cNvPr id="6" name="Group 24"/>
            <p:cNvGrpSpPr>
              <a:grpSpLocks/>
            </p:cNvGrpSpPr>
            <p:nvPr/>
          </p:nvGrpSpPr>
          <p:grpSpPr bwMode="auto">
            <a:xfrm>
              <a:off x="2544" y="2880"/>
              <a:ext cx="2016" cy="480"/>
              <a:chOff x="2544" y="2880"/>
              <a:chExt cx="2016" cy="480"/>
            </a:xfrm>
          </p:grpSpPr>
          <p:sp>
            <p:nvSpPr>
              <p:cNvPr id="22540" name="Line 25"/>
              <p:cNvSpPr>
                <a:spLocks noChangeShapeType="1"/>
              </p:cNvSpPr>
              <p:nvPr/>
            </p:nvSpPr>
            <p:spPr bwMode="auto">
              <a:xfrm>
                <a:off x="2544" y="2880"/>
                <a:ext cx="2016" cy="48"/>
              </a:xfrm>
              <a:prstGeom prst="line">
                <a:avLst/>
              </a:prstGeom>
              <a:noFill/>
              <a:ln w="44450">
                <a:solidFill>
                  <a:srgbClr val="0000FF"/>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1" name="Line 26"/>
              <p:cNvSpPr>
                <a:spLocks noChangeShapeType="1"/>
              </p:cNvSpPr>
              <p:nvPr/>
            </p:nvSpPr>
            <p:spPr bwMode="auto">
              <a:xfrm flipV="1">
                <a:off x="2928" y="3072"/>
                <a:ext cx="1584" cy="288"/>
              </a:xfrm>
              <a:prstGeom prst="line">
                <a:avLst/>
              </a:prstGeom>
              <a:noFill/>
              <a:ln w="44450">
                <a:solidFill>
                  <a:srgbClr val="0000FF"/>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grpSp>
    </p:spTree>
    <p:extLst>
      <p:ext uri="{BB962C8B-B14F-4D97-AF65-F5344CB8AC3E}">
        <p14:creationId xmlns:p14="http://schemas.microsoft.com/office/powerpoint/2010/main" xmlns="" val="16527528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57290" y="357166"/>
            <a:ext cx="7100910" cy="862034"/>
          </a:xfrm>
        </p:spPr>
        <p:txBody>
          <a:bodyPr/>
          <a:lstStyle/>
          <a:p>
            <a:r>
              <a:rPr lang="en-US" dirty="0"/>
              <a:t>K-Nearest </a:t>
            </a:r>
            <a:r>
              <a:rPr lang="en-US" dirty="0" smtClean="0"/>
              <a:t>Neighbor</a:t>
            </a:r>
            <a:endParaRPr lang="en-US" dirty="0"/>
          </a:p>
        </p:txBody>
      </p:sp>
      <p:sp>
        <p:nvSpPr>
          <p:cNvPr id="2" name="Content Placeholder 1"/>
          <p:cNvSpPr>
            <a:spLocks noGrp="1"/>
          </p:cNvSpPr>
          <p:nvPr>
            <p:ph idx="1"/>
          </p:nvPr>
        </p:nvSpPr>
        <p:spPr>
          <a:xfrm>
            <a:off x="228600" y="1371600"/>
            <a:ext cx="8610600" cy="4525963"/>
          </a:xfrm>
        </p:spPr>
        <p:txBody>
          <a:bodyPr/>
          <a:lstStyle/>
          <a:p>
            <a:r>
              <a:rPr lang="en-US" dirty="0"/>
              <a:t>K-Nearest neighbor is a simple algorithm that stores all available cases and </a:t>
            </a:r>
            <a:r>
              <a:rPr lang="en-US" dirty="0" smtClean="0"/>
              <a:t>classifies new </a:t>
            </a:r>
            <a:r>
              <a:rPr lang="en-US" dirty="0"/>
              <a:t>cases by a majority vote of its k neighbors. </a:t>
            </a:r>
            <a:endParaRPr lang="en-US" dirty="0" smtClean="0"/>
          </a:p>
          <a:p>
            <a:r>
              <a:rPr lang="en-US" dirty="0" smtClean="0"/>
              <a:t>This </a:t>
            </a:r>
            <a:r>
              <a:rPr lang="en-US" dirty="0"/>
              <a:t>algorithm segregates </a:t>
            </a:r>
            <a:r>
              <a:rPr lang="en-US" dirty="0" smtClean="0"/>
              <a:t>unlabeled data </a:t>
            </a:r>
            <a:r>
              <a:rPr lang="en-US" dirty="0"/>
              <a:t>points into well-defined groups.</a:t>
            </a:r>
          </a:p>
        </p:txBody>
      </p:sp>
    </p:spTree>
    <p:extLst>
      <p:ext uri="{BB962C8B-B14F-4D97-AF65-F5344CB8AC3E}">
        <p14:creationId xmlns:p14="http://schemas.microsoft.com/office/powerpoint/2010/main" xmlns="" val="1776461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8523" y="76200"/>
            <a:ext cx="7620000" cy="1143000"/>
          </a:xfrm>
        </p:spPr>
        <p:txBody>
          <a:bodyPr/>
          <a:lstStyle/>
          <a:p>
            <a:r>
              <a:rPr lang="en-US" dirty="0"/>
              <a:t>K - Nearest Neighbors</a:t>
            </a:r>
          </a:p>
        </p:txBody>
      </p:sp>
      <p:sp>
        <p:nvSpPr>
          <p:cNvPr id="2" name="Content Placeholder 1"/>
          <p:cNvSpPr>
            <a:spLocks noGrp="1"/>
          </p:cNvSpPr>
          <p:nvPr>
            <p:ph idx="1"/>
          </p:nvPr>
        </p:nvSpPr>
        <p:spPr>
          <a:xfrm>
            <a:off x="304800" y="1447800"/>
            <a:ext cx="8482042" cy="4525963"/>
          </a:xfrm>
        </p:spPr>
        <p:txBody>
          <a:bodyPr/>
          <a:lstStyle/>
          <a:p>
            <a:pPr>
              <a:lnSpc>
                <a:spcPct val="90000"/>
              </a:lnSpc>
            </a:pPr>
            <a:r>
              <a:rPr lang="en-US" dirty="0"/>
              <a:t>For a given instance </a:t>
            </a:r>
            <a:r>
              <a:rPr lang="en-US" dirty="0" smtClean="0"/>
              <a:t>‘T’, </a:t>
            </a:r>
            <a:r>
              <a:rPr lang="en-US" dirty="0"/>
              <a:t>get the top </a:t>
            </a:r>
            <a:r>
              <a:rPr lang="en-US" dirty="0" smtClean="0"/>
              <a:t>“K” </a:t>
            </a:r>
            <a:r>
              <a:rPr lang="en-US" dirty="0"/>
              <a:t>dataset instances that are “nearest” to </a:t>
            </a:r>
            <a:r>
              <a:rPr lang="en-US" dirty="0" smtClean="0"/>
              <a:t>‘T’.</a:t>
            </a:r>
            <a:endParaRPr lang="en-US" dirty="0"/>
          </a:p>
          <a:p>
            <a:pPr>
              <a:lnSpc>
                <a:spcPct val="90000"/>
              </a:lnSpc>
            </a:pPr>
            <a:r>
              <a:rPr lang="en-US" dirty="0" smtClean="0"/>
              <a:t>Inspect </a:t>
            </a:r>
            <a:r>
              <a:rPr lang="en-US" dirty="0"/>
              <a:t>the category of these </a:t>
            </a:r>
            <a:r>
              <a:rPr lang="en-US" dirty="0" smtClean="0"/>
              <a:t>“K” instances</a:t>
            </a:r>
            <a:r>
              <a:rPr lang="en-US" dirty="0"/>
              <a:t>, choose the category </a:t>
            </a:r>
            <a:r>
              <a:rPr lang="en-US" dirty="0" smtClean="0"/>
              <a:t>“C” </a:t>
            </a:r>
            <a:r>
              <a:rPr lang="en-US" dirty="0"/>
              <a:t>that represent the most </a:t>
            </a:r>
            <a:r>
              <a:rPr lang="en-US" dirty="0" smtClean="0"/>
              <a:t>instances.</a:t>
            </a:r>
            <a:endParaRPr lang="en-US" dirty="0"/>
          </a:p>
          <a:p>
            <a:pPr>
              <a:lnSpc>
                <a:spcPct val="90000"/>
              </a:lnSpc>
            </a:pPr>
            <a:r>
              <a:rPr lang="en-US" dirty="0"/>
              <a:t>Conclude that </a:t>
            </a:r>
            <a:r>
              <a:rPr lang="en-US" dirty="0" smtClean="0"/>
              <a:t>‘T’ </a:t>
            </a:r>
            <a:r>
              <a:rPr lang="en-US" dirty="0"/>
              <a:t>belongs to category </a:t>
            </a:r>
            <a:r>
              <a:rPr lang="en-US" dirty="0" smtClean="0"/>
              <a:t>“C”.</a:t>
            </a:r>
            <a:endParaRPr lang="en-US" dirty="0"/>
          </a:p>
        </p:txBody>
      </p:sp>
    </p:spTree>
    <p:extLst>
      <p:ext uri="{BB962C8B-B14F-4D97-AF65-F5344CB8AC3E}">
        <p14:creationId xmlns:p14="http://schemas.microsoft.com/office/powerpoint/2010/main" xmlns="" val="1191515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189472"/>
            <a:ext cx="7770813" cy="914400"/>
          </a:xfrm>
        </p:spPr>
        <p:txBody>
          <a:bodyPr/>
          <a:lstStyle/>
          <a:p>
            <a:r>
              <a:rPr lang="en-US" dirty="0" smtClean="0"/>
              <a:t>1-Nearest Neighbor Classifier</a:t>
            </a:r>
            <a:endParaRPr lang="en-US" dirty="0"/>
          </a:p>
        </p:txBody>
      </p:sp>
      <p:pic>
        <p:nvPicPr>
          <p:cNvPr id="6" name="Picture 5"/>
          <p:cNvPicPr>
            <a:picLocks noChangeAspect="1"/>
          </p:cNvPicPr>
          <p:nvPr/>
        </p:nvPicPr>
        <p:blipFill rotWithShape="1">
          <a:blip r:embed="rId2"/>
          <a:srcRect l="4119" t="41449" r="85758" b="36326"/>
          <a:stretch/>
        </p:blipFill>
        <p:spPr>
          <a:xfrm>
            <a:off x="6868958" y="2711990"/>
            <a:ext cx="925566" cy="979330"/>
          </a:xfrm>
          <a:prstGeom prst="rect">
            <a:avLst/>
          </a:prstGeom>
        </p:spPr>
      </p:pic>
      <p:pic>
        <p:nvPicPr>
          <p:cNvPr id="5" name="Picture 4"/>
          <p:cNvPicPr>
            <a:picLocks noChangeAspect="1"/>
          </p:cNvPicPr>
          <p:nvPr/>
        </p:nvPicPr>
        <p:blipFill rotWithShape="1">
          <a:blip r:embed="rId2"/>
          <a:srcRect l="18224" t="15032" r="27634"/>
          <a:stretch/>
        </p:blipFill>
        <p:spPr>
          <a:xfrm>
            <a:off x="301348" y="2489729"/>
            <a:ext cx="4950703" cy="3744079"/>
          </a:xfrm>
          <a:prstGeom prst="rect">
            <a:avLst/>
          </a:prstGeom>
        </p:spPr>
      </p:pic>
      <p:sp>
        <p:nvSpPr>
          <p:cNvPr id="2" name="TextBox 1"/>
          <p:cNvSpPr txBox="1"/>
          <p:nvPr/>
        </p:nvSpPr>
        <p:spPr>
          <a:xfrm>
            <a:off x="301349" y="1743113"/>
            <a:ext cx="4950702"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b="1" dirty="0" smtClean="0">
                <a:solidFill>
                  <a:srgbClr val="FF0000"/>
                </a:solidFill>
              </a:rPr>
              <a:t>Training Examples (Instances)</a:t>
            </a:r>
          </a:p>
          <a:p>
            <a:pPr algn="ctr"/>
            <a:r>
              <a:rPr lang="en-US" b="1" dirty="0" smtClean="0">
                <a:solidFill>
                  <a:srgbClr val="FF0000"/>
                </a:solidFill>
              </a:rPr>
              <a:t>Some for each CLASS</a:t>
            </a:r>
            <a:endParaRPr lang="en-US" b="1" dirty="0">
              <a:solidFill>
                <a:srgbClr val="FF0000"/>
              </a:solidFill>
            </a:endParaRPr>
          </a:p>
        </p:txBody>
      </p:sp>
      <p:sp>
        <p:nvSpPr>
          <p:cNvPr id="7" name="TextBox 6"/>
          <p:cNvSpPr txBox="1"/>
          <p:nvPr/>
        </p:nvSpPr>
        <p:spPr>
          <a:xfrm>
            <a:off x="5824624" y="1838564"/>
            <a:ext cx="3134317" cy="646331"/>
          </a:xfrm>
          <a:prstGeom prst="rect">
            <a:avLst/>
          </a:prstGeom>
          <a:noFill/>
        </p:spPr>
        <p:txBody>
          <a:bodyPr wrap="none" rtlCol="0">
            <a:spAutoFit/>
          </a:bodyPr>
          <a:lstStyle/>
          <a:p>
            <a:pPr algn="ctr"/>
            <a:r>
              <a:rPr lang="en-US" b="1" dirty="0" smtClean="0"/>
              <a:t>Test Examples</a:t>
            </a:r>
          </a:p>
          <a:p>
            <a:pPr algn="ctr"/>
            <a:r>
              <a:rPr lang="en-US" b="1" dirty="0" smtClean="0"/>
              <a:t>(What class to assign this?)</a:t>
            </a:r>
            <a:endParaRPr lang="en-US" b="1" dirty="0"/>
          </a:p>
        </p:txBody>
      </p:sp>
      <p:sp>
        <p:nvSpPr>
          <p:cNvPr id="3" name="Rounded Rectangle 2"/>
          <p:cNvSpPr/>
          <p:nvPr/>
        </p:nvSpPr>
        <p:spPr>
          <a:xfrm>
            <a:off x="398211" y="2586587"/>
            <a:ext cx="266907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398211" y="3318394"/>
            <a:ext cx="266907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398211" y="4019648"/>
            <a:ext cx="266907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398211" y="4729931"/>
            <a:ext cx="266907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398211" y="5418690"/>
            <a:ext cx="266907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3262737" y="5385352"/>
            <a:ext cx="193550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3251975" y="4646248"/>
            <a:ext cx="193550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3253698" y="3910296"/>
            <a:ext cx="193550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233900" y="3190982"/>
            <a:ext cx="193550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3233900" y="2534509"/>
            <a:ext cx="1935504" cy="645711"/>
          </a:xfrm>
          <a:prstGeom prst="roundRect">
            <a:avLst/>
          </a:prstGeom>
          <a:noFill/>
          <a:ln w="57150" cmpd="sng">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3874462" y="3180220"/>
            <a:ext cx="742606" cy="656473"/>
          </a:xfrm>
          <a:prstGeom prst="ellipse">
            <a:avLst/>
          </a:prstGeom>
          <a:noFill/>
          <a:ln w="76200" cmpd="sng">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a:stCxn id="6" idx="1"/>
            <a:endCxn id="17" idx="6"/>
          </p:cNvCxnSpPr>
          <p:nvPr/>
        </p:nvCxnSpPr>
        <p:spPr>
          <a:xfrm flipH="1">
            <a:off x="4617068" y="3201655"/>
            <a:ext cx="2251890" cy="306802"/>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xmlns="" val="243739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80</TotalTime>
  <Words>1358</Words>
  <Application>Microsoft Office PowerPoint</Application>
  <PresentationFormat>On-screen Show (4:3)</PresentationFormat>
  <Paragraphs>154</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Flow</vt:lpstr>
      <vt:lpstr>Equation</vt:lpstr>
      <vt:lpstr>K-Nearest Neighbours</vt:lpstr>
      <vt:lpstr>Memory vs Learning</vt:lpstr>
      <vt:lpstr>KNN – Different names</vt:lpstr>
      <vt:lpstr>Introduction to KNN</vt:lpstr>
      <vt:lpstr>KNN's Idea</vt:lpstr>
      <vt:lpstr>Nearest Neighbor Classifiers</vt:lpstr>
      <vt:lpstr>K-Nearest Neighbor</vt:lpstr>
      <vt:lpstr>K - Nearest Neighbors</vt:lpstr>
      <vt:lpstr>1-Nearest Neighbor Classifier</vt:lpstr>
      <vt:lpstr>1-Nearest Neighbor</vt:lpstr>
      <vt:lpstr>2-Nearest Neighbor</vt:lpstr>
      <vt:lpstr>3-Nearest Neighbor</vt:lpstr>
      <vt:lpstr>K = 3, 5, 7, 9</vt:lpstr>
      <vt:lpstr>K = 11,13,15,17</vt:lpstr>
      <vt:lpstr>Choosing The K</vt:lpstr>
      <vt:lpstr>Model complexity:</vt:lpstr>
      <vt:lpstr>Controlling Complexity in KNN</vt:lpstr>
      <vt:lpstr>K - Nearest Neighbors</vt:lpstr>
      <vt:lpstr>K - Nearest Neighbors</vt:lpstr>
      <vt:lpstr>Which distance Metric to use?</vt:lpstr>
      <vt:lpstr>Nearest Neighbor Classification</vt:lpstr>
      <vt:lpstr>Nearest Neighbor Classification</vt:lpstr>
      <vt:lpstr>Euclidean distance:</vt:lpstr>
      <vt:lpstr>Manhattan distance</vt:lpstr>
      <vt:lpstr>Chebyshev distance</vt:lpstr>
      <vt:lpstr>Pros of KNN</vt:lpstr>
      <vt:lpstr>Cons of KNN</vt:lpstr>
      <vt:lpstr>Applications</vt:lpstr>
      <vt:lpstr>Summary</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13</cp:revision>
  <dcterms:created xsi:type="dcterms:W3CDTF">2006-08-16T00:00:00Z</dcterms:created>
  <dcterms:modified xsi:type="dcterms:W3CDTF">2018-12-22T00:23:55Z</dcterms:modified>
</cp:coreProperties>
</file>