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0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6" r:id="rId56"/>
    <p:sldId id="357" r:id="rId57"/>
    <p:sldId id="358" r:id="rId58"/>
    <p:sldId id="359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AB015-1E7F-4FF7-BA95-49C08237626F}" type="datetimeFigureOut">
              <a:rPr lang="en-US" smtClean="0"/>
              <a:pPr/>
              <a:t>12/22/2018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DD122-A938-496A-BE3E-DD1356C2A5B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FC9F-5C17-4844-A470-F511C9CFF2A4}" type="datetime1">
              <a:rPr lang="en-US" smtClean="0"/>
              <a:pPr/>
              <a:t>12/22/2018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42DD-7873-4684-8578-95996306FF0B}" type="datetime1">
              <a:rPr lang="en-US" smtClean="0"/>
              <a:pPr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F722-F774-4EB7-9509-E6366055B9F2}" type="datetime1">
              <a:rPr lang="en-US" smtClean="0"/>
              <a:pPr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EC1-B084-482A-8569-262B7264E72D}" type="datetime1">
              <a:rPr lang="en-US" smtClean="0"/>
              <a:pPr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D732-72DD-40DB-B5A4-6291B93D93CF}" type="datetime1">
              <a:rPr lang="en-US" smtClean="0"/>
              <a:pPr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2694-C548-4378-BA09-B1CD0E805896}" type="datetime1">
              <a:rPr lang="en-US" smtClean="0"/>
              <a:pPr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B1D3-8FE7-454C-80B0-E712467EE7B1}" type="datetime1">
              <a:rPr lang="en-US" smtClean="0"/>
              <a:pPr/>
              <a:t>12/22/2018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1FD2-4631-4C19-AD5B-64DAB8370D2A}" type="datetime1">
              <a:rPr lang="en-US" smtClean="0"/>
              <a:pPr/>
              <a:t>12/22/2018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D158-B7B4-4AE7-A56D-F7BD512B0E3B}" type="datetime1">
              <a:rPr lang="en-US" smtClean="0"/>
              <a:pPr/>
              <a:t>12/22/2018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5E72-D9A9-4ECF-B3D9-1022DDF7A252}" type="datetime1">
              <a:rPr lang="en-US" smtClean="0"/>
              <a:pPr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3550-2CC1-41B5-9867-D2F69066BC87}" type="datetime1">
              <a:rPr lang="en-US" smtClean="0"/>
              <a:pPr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6BEFB7-C44A-4513-91A3-2287836189A0}" type="datetime1">
              <a:rPr lang="en-US" smtClean="0"/>
              <a:pPr/>
              <a:t>12/22/2018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2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4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200" dirty="0" smtClean="0"/>
              <a:t>Decision Trees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05400"/>
            <a:ext cx="7315200" cy="1143000"/>
          </a:xfrm>
        </p:spPr>
        <p:txBody>
          <a:bodyPr/>
          <a:lstStyle/>
          <a:p>
            <a:r>
              <a:rPr lang="en-IN" dirty="0" smtClean="0"/>
              <a:t>Y.LAKHMI PRASAD</a:t>
            </a:r>
          </a:p>
          <a:p>
            <a:r>
              <a:rPr lang="en-IN" dirty="0" smtClean="0"/>
              <a:t>08978784848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167718" cy="1014434"/>
          </a:xfrm>
        </p:spPr>
        <p:txBody>
          <a:bodyPr>
            <a:normAutofit/>
          </a:bodyPr>
          <a:lstStyle/>
          <a:p>
            <a:r>
              <a:rPr lang="en-IN" sz="3200" dirty="0" smtClean="0"/>
              <a:t>Limitations of Nonparametric ML Algorithms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71612"/>
            <a:ext cx="8401080" cy="4071966"/>
          </a:xfrm>
        </p:spPr>
        <p:txBody>
          <a:bodyPr/>
          <a:lstStyle/>
          <a:p>
            <a:pPr fontAlgn="base"/>
            <a:r>
              <a:rPr lang="en-IN" b="1" dirty="0" smtClean="0"/>
              <a:t>More data</a:t>
            </a:r>
            <a:r>
              <a:rPr lang="en-IN" dirty="0" smtClean="0"/>
              <a:t>: Require a lot more training data to estimate the mapping function.</a:t>
            </a:r>
          </a:p>
          <a:p>
            <a:pPr fontAlgn="base"/>
            <a:r>
              <a:rPr lang="en-IN" b="1" dirty="0" smtClean="0"/>
              <a:t>Slower</a:t>
            </a:r>
            <a:r>
              <a:rPr lang="en-IN" dirty="0" smtClean="0"/>
              <a:t>: A lot slower to train as they often have far more parameters to train.</a:t>
            </a:r>
          </a:p>
          <a:p>
            <a:pPr fontAlgn="base"/>
            <a:r>
              <a:rPr lang="en-IN" b="1" dirty="0" smtClean="0"/>
              <a:t>Over-fitting</a:t>
            </a:r>
            <a:r>
              <a:rPr lang="en-IN" dirty="0" smtClean="0"/>
              <a:t>: More of a risk to overfit the training data and it is harder to explain why specific predictions are made.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57290" y="571480"/>
            <a:ext cx="7329510" cy="64294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Decision Tree- </a:t>
            </a:r>
            <a:r>
              <a:rPr lang="en-US" sz="4000" dirty="0" smtClean="0"/>
              <a:t>Terminology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686800" cy="4525963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 smtClean="0"/>
              <a:t>1. A </a:t>
            </a:r>
            <a:r>
              <a:rPr lang="en-US" dirty="0"/>
              <a:t>decision </a:t>
            </a:r>
            <a:r>
              <a:rPr lang="en-US" dirty="0" smtClean="0"/>
              <a:t>tree uses </a:t>
            </a:r>
            <a:r>
              <a:rPr lang="en-US" dirty="0"/>
              <a:t>a tree structure to specify sequences of decisions and consequences. </a:t>
            </a:r>
          </a:p>
          <a:p>
            <a:pPr marL="109728" indent="0">
              <a:buNone/>
            </a:pPr>
            <a:r>
              <a:rPr lang="en-US" dirty="0" smtClean="0"/>
              <a:t>2. The </a:t>
            </a:r>
            <a:r>
              <a:rPr lang="en-US" dirty="0"/>
              <a:t>input values of a decision tree can be categorical or continuous. 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3. A </a:t>
            </a:r>
            <a:r>
              <a:rPr lang="en-US" dirty="0"/>
              <a:t>decision tree employs a structure of </a:t>
            </a:r>
            <a:r>
              <a:rPr lang="en-US" dirty="0" smtClean="0"/>
              <a:t>nodes and branches, represent </a:t>
            </a:r>
            <a:r>
              <a:rPr lang="en-US" dirty="0"/>
              <a:t>the decision being made. </a:t>
            </a:r>
            <a:r>
              <a:rPr lang="en-IN" dirty="0" smtClean="0"/>
              <a:t>A decision node has two or more branches.</a:t>
            </a:r>
          </a:p>
          <a:p>
            <a:pPr marL="109728" indent="0">
              <a:buNone/>
            </a:pPr>
            <a:r>
              <a:rPr lang="en-IN" dirty="0" smtClean="0"/>
              <a:t>4. The topmost decision node in a tree which corresponds to the best predictor called </a:t>
            </a:r>
            <a:r>
              <a:rPr lang="en-IN" b="1" dirty="0" smtClean="0"/>
              <a:t>root node</a:t>
            </a:r>
            <a:r>
              <a:rPr lang="en-IN" dirty="0" smtClean="0"/>
              <a:t>. </a:t>
            </a:r>
          </a:p>
          <a:p>
            <a:pPr marL="109728" indent="0">
              <a:buNone/>
            </a:pPr>
            <a:r>
              <a:rPr lang="en-IN" dirty="0" smtClean="0"/>
              <a:t>5. </a:t>
            </a:r>
            <a:r>
              <a:rPr lang="en-US" dirty="0" smtClean="0"/>
              <a:t>A </a:t>
            </a:r>
            <a:r>
              <a:rPr lang="en-US" dirty="0"/>
              <a:t>node without further branches is called a leaf node</a:t>
            </a:r>
            <a:r>
              <a:rPr lang="en-US" dirty="0" smtClean="0"/>
              <a:t>. </a:t>
            </a:r>
            <a:r>
              <a:rPr lang="en-IN" dirty="0" smtClean="0"/>
              <a:t>The leaf nodes represent the final decisions. </a:t>
            </a:r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654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57290" y="571480"/>
            <a:ext cx="6841459" cy="60133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Decision Tree- </a:t>
            </a:r>
            <a:r>
              <a:rPr lang="en-US" sz="4000" dirty="0" smtClean="0"/>
              <a:t>Types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20" y="1428736"/>
            <a:ext cx="8401080" cy="489586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1. Decision </a:t>
            </a:r>
            <a:r>
              <a:rPr lang="en-US" dirty="0"/>
              <a:t>trees have two varieties: classification trees and regression trees. </a:t>
            </a:r>
          </a:p>
          <a:p>
            <a:pPr marL="109728" indent="0">
              <a:buNone/>
            </a:pPr>
            <a:r>
              <a:rPr lang="en-US" dirty="0" smtClean="0"/>
              <a:t>2. Classification </a:t>
            </a:r>
            <a:r>
              <a:rPr lang="en-US" dirty="0"/>
              <a:t>trees usually apply to output variables that are </a:t>
            </a:r>
            <a:r>
              <a:rPr lang="en-US" dirty="0" smtClean="0"/>
              <a:t>categorical such </a:t>
            </a:r>
            <a:r>
              <a:rPr lang="en-US" dirty="0"/>
              <a:t>as yes or no, purchase or not purchase, and so on. </a:t>
            </a:r>
          </a:p>
          <a:p>
            <a:pPr marL="109728" indent="0">
              <a:buNone/>
            </a:pPr>
            <a:r>
              <a:rPr lang="en-US" dirty="0" smtClean="0"/>
              <a:t>3. Regression </a:t>
            </a:r>
            <a:r>
              <a:rPr lang="en-US" dirty="0"/>
              <a:t>trees, </a:t>
            </a:r>
            <a:r>
              <a:rPr lang="en-US" dirty="0" smtClean="0"/>
              <a:t>can </a:t>
            </a:r>
            <a:r>
              <a:rPr lang="en-US" dirty="0"/>
              <a:t>apply to output variables that are numeric or continuous, such as the predicted price of a consumer good or the likelihood a subscription will be purchased.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3651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5852" y="500042"/>
            <a:ext cx="7332823" cy="65248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Data Pre-process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282" y="1428736"/>
            <a:ext cx="8643998" cy="4429070"/>
          </a:xfrm>
        </p:spPr>
        <p:txBody>
          <a:bodyPr>
            <a:normAutofit/>
          </a:bodyPr>
          <a:lstStyle/>
          <a:p>
            <a:pPr marL="393192" lvl="1" indent="0">
              <a:buNone/>
            </a:pPr>
            <a:r>
              <a:rPr lang="en-US" sz="2700" dirty="0" smtClean="0"/>
              <a:t>1. Re-code </a:t>
            </a:r>
            <a:r>
              <a:rPr lang="en-US" sz="2700" dirty="0"/>
              <a:t>multi-category targets into a 1-of-N scheme - make each binary</a:t>
            </a:r>
          </a:p>
          <a:p>
            <a:pPr marL="393192" lvl="1" indent="0">
              <a:buNone/>
            </a:pPr>
            <a:r>
              <a:rPr lang="en-US" sz="2700" dirty="0" smtClean="0"/>
              <a:t>2. Convert </a:t>
            </a:r>
            <a:r>
              <a:rPr lang="en-US" sz="2700" dirty="0"/>
              <a:t>dates and time data into a computable form</a:t>
            </a:r>
          </a:p>
          <a:p>
            <a:pPr marL="393192" lvl="1" indent="0">
              <a:buNone/>
            </a:pPr>
            <a:r>
              <a:rPr lang="en-US" sz="2700" dirty="0" smtClean="0"/>
              <a:t>3. Avoid </a:t>
            </a:r>
            <a:r>
              <a:rPr lang="en-US" sz="2700" dirty="0"/>
              <a:t>information </a:t>
            </a:r>
            <a:r>
              <a:rPr lang="en-US" sz="2700" dirty="0" smtClean="0"/>
              <a:t>loss</a:t>
            </a:r>
          </a:p>
          <a:p>
            <a:pPr marL="393192" lvl="1" indent="0">
              <a:buNone/>
            </a:pPr>
            <a:r>
              <a:rPr lang="en-US" sz="2700" dirty="0" smtClean="0"/>
              <a:t>4. Define the target Variable.</a:t>
            </a:r>
          </a:p>
          <a:p>
            <a:pPr marL="393192" lvl="1" indent="0">
              <a:buNone/>
            </a:pPr>
            <a:r>
              <a:rPr lang="en-US" sz="2700" dirty="0" smtClean="0"/>
              <a:t>5. Identify the Predictor Variables.</a:t>
            </a:r>
          </a:p>
          <a:p>
            <a:pPr marL="393192" lvl="1" indent="0">
              <a:buNone/>
            </a:pPr>
            <a:r>
              <a:rPr lang="en-US" sz="2700" dirty="0" smtClean="0"/>
              <a:t>6. Understand </a:t>
            </a:r>
            <a:r>
              <a:rPr lang="en-US" sz="2700" dirty="0"/>
              <a:t>correctly the missing </a:t>
            </a:r>
            <a:r>
              <a:rPr lang="en-US" sz="2700" dirty="0" smtClean="0"/>
              <a:t>value.</a:t>
            </a:r>
          </a:p>
          <a:p>
            <a:pPr marL="393192" lvl="1" indent="0">
              <a:buNone/>
            </a:pPr>
            <a:r>
              <a:rPr lang="en-US" sz="2700" dirty="0" smtClean="0"/>
              <a:t>7. Partition data into train and validation datasets.</a:t>
            </a:r>
            <a:endParaRPr lang="en-US" sz="2700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Y.LAKSHMI PRASAD 08978784848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200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500042"/>
            <a:ext cx="6572296" cy="71438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How to create Decision trees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00174"/>
            <a:ext cx="8472518" cy="3857652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1. Find the Split: Identify all possible split options, Choose the best split.</a:t>
            </a:r>
          </a:p>
          <a:p>
            <a:pPr>
              <a:buNone/>
            </a:pPr>
            <a:r>
              <a:rPr lang="en-IN" dirty="0" smtClean="0"/>
              <a:t>2. Grow the tree: Continue growing the tree till it meets a criterion. Grow the tree large and prune it.</a:t>
            </a:r>
          </a:p>
          <a:p>
            <a:pPr>
              <a:buNone/>
            </a:pPr>
            <a:r>
              <a:rPr lang="en-IN" dirty="0" smtClean="0"/>
              <a:t>3.Prune the tree: Create candidate sub-trees. Identify best candidate.</a:t>
            </a:r>
          </a:p>
          <a:p>
            <a:pPr>
              <a:buNone/>
            </a:pPr>
            <a:r>
              <a:rPr lang="en-IN" dirty="0" smtClean="0"/>
              <a:t>4. Extract Rules: Generate rule set corresponding to the tree, simplify the rules.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5852" y="357166"/>
            <a:ext cx="7400948" cy="7858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Decision Tree steps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158" y="1428736"/>
            <a:ext cx="8329642" cy="464347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1. Bring the data into your environment</a:t>
            </a:r>
          </a:p>
          <a:p>
            <a:pPr>
              <a:buNone/>
            </a:pPr>
            <a:r>
              <a:rPr lang="en-IN" dirty="0" smtClean="0"/>
              <a:t>2. Understand the data</a:t>
            </a:r>
          </a:p>
          <a:p>
            <a:pPr>
              <a:buNone/>
            </a:pPr>
            <a:r>
              <a:rPr lang="en-IN" dirty="0" smtClean="0"/>
              <a:t>3. Choose the algorithm, model</a:t>
            </a:r>
          </a:p>
          <a:p>
            <a:pPr>
              <a:buNone/>
            </a:pPr>
            <a:r>
              <a:rPr lang="en-IN" dirty="0" smtClean="0"/>
              <a:t>4. Build Basic model</a:t>
            </a:r>
          </a:p>
          <a:p>
            <a:pPr>
              <a:buNone/>
            </a:pPr>
            <a:r>
              <a:rPr lang="en-IN" dirty="0" smtClean="0"/>
              <a:t>5. Choose the Purity metric</a:t>
            </a:r>
          </a:p>
          <a:p>
            <a:pPr>
              <a:buNone/>
            </a:pPr>
            <a:r>
              <a:rPr lang="en-IN" dirty="0" smtClean="0"/>
              <a:t>6. Choose the Hyper parameters</a:t>
            </a:r>
          </a:p>
          <a:p>
            <a:pPr>
              <a:buNone/>
            </a:pPr>
            <a:r>
              <a:rPr lang="en-IN" dirty="0" smtClean="0"/>
              <a:t>7. Choose you features (Complexity)</a:t>
            </a:r>
          </a:p>
          <a:p>
            <a:pPr>
              <a:buNone/>
            </a:pPr>
            <a:r>
              <a:rPr lang="en-IN" dirty="0" smtClean="0"/>
              <a:t>8. Perform Feature engineering</a:t>
            </a:r>
          </a:p>
          <a:p>
            <a:pPr>
              <a:buNone/>
            </a:pPr>
            <a:r>
              <a:rPr lang="en-IN" dirty="0" smtClean="0"/>
              <a:t>9. Rebuild the Model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5852" y="500042"/>
            <a:ext cx="7286676" cy="700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Domain Knowledge based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5720" y="1285860"/>
            <a:ext cx="8456172" cy="2365622"/>
          </a:xfrm>
        </p:spPr>
        <p:txBody>
          <a:bodyPr/>
          <a:lstStyle/>
          <a:p>
            <a:r>
              <a:rPr lang="en-US" b="1" u="sng" dirty="0" smtClean="0"/>
              <a:t>Fever Rules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/>
              <a:t>TEMP = 98.6  </a:t>
            </a:r>
            <a:r>
              <a:rPr lang="en-US" b="1" dirty="0" smtClean="0">
                <a:sym typeface="Wingdings"/>
              </a:rPr>
              <a:t>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sym typeface="Wingdings"/>
              </a:rPr>
              <a:t>NORMAL</a:t>
            </a:r>
          </a:p>
          <a:p>
            <a:pPr lvl="1"/>
            <a:r>
              <a:rPr lang="en-US" dirty="0" smtClean="0">
                <a:sym typeface="Wingdings"/>
              </a:rPr>
              <a:t>If </a:t>
            </a:r>
            <a:r>
              <a:rPr lang="en-US" b="1" dirty="0" smtClean="0">
                <a:sym typeface="Wingdings"/>
              </a:rPr>
              <a:t>TEMP &lt;= 100.0</a:t>
            </a:r>
            <a:r>
              <a:rPr lang="en-US" dirty="0" smtClean="0">
                <a:sym typeface="Wingdings"/>
              </a:rPr>
              <a:t>  </a:t>
            </a:r>
            <a:r>
              <a:rPr lang="en-US" b="1" dirty="0" smtClean="0">
                <a:solidFill>
                  <a:schemeClr val="accent2"/>
                </a:solidFill>
                <a:sym typeface="Wingdings"/>
              </a:rPr>
              <a:t>MILD-FEVER</a:t>
            </a:r>
            <a:r>
              <a:rPr lang="en-US" b="1" dirty="0" smtClean="0">
                <a:sym typeface="Wingdings"/>
              </a:rPr>
              <a:t> </a:t>
            </a:r>
          </a:p>
          <a:p>
            <a:pPr lvl="1"/>
            <a:r>
              <a:rPr lang="en-US" dirty="0" smtClean="0">
                <a:sym typeface="Wingdings"/>
              </a:rPr>
              <a:t>If </a:t>
            </a:r>
            <a:r>
              <a:rPr lang="en-US" b="1" dirty="0" smtClean="0">
                <a:sym typeface="Wingdings"/>
              </a:rPr>
              <a:t>TEMP &lt; 103.0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olidFill>
                  <a:srgbClr val="FF00FF"/>
                </a:solidFill>
                <a:sym typeface="Wingdings"/>
              </a:rPr>
              <a:t>MEDIUM-FEVER</a:t>
            </a:r>
          </a:p>
          <a:p>
            <a:pPr lvl="1"/>
            <a:r>
              <a:rPr lang="en-US" dirty="0" smtClean="0">
                <a:sym typeface="Wingdings"/>
              </a:rPr>
              <a:t>If </a:t>
            </a:r>
            <a:r>
              <a:rPr lang="en-US" b="1" dirty="0" smtClean="0">
                <a:sym typeface="Wingdings"/>
              </a:rPr>
              <a:t>TEMP &gt; 103.0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HIGH-FEVER</a:t>
            </a:r>
          </a:p>
        </p:txBody>
      </p:sp>
      <p:pic>
        <p:nvPicPr>
          <p:cNvPr id="7" name="Picture 6" descr="Screen Shot 2014-10-06 at 6.46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42" y="3500438"/>
            <a:ext cx="5715040" cy="309118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327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500042"/>
            <a:ext cx="6172199" cy="623814"/>
          </a:xfrm>
        </p:spPr>
        <p:txBody>
          <a:bodyPr>
            <a:normAutofit fontScale="90000"/>
          </a:bodyPr>
          <a:lstStyle/>
          <a:p>
            <a:r>
              <a:rPr lang="en-US" dirty="0"/>
              <a:t>“Toy” Dataset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8430739"/>
              </p:ext>
            </p:extLst>
          </p:nvPr>
        </p:nvGraphicFramePr>
        <p:xfrm>
          <a:off x="571472" y="2643182"/>
          <a:ext cx="6574001" cy="3940261"/>
        </p:xfrm>
        <a:graphic>
          <a:graphicData uri="http://schemas.openxmlformats.org/drawingml/2006/table">
            <a:tbl>
              <a:tblPr/>
              <a:tblGrid>
                <a:gridCol w="1517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42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42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42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42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#EXAMPLES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COLOR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SHAPE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LIKE = Y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LIKE = N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0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Red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Square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15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78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0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Red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Circle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78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0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Red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Triangle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78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0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Green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Square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78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0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Green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Circle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78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0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Green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Triangle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78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80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Blue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Square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15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78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0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Blue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Circle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78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0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Blue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Triangle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</a:t>
                      </a:r>
                    </a:p>
                  </a:txBody>
                  <a:tcPr marL="10361" marR="10361" marT="10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78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1000" y="1371600"/>
            <a:ext cx="8381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Consider a dataset of toys given by three attributes:</a:t>
            </a:r>
          </a:p>
          <a:p>
            <a:pPr marL="285750" lvl="0" indent="-285750">
              <a:buFont typeface="Arial"/>
              <a:buChar char="•"/>
            </a:pPr>
            <a:r>
              <a:rPr lang="en-US" b="1" dirty="0"/>
              <a:t>COLOR</a:t>
            </a:r>
            <a:r>
              <a:rPr lang="en-US" dirty="0"/>
              <a:t> = {Red, Green, Blue}, </a:t>
            </a:r>
          </a:p>
          <a:p>
            <a:pPr marL="285750" lvl="0" indent="-285750">
              <a:buFont typeface="Arial"/>
              <a:buChar char="•"/>
            </a:pPr>
            <a:r>
              <a:rPr lang="en-US" b="1" dirty="0"/>
              <a:t>SHAPE</a:t>
            </a:r>
            <a:r>
              <a:rPr lang="en-US" dirty="0"/>
              <a:t> = {Square, Circle, Triangle}, and</a:t>
            </a:r>
          </a:p>
          <a:p>
            <a:pPr marL="285750" lvl="0" indent="-285750">
              <a:buFont typeface="Arial"/>
              <a:buChar char="•"/>
            </a:pPr>
            <a:r>
              <a:rPr lang="en-US" b="1" dirty="0"/>
              <a:t>LIKE</a:t>
            </a:r>
            <a:r>
              <a:rPr lang="en-US" dirty="0"/>
              <a:t> = {Yes, No} of whether a kid likes the toy or not.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040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428604"/>
            <a:ext cx="7627961" cy="6952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Joint and </a:t>
            </a:r>
            <a:r>
              <a:rPr lang="en-US" dirty="0"/>
              <a:t>M</a:t>
            </a:r>
            <a:r>
              <a:rPr lang="en-US" dirty="0" smtClean="0"/>
              <a:t>arginal Probability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42985846"/>
              </p:ext>
            </p:extLst>
          </p:nvPr>
        </p:nvGraphicFramePr>
        <p:xfrm>
          <a:off x="500034" y="1334771"/>
          <a:ext cx="4836732" cy="2866979"/>
        </p:xfrm>
        <a:graphic>
          <a:graphicData uri="http://schemas.openxmlformats.org/drawingml/2006/table">
            <a:tbl>
              <a:tblPr/>
              <a:tblGrid>
                <a:gridCol w="724200"/>
                <a:gridCol w="888044"/>
                <a:gridCol w="806122"/>
                <a:gridCol w="806122"/>
                <a:gridCol w="806122"/>
                <a:gridCol w="806122"/>
              </a:tblGrid>
              <a:tr h="34037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949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110"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SHAPE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Circle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60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5902"/>
                    </a:solidFill>
                  </a:tcPr>
                </a:tc>
              </a:tr>
              <a:tr h="605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Square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60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5902"/>
                    </a:solidFill>
                  </a:tcPr>
                </a:tc>
              </a:tr>
              <a:tr h="605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Triangle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60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5902"/>
                    </a:solidFill>
                  </a:tcPr>
                </a:tc>
              </a:tr>
              <a:tr h="393775">
                <a:tc>
                  <a:txBody>
                    <a:bodyPr/>
                    <a:lstStyle/>
                    <a:p>
                      <a:pPr algn="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60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70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180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70248945"/>
              </p:ext>
            </p:extLst>
          </p:nvPr>
        </p:nvGraphicFramePr>
        <p:xfrm>
          <a:off x="5489048" y="1872481"/>
          <a:ext cx="2615036" cy="1883409"/>
        </p:xfrm>
        <a:graphic>
          <a:graphicData uri="http://schemas.openxmlformats.org/presentationml/2006/ole">
            <p:oleObj spid="_x0000_s1026" name="Equation" r:id="rId3" imgW="1014840" imgH="712800" progId="">
              <p:embed/>
            </p:oleObj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25858542"/>
              </p:ext>
            </p:extLst>
          </p:nvPr>
        </p:nvGraphicFramePr>
        <p:xfrm>
          <a:off x="2078038" y="4403725"/>
          <a:ext cx="2292350" cy="1882775"/>
        </p:xfrm>
        <a:graphic>
          <a:graphicData uri="http://schemas.openxmlformats.org/presentationml/2006/ole">
            <p:oleObj spid="_x0000_s1027" name="Equation" r:id="rId4" imgW="886680" imgH="712800" progId="">
              <p:embed/>
            </p:oleObj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54283835"/>
              </p:ext>
            </p:extLst>
          </p:nvPr>
        </p:nvGraphicFramePr>
        <p:xfrm>
          <a:off x="5257546" y="4403725"/>
          <a:ext cx="3552825" cy="1882775"/>
        </p:xfrm>
        <a:graphic>
          <a:graphicData uri="http://schemas.openxmlformats.org/presentationml/2006/ole">
            <p:oleObj spid="_x0000_s1028" name="Equation" r:id="rId5" imgW="1380240" imgH="712800" progId="">
              <p:embed/>
            </p:oleObj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050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357166"/>
            <a:ext cx="7699399" cy="7666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86211441"/>
              </p:ext>
            </p:extLst>
          </p:nvPr>
        </p:nvGraphicFramePr>
        <p:xfrm>
          <a:off x="357157" y="1398801"/>
          <a:ext cx="4979609" cy="2802949"/>
        </p:xfrm>
        <a:graphic>
          <a:graphicData uri="http://schemas.openxmlformats.org/drawingml/2006/table">
            <a:tbl>
              <a:tblPr/>
              <a:tblGrid>
                <a:gridCol w="745593"/>
                <a:gridCol w="914276"/>
                <a:gridCol w="829935"/>
                <a:gridCol w="829935"/>
                <a:gridCol w="829935"/>
                <a:gridCol w="829935"/>
              </a:tblGrid>
              <a:tr h="3318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8756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913"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SHAPE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Circle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E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60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5902"/>
                    </a:solidFill>
                  </a:tcPr>
                </a:tc>
              </a:tr>
              <a:tr h="589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Square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E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60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5902"/>
                    </a:solidFill>
                  </a:tcPr>
                </a:tc>
              </a:tr>
              <a:tr h="589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Triangle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E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60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5902"/>
                    </a:solidFill>
                  </a:tcPr>
                </a:tc>
              </a:tr>
              <a:tr h="383885">
                <a:tc>
                  <a:txBody>
                    <a:bodyPr/>
                    <a:lstStyle/>
                    <a:p>
                      <a:pPr algn="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60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70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180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41177946"/>
              </p:ext>
            </p:extLst>
          </p:nvPr>
        </p:nvGraphicFramePr>
        <p:xfrm>
          <a:off x="349360" y="4376593"/>
          <a:ext cx="3424237" cy="2081213"/>
        </p:xfrm>
        <a:graphic>
          <a:graphicData uri="http://schemas.openxmlformats.org/presentationml/2006/ole">
            <p:oleObj spid="_x0000_s2050" name="Equation" r:id="rId3" imgW="1334520" imgH="786240" progId="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24869164"/>
              </p:ext>
            </p:extLst>
          </p:nvPr>
        </p:nvGraphicFramePr>
        <p:xfrm>
          <a:off x="5489576" y="1401330"/>
          <a:ext cx="3424237" cy="2081213"/>
        </p:xfrm>
        <a:graphic>
          <a:graphicData uri="http://schemas.openxmlformats.org/presentationml/2006/ole">
            <p:oleObj spid="_x0000_s2051" name="Equation" r:id="rId4" imgW="1334520" imgH="786240" progId="">
              <p:embed/>
            </p:oleObj>
          </a:graphicData>
        </a:graphic>
      </p:graphicFrame>
      <p:sp>
        <p:nvSpPr>
          <p:cNvPr id="5" name="Oval 4"/>
          <p:cNvSpPr/>
          <p:nvPr/>
        </p:nvSpPr>
        <p:spPr>
          <a:xfrm>
            <a:off x="4642664" y="4445205"/>
            <a:ext cx="2601966" cy="1528185"/>
          </a:xfrm>
          <a:prstGeom prst="ellipse">
            <a:avLst/>
          </a:prstGeom>
          <a:solidFill>
            <a:schemeClr val="accent1">
              <a:shade val="80000"/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66230" y="4445205"/>
            <a:ext cx="2601966" cy="1528185"/>
          </a:xfrm>
          <a:prstGeom prst="ellipse">
            <a:avLst/>
          </a:prstGeom>
          <a:solidFill>
            <a:schemeClr val="accent2">
              <a:shade val="80000"/>
              <a:alpha val="39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2683" y="5047868"/>
            <a:ext cx="529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20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336123" y="5047868"/>
            <a:ext cx="529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60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542006" y="4940250"/>
            <a:ext cx="529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70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27869" y="5971406"/>
            <a:ext cx="194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SHAPE = Square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070770" y="5973390"/>
            <a:ext cx="175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COLOR = Blue</a:t>
            </a:r>
            <a:endParaRPr lang="en-US" b="1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334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CC8BF96-BF28-41F6-83B4-0A64F7535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9878"/>
            <a:ext cx="7467600" cy="114300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2FE5924-9D52-40A2-9728-73D6BFA95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229600" cy="4525963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Classification</a:t>
            </a:r>
          </a:p>
          <a:p>
            <a:r>
              <a:rPr lang="en-US" dirty="0" smtClean="0"/>
              <a:t>Parametric Vs Nonparametric Models</a:t>
            </a:r>
            <a:endParaRPr lang="en-US" dirty="0"/>
          </a:p>
          <a:p>
            <a:r>
              <a:rPr lang="en-US" dirty="0"/>
              <a:t>Introduction to Decision Trees</a:t>
            </a:r>
          </a:p>
          <a:p>
            <a:r>
              <a:rPr lang="en-US" dirty="0"/>
              <a:t>Decision Tree Terminology</a:t>
            </a:r>
          </a:p>
          <a:p>
            <a:r>
              <a:rPr lang="en-US" dirty="0"/>
              <a:t>Building Decision Trees</a:t>
            </a:r>
          </a:p>
          <a:p>
            <a:r>
              <a:rPr lang="en-US" dirty="0"/>
              <a:t>Purity measures of Decision Trees</a:t>
            </a:r>
          </a:p>
          <a:p>
            <a:r>
              <a:rPr lang="en-US" dirty="0"/>
              <a:t>Different decision Tree Algorithms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6322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357166"/>
            <a:ext cx="7572428" cy="7666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Conditional Probability Distribution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159014"/>
              </p:ext>
            </p:extLst>
          </p:nvPr>
        </p:nvGraphicFramePr>
        <p:xfrm>
          <a:off x="214283" y="1206710"/>
          <a:ext cx="5122483" cy="2995040"/>
        </p:xfrm>
        <a:graphic>
          <a:graphicData uri="http://schemas.openxmlformats.org/drawingml/2006/table">
            <a:tbl>
              <a:tblPr/>
              <a:tblGrid>
                <a:gridCol w="766986"/>
                <a:gridCol w="940509"/>
                <a:gridCol w="853747"/>
                <a:gridCol w="853747"/>
                <a:gridCol w="853747"/>
                <a:gridCol w="853747"/>
              </a:tblGrid>
              <a:tr h="3574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0979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505"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SHAPE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Circle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E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60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5902"/>
                    </a:solidFill>
                  </a:tcPr>
                </a:tc>
              </a:tr>
              <a:tr h="635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Square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E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60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5902"/>
                    </a:solidFill>
                  </a:tcPr>
                </a:tc>
              </a:tr>
              <a:tr h="635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Triangle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E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60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5902"/>
                    </a:solidFill>
                  </a:tcPr>
                </a:tc>
              </a:tr>
              <a:tr h="413554">
                <a:tc>
                  <a:txBody>
                    <a:bodyPr/>
                    <a:lstStyle/>
                    <a:p>
                      <a:pPr algn="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60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70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180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17287124"/>
              </p:ext>
            </p:extLst>
          </p:nvPr>
        </p:nvGraphicFramePr>
        <p:xfrm>
          <a:off x="458580" y="4541078"/>
          <a:ext cx="6149975" cy="496888"/>
        </p:xfrm>
        <a:graphic>
          <a:graphicData uri="http://schemas.openxmlformats.org/presentationml/2006/ole">
            <p:oleObj spid="_x0000_s3074" name="Equation" r:id="rId3" imgW="3199680" imgH="237600" progId="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48619156"/>
              </p:ext>
            </p:extLst>
          </p:nvPr>
        </p:nvGraphicFramePr>
        <p:xfrm>
          <a:off x="458580" y="5611001"/>
          <a:ext cx="7000875" cy="498475"/>
        </p:xfrm>
        <a:graphic>
          <a:graphicData uri="http://schemas.openxmlformats.org/presentationml/2006/ole">
            <p:oleObj spid="_x0000_s3075" name="Equation" r:id="rId4" imgW="3647880" imgH="237600" progId="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93594607"/>
              </p:ext>
            </p:extLst>
          </p:nvPr>
        </p:nvGraphicFramePr>
        <p:xfrm>
          <a:off x="531605" y="6109476"/>
          <a:ext cx="6927850" cy="496888"/>
        </p:xfrm>
        <a:graphic>
          <a:graphicData uri="http://schemas.openxmlformats.org/presentationml/2006/ole">
            <p:oleObj spid="_x0000_s3076" name="Equation" r:id="rId5" imgW="3611160" imgH="237600" progId="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05304653"/>
              </p:ext>
            </p:extLst>
          </p:nvPr>
        </p:nvGraphicFramePr>
        <p:xfrm>
          <a:off x="458580" y="5099274"/>
          <a:ext cx="6927850" cy="498475"/>
        </p:xfrm>
        <a:graphic>
          <a:graphicData uri="http://schemas.openxmlformats.org/presentationml/2006/ole">
            <p:oleObj spid="_x0000_s3077" name="Equation" r:id="rId6" imgW="3611160" imgH="237600" progId="">
              <p:embed/>
            </p:oleObj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463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3" y="357166"/>
            <a:ext cx="7429552" cy="7666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distribution of a region!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73772343"/>
              </p:ext>
            </p:extLst>
          </p:nvPr>
        </p:nvGraphicFramePr>
        <p:xfrm>
          <a:off x="1023560" y="1365381"/>
          <a:ext cx="6920219" cy="3186202"/>
        </p:xfrm>
        <a:graphic>
          <a:graphicData uri="http://schemas.openxmlformats.org/drawingml/2006/table">
            <a:tbl>
              <a:tblPr/>
              <a:tblGrid>
                <a:gridCol w="834838"/>
                <a:gridCol w="1314053"/>
                <a:gridCol w="1192832"/>
                <a:gridCol w="1192832"/>
                <a:gridCol w="1192832"/>
                <a:gridCol w="1192832"/>
              </a:tblGrid>
              <a:tr h="3812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3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677812"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SHAPE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Circle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9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 / 10</a:t>
                      </a: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15 / 5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 / 10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60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5902"/>
                    </a:solidFill>
                  </a:tcPr>
                </a:tc>
              </a:tr>
              <a:tr h="6778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Square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9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15 / 15</a:t>
                      </a: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 / 15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 / 0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60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5902"/>
                    </a:solidFill>
                  </a:tcPr>
                </a:tc>
              </a:tr>
              <a:tr h="6778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Triangle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9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15 / 5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30 / 0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</a:t>
                      </a:r>
                      <a:r>
                        <a:rPr lang="en-US" sz="20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/ 5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60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5902"/>
                    </a:solidFill>
                  </a:tcPr>
                </a:tc>
              </a:tr>
              <a:tr h="441085">
                <a:tc>
                  <a:txBody>
                    <a:bodyPr/>
                    <a:lstStyle/>
                    <a:p>
                      <a:pPr algn="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9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60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70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180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32382611"/>
              </p:ext>
            </p:extLst>
          </p:nvPr>
        </p:nvGraphicFramePr>
        <p:xfrm>
          <a:off x="1727930" y="4774722"/>
          <a:ext cx="5395913" cy="1042987"/>
        </p:xfrm>
        <a:graphic>
          <a:graphicData uri="http://schemas.openxmlformats.org/presentationml/2006/ole">
            <p:oleObj spid="_x0000_s4098" name="Equation" r:id="rId3" imgW="2806560" imgH="520920" progId="">
              <p:embed/>
            </p:oleObj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24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571480"/>
            <a:ext cx="7072362" cy="78581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Metrics for Decision Trees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71612"/>
            <a:ext cx="8358246" cy="3071834"/>
          </a:xfrm>
        </p:spPr>
        <p:txBody>
          <a:bodyPr/>
          <a:lstStyle/>
          <a:p>
            <a:r>
              <a:rPr lang="en-IN" dirty="0" smtClean="0"/>
              <a:t>Accuracy</a:t>
            </a:r>
          </a:p>
          <a:p>
            <a:r>
              <a:rPr lang="en-IN" dirty="0" smtClean="0"/>
              <a:t>Entropy</a:t>
            </a:r>
          </a:p>
          <a:p>
            <a:r>
              <a:rPr lang="en-IN" dirty="0" smtClean="0"/>
              <a:t>GINI coefficient</a:t>
            </a:r>
          </a:p>
          <a:p>
            <a:r>
              <a:rPr lang="en-IN" dirty="0" smtClean="0"/>
              <a:t>Chi-Square</a:t>
            </a:r>
          </a:p>
          <a:p>
            <a:r>
              <a:rPr lang="en-IN" dirty="0" smtClean="0"/>
              <a:t>Reduction in Variance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215082"/>
            <a:ext cx="3690950" cy="506393"/>
          </a:xfrm>
        </p:spPr>
        <p:txBody>
          <a:bodyPr/>
          <a:lstStyle/>
          <a:p>
            <a:r>
              <a:rPr lang="en-US" sz="1600" dirty="0" smtClean="0"/>
              <a:t>Y.LAKSHMI PRASAD 08978784848</a:t>
            </a:r>
            <a:endParaRPr 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09456"/>
            <a:ext cx="7772400" cy="914400"/>
          </a:xfrm>
        </p:spPr>
        <p:txBody>
          <a:bodyPr/>
          <a:lstStyle/>
          <a:p>
            <a:r>
              <a:rPr lang="en-US" dirty="0"/>
              <a:t>Purity of a Region! (</a:t>
            </a:r>
            <a:r>
              <a:rPr lang="en-US" b="1" u="sng" dirty="0">
                <a:solidFill>
                  <a:schemeClr val="tx1"/>
                </a:solidFill>
              </a:rPr>
              <a:t>Accuracy</a:t>
            </a:r>
            <a:r>
              <a:rPr lang="en-US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59869" y="1738448"/>
          <a:ext cx="19199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99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59869" y="2364370"/>
          <a:ext cx="19199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99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59869" y="3097911"/>
          <a:ext cx="19199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99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59869" y="3788405"/>
          <a:ext cx="19199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99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59869" y="4554231"/>
          <a:ext cx="19199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99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59869" y="5233963"/>
          <a:ext cx="19199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99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409146" y="1736941"/>
          <a:ext cx="19199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99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409146" y="2362863"/>
          <a:ext cx="19199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99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409146" y="3096404"/>
          <a:ext cx="19199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99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0.33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409146" y="3786898"/>
          <a:ext cx="19199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99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0.67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3409146" y="4552724"/>
          <a:ext cx="19199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99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0.09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3409146" y="5232456"/>
          <a:ext cx="19199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99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0.00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68644" y="1786469"/>
            <a:ext cx="71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1900" y="2392563"/>
            <a:ext cx="68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68644" y="3099419"/>
            <a:ext cx="109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MEDIUM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91900" y="3786898"/>
            <a:ext cx="109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MEDIUM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1900" y="4552724"/>
            <a:ext cx="75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HIGH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05804" y="5232456"/>
            <a:ext cx="107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PERFECT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54092" y="1333076"/>
            <a:ext cx="1517024" cy="369332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ACCURACY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1749" y="1786469"/>
            <a:ext cx="64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50%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96461" y="2392563"/>
            <a:ext cx="64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50%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96461" y="3096404"/>
            <a:ext cx="64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67%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96461" y="3786898"/>
            <a:ext cx="64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67%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96461" y="4552724"/>
            <a:ext cx="64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91%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96461" y="5235471"/>
            <a:ext cx="7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100%</a:t>
            </a: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9465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5" y="500042"/>
            <a:ext cx="4714908" cy="700086"/>
          </a:xfrm>
        </p:spPr>
        <p:txBody>
          <a:bodyPr lIns="91440"/>
          <a:lstStyle/>
          <a:p>
            <a:r>
              <a:rPr lang="en-US" sz="3600" dirty="0" smtClean="0"/>
              <a:t>Partition </a:t>
            </a:r>
            <a:r>
              <a:rPr lang="en-US" sz="3600" dirty="0"/>
              <a:t>this!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89998238"/>
              </p:ext>
            </p:extLst>
          </p:nvPr>
        </p:nvGraphicFramePr>
        <p:xfrm>
          <a:off x="4114800" y="687449"/>
          <a:ext cx="4799013" cy="1925675"/>
        </p:xfrm>
        <a:graphic>
          <a:graphicData uri="http://schemas.openxmlformats.org/drawingml/2006/table">
            <a:tbl>
              <a:tblPr/>
              <a:tblGrid>
                <a:gridCol w="8912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35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93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93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355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9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Circle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9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 / 10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 / 20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 / 30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</a:t>
                      </a:r>
                      <a:r>
                        <a:rPr lang="en-US" sz="20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/ 60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59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Square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9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15 / 15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 / 15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15 / 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40</a:t>
                      </a:r>
                      <a:r>
                        <a:rPr lang="en-US" sz="20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/ 40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59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Triangle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9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20 / 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30 / 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 / 5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60</a:t>
                      </a:r>
                      <a:r>
                        <a:rPr lang="en-US" sz="20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/ 10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59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9968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9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35</a:t>
                      </a:r>
                      <a:r>
                        <a:rPr lang="en-US" sz="20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/ 30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45</a:t>
                      </a:r>
                      <a:r>
                        <a:rPr lang="en-US" sz="20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/ 35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25</a:t>
                      </a:r>
                      <a:r>
                        <a:rPr lang="en-US" sz="20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/ 45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105</a:t>
                      </a:r>
                      <a:r>
                        <a:rPr lang="en-US" sz="20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/ 110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2085517" y="1601026"/>
            <a:ext cx="1700665" cy="82784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R(?, ?)</a:t>
            </a:r>
          </a:p>
          <a:p>
            <a:pPr algn="ctr"/>
            <a:r>
              <a:rPr lang="en-US" sz="2400" b="1" dirty="0">
                <a:solidFill>
                  <a:srgbClr val="008000"/>
                </a:solidFill>
              </a:rPr>
              <a:t>105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110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38499" y="3187246"/>
            <a:ext cx="1678934" cy="7640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R(Cir, ?)</a:t>
            </a:r>
          </a:p>
          <a:p>
            <a:pPr algn="ctr"/>
            <a:r>
              <a:rPr lang="en-US" sz="2400" b="1" dirty="0">
                <a:solidFill>
                  <a:srgbClr val="008000"/>
                </a:solidFill>
              </a:rPr>
              <a:t>5 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155931" y="3187246"/>
            <a:ext cx="1678934" cy="7640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R(</a:t>
            </a:r>
            <a:r>
              <a:rPr lang="en-US" sz="2400" b="1" dirty="0" err="1">
                <a:solidFill>
                  <a:srgbClr val="000000"/>
                </a:solidFill>
              </a:rPr>
              <a:t>Sqr</a:t>
            </a:r>
            <a:r>
              <a:rPr lang="en-US" sz="2400" b="1" dirty="0">
                <a:solidFill>
                  <a:srgbClr val="000000"/>
                </a:solidFill>
              </a:rPr>
              <a:t>, ?)</a:t>
            </a:r>
          </a:p>
          <a:p>
            <a:pPr algn="ctr"/>
            <a:r>
              <a:rPr lang="en-US" sz="2400" b="1" dirty="0">
                <a:solidFill>
                  <a:srgbClr val="008000"/>
                </a:solidFill>
              </a:rPr>
              <a:t>40 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073364" y="3187246"/>
            <a:ext cx="1678934" cy="7640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R(Tri, ?)</a:t>
            </a:r>
          </a:p>
          <a:p>
            <a:pPr algn="ctr"/>
            <a:r>
              <a:rPr lang="en-US" sz="2400" b="1" dirty="0">
                <a:solidFill>
                  <a:srgbClr val="008000"/>
                </a:solidFill>
              </a:rPr>
              <a:t>60 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19" name="Straight Arrow Connector 18"/>
          <p:cNvCxnSpPr>
            <a:stCxn id="13" idx="2"/>
            <a:endCxn id="15" idx="0"/>
          </p:cNvCxnSpPr>
          <p:nvPr/>
        </p:nvCxnSpPr>
        <p:spPr>
          <a:xfrm rot="5400000">
            <a:off x="1627719" y="1879115"/>
            <a:ext cx="758378" cy="18578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6" idx="0"/>
          </p:cNvCxnSpPr>
          <p:nvPr/>
        </p:nvCxnSpPr>
        <p:spPr>
          <a:xfrm>
            <a:off x="2995398" y="2378373"/>
            <a:ext cx="0" cy="80887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0"/>
          </p:cNvCxnSpPr>
          <p:nvPr/>
        </p:nvCxnSpPr>
        <p:spPr>
          <a:xfrm>
            <a:off x="2995398" y="2378373"/>
            <a:ext cx="1917433" cy="80887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917433" y="4150256"/>
            <a:ext cx="1921846" cy="764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R(?, ?)</a:t>
            </a:r>
          </a:p>
          <a:p>
            <a:pPr algn="ctr"/>
            <a:r>
              <a:rPr lang="en-US" sz="2400" b="1" dirty="0">
                <a:solidFill>
                  <a:srgbClr val="008000"/>
                </a:solidFill>
              </a:rPr>
              <a:t>105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110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42913" y="5723223"/>
            <a:ext cx="1678934" cy="764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R(?, Red)</a:t>
            </a:r>
          </a:p>
          <a:p>
            <a:pPr algn="ctr"/>
            <a:r>
              <a:rPr lang="en-US" sz="2400" b="1" dirty="0">
                <a:solidFill>
                  <a:srgbClr val="008000"/>
                </a:solidFill>
              </a:rPr>
              <a:t>35 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160345" y="5723223"/>
            <a:ext cx="1678934" cy="764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R(?, </a:t>
            </a:r>
            <a:r>
              <a:rPr lang="en-US" sz="2400" b="1" dirty="0" err="1">
                <a:solidFill>
                  <a:srgbClr val="000000"/>
                </a:solidFill>
              </a:rPr>
              <a:t>Blu</a:t>
            </a:r>
            <a:r>
              <a:rPr lang="en-US" sz="2400" b="1" dirty="0">
                <a:solidFill>
                  <a:srgbClr val="000000"/>
                </a:solidFill>
              </a:rPr>
              <a:t>)</a:t>
            </a:r>
          </a:p>
          <a:p>
            <a:pPr algn="ctr"/>
            <a:r>
              <a:rPr lang="en-US" sz="2400" b="1" dirty="0">
                <a:solidFill>
                  <a:srgbClr val="008000"/>
                </a:solidFill>
              </a:rPr>
              <a:t>45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077778" y="5723223"/>
            <a:ext cx="1678934" cy="764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R(?, </a:t>
            </a:r>
            <a:r>
              <a:rPr lang="en-US" sz="2400" b="1" dirty="0" err="1">
                <a:solidFill>
                  <a:srgbClr val="000000"/>
                </a:solidFill>
              </a:rPr>
              <a:t>Gre</a:t>
            </a:r>
            <a:r>
              <a:rPr lang="en-US" sz="2400" b="1" dirty="0">
                <a:solidFill>
                  <a:srgbClr val="000000"/>
                </a:solidFill>
              </a:rPr>
              <a:t>)</a:t>
            </a:r>
          </a:p>
          <a:p>
            <a:pPr algn="ctr"/>
            <a:r>
              <a:rPr lang="en-US" sz="2400" b="1" dirty="0">
                <a:solidFill>
                  <a:srgbClr val="008000"/>
                </a:solidFill>
              </a:rPr>
              <a:t>25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45</a:t>
            </a:r>
          </a:p>
        </p:txBody>
      </p:sp>
      <p:cxnSp>
        <p:nvCxnSpPr>
          <p:cNvPr id="30" name="Straight Arrow Connector 29"/>
          <p:cNvCxnSpPr>
            <a:stCxn id="26" idx="2"/>
            <a:endCxn id="27" idx="0"/>
          </p:cNvCxnSpPr>
          <p:nvPr/>
        </p:nvCxnSpPr>
        <p:spPr>
          <a:xfrm flipH="1">
            <a:off x="1082380" y="4914350"/>
            <a:ext cx="1795976" cy="80887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31" name="Straight Arrow Connector 30"/>
          <p:cNvCxnSpPr>
            <a:endCxn id="28" idx="0"/>
          </p:cNvCxnSpPr>
          <p:nvPr/>
        </p:nvCxnSpPr>
        <p:spPr>
          <a:xfrm>
            <a:off x="2999812" y="4914350"/>
            <a:ext cx="0" cy="80887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endCxn id="29" idx="0"/>
          </p:cNvCxnSpPr>
          <p:nvPr/>
        </p:nvCxnSpPr>
        <p:spPr>
          <a:xfrm>
            <a:off x="2999812" y="4914350"/>
            <a:ext cx="1917433" cy="80887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33" name="TextBox 32"/>
          <p:cNvSpPr txBox="1"/>
          <p:nvPr/>
        </p:nvSpPr>
        <p:spPr>
          <a:xfrm>
            <a:off x="4276305" y="4333497"/>
            <a:ext cx="4637508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Which is a “better” partition?</a:t>
            </a:r>
          </a:p>
          <a:p>
            <a:r>
              <a:rPr lang="en-US" sz="2400" dirty="0"/>
              <a:t>What is “purity” of a partition?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131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26" grpId="0" animBg="1"/>
      <p:bldP spid="27" grpId="0" animBg="1"/>
      <p:bldP spid="28" grpId="0" animBg="1"/>
      <p:bldP spid="29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98338"/>
            <a:ext cx="6500834" cy="914400"/>
          </a:xfrm>
        </p:spPr>
        <p:txBody>
          <a:bodyPr>
            <a:normAutofit/>
          </a:bodyPr>
          <a:lstStyle/>
          <a:p>
            <a:r>
              <a:rPr lang="en-US" sz="4400" dirty="0"/>
              <a:t>Purity = </a:t>
            </a:r>
            <a:r>
              <a:rPr lang="en-US" sz="4400" b="1" dirty="0">
                <a:solidFill>
                  <a:schemeClr val="tx1"/>
                </a:solidFill>
              </a:rPr>
              <a:t>ACCURACY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26849" y="1407672"/>
            <a:ext cx="1678934" cy="7640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R(Cir, ?)</a:t>
            </a:r>
          </a:p>
          <a:p>
            <a:pPr algn="ctr"/>
            <a:r>
              <a:rPr lang="en-US" sz="2400" b="1" dirty="0">
                <a:solidFill>
                  <a:srgbClr val="008000"/>
                </a:solidFill>
              </a:rPr>
              <a:t>5 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44281" y="1407672"/>
            <a:ext cx="1678934" cy="7640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R(</a:t>
            </a:r>
            <a:r>
              <a:rPr lang="en-US" sz="2400" b="1" dirty="0" err="1">
                <a:solidFill>
                  <a:srgbClr val="000000"/>
                </a:solidFill>
              </a:rPr>
              <a:t>Sqr</a:t>
            </a:r>
            <a:r>
              <a:rPr lang="en-US" sz="2400" b="1" dirty="0">
                <a:solidFill>
                  <a:srgbClr val="000000"/>
                </a:solidFill>
              </a:rPr>
              <a:t>, ?)</a:t>
            </a:r>
          </a:p>
          <a:p>
            <a:pPr algn="ctr"/>
            <a:r>
              <a:rPr lang="en-US" sz="2400" b="1" dirty="0">
                <a:solidFill>
                  <a:srgbClr val="008000"/>
                </a:solidFill>
              </a:rPr>
              <a:t>40 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61714" y="1407672"/>
            <a:ext cx="1678934" cy="7640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R(Tri, ?)</a:t>
            </a:r>
          </a:p>
          <a:p>
            <a:pPr algn="ctr"/>
            <a:r>
              <a:rPr lang="en-US" sz="2400" b="1" dirty="0">
                <a:solidFill>
                  <a:srgbClr val="008000"/>
                </a:solidFill>
              </a:rPr>
              <a:t>60 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01806" y="2439078"/>
            <a:ext cx="1000903" cy="785616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886952" y="2439078"/>
            <a:ext cx="1000903" cy="7856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836672" y="2439078"/>
            <a:ext cx="1000903" cy="785616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49390" y="3599647"/>
            <a:ext cx="183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= ??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36885" y="3603095"/>
            <a:ext cx="183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= ??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5998" y="3588467"/>
            <a:ext cx="183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= ??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1651" y="2708562"/>
            <a:ext cx="109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LABEL??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001806" y="4480186"/>
            <a:ext cx="1000903" cy="785616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886952" y="4480186"/>
            <a:ext cx="1000903" cy="785616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836672" y="4480186"/>
            <a:ext cx="1000903" cy="785616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719453" y="5674793"/>
            <a:ext cx="1678934" cy="764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R(?, Red)</a:t>
            </a:r>
          </a:p>
          <a:p>
            <a:pPr algn="ctr"/>
            <a:r>
              <a:rPr lang="en-US" sz="2400" b="1" dirty="0">
                <a:solidFill>
                  <a:srgbClr val="008000"/>
                </a:solidFill>
              </a:rPr>
              <a:t>35 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636885" y="5674793"/>
            <a:ext cx="1678934" cy="764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R(?, </a:t>
            </a:r>
            <a:r>
              <a:rPr lang="en-US" sz="2400" b="1" dirty="0" err="1">
                <a:solidFill>
                  <a:srgbClr val="000000"/>
                </a:solidFill>
              </a:rPr>
              <a:t>Blu</a:t>
            </a:r>
            <a:r>
              <a:rPr lang="en-US" sz="2400" b="1" dirty="0">
                <a:solidFill>
                  <a:srgbClr val="000000"/>
                </a:solidFill>
              </a:rPr>
              <a:t>)</a:t>
            </a:r>
          </a:p>
          <a:p>
            <a:pPr algn="ctr"/>
            <a:r>
              <a:rPr lang="en-US" sz="2400" b="1" dirty="0">
                <a:solidFill>
                  <a:srgbClr val="008000"/>
                </a:solidFill>
              </a:rPr>
              <a:t>45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554318" y="5674793"/>
            <a:ext cx="1678934" cy="764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R(?, </a:t>
            </a:r>
            <a:r>
              <a:rPr lang="en-US" sz="2400" b="1" dirty="0" err="1">
                <a:solidFill>
                  <a:srgbClr val="000000"/>
                </a:solidFill>
              </a:rPr>
              <a:t>Gre</a:t>
            </a:r>
            <a:r>
              <a:rPr lang="en-US" sz="2400" b="1" dirty="0">
                <a:solidFill>
                  <a:srgbClr val="000000"/>
                </a:solidFill>
              </a:rPr>
              <a:t>)</a:t>
            </a:r>
          </a:p>
          <a:p>
            <a:pPr algn="ctr"/>
            <a:r>
              <a:rPr lang="en-US" sz="2400" b="1" dirty="0">
                <a:solidFill>
                  <a:srgbClr val="008000"/>
                </a:solidFill>
              </a:rPr>
              <a:t>25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45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1651" y="4706622"/>
            <a:ext cx="109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LABEL??</a:t>
            </a: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264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76200"/>
            <a:ext cx="7543800" cy="1143000"/>
          </a:xfrm>
        </p:spPr>
        <p:txBody>
          <a:bodyPr/>
          <a:lstStyle/>
          <a:p>
            <a:r>
              <a:rPr lang="en-US" dirty="0"/>
              <a:t>Purity = </a:t>
            </a:r>
            <a:r>
              <a:rPr lang="en-US" dirty="0">
                <a:solidFill>
                  <a:schemeClr val="tx1"/>
                </a:solidFill>
              </a:rPr>
              <a:t>ACCURACY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563004" cy="3886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Each PARTITION has data points from EVERY class.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Size of the PARTITON = total number of data points in it.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Each PARTITION has a CLASS PROBABILTY DISTRIBUTION.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Each PARTITION is assigned its MAJORITY CLASS LABEL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ACCURACY = fraction of CORRECTLY labeled examples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ERROR = fraction of INCORRECTLY labeled examples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5929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285728"/>
            <a:ext cx="5786478" cy="7858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GINI Measure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00174"/>
            <a:ext cx="8401080" cy="4824426"/>
          </a:xfrm>
        </p:spPr>
        <p:txBody>
          <a:bodyPr>
            <a:normAutofit/>
          </a:bodyPr>
          <a:lstStyle/>
          <a:p>
            <a:r>
              <a:rPr lang="en-IN" dirty="0" smtClean="0"/>
              <a:t>It is often used as a gauge of economic inequality, measuring income distribution or, less commonly, wealth distribution among a population. </a:t>
            </a:r>
          </a:p>
          <a:p>
            <a:r>
              <a:rPr lang="en-IN" dirty="0" smtClean="0"/>
              <a:t>The coefficient ranges from 0 (or 0%) to 1 (or 100%), with 0 representing perfect equality and 1 representing perfect inequality. </a:t>
            </a:r>
          </a:p>
          <a:p>
            <a:r>
              <a:rPr lang="en-IN" dirty="0" smtClean="0"/>
              <a:t>Values over 1 are theoretically possible due to negative income or wealth.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285728"/>
            <a:ext cx="7472386" cy="7858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GINI Score</a:t>
            </a:r>
            <a:endParaRPr lang="en-IN" dirty="0"/>
          </a:p>
        </p:txBody>
      </p:sp>
      <p:pic>
        <p:nvPicPr>
          <p:cNvPr id="5018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1"/>
            <a:ext cx="8705859" cy="49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357166"/>
            <a:ext cx="5275317" cy="698193"/>
          </a:xfrm>
        </p:spPr>
        <p:txBody>
          <a:bodyPr>
            <a:normAutofit/>
          </a:bodyPr>
          <a:lstStyle/>
          <a:p>
            <a:r>
              <a:rPr lang="en-US" sz="4000" dirty="0"/>
              <a:t>Purity = </a:t>
            </a:r>
            <a:r>
              <a:rPr lang="en-US" sz="4000" b="1" dirty="0">
                <a:solidFill>
                  <a:schemeClr val="tx1"/>
                </a:solidFill>
              </a:rPr>
              <a:t>GINI Measure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85860"/>
            <a:ext cx="8848756" cy="52864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</a:t>
            </a:r>
            <a:r>
              <a:rPr lang="en-US" b="1" dirty="0"/>
              <a:t>ACCURACY</a:t>
            </a:r>
            <a:r>
              <a:rPr lang="en-US" dirty="0"/>
              <a:t> we assign the </a:t>
            </a:r>
            <a:r>
              <a:rPr lang="en-US" b="1" dirty="0"/>
              <a:t>DOMINANT LABEL </a:t>
            </a:r>
            <a:r>
              <a:rPr lang="en-US" dirty="0"/>
              <a:t>to each region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now assign </a:t>
            </a:r>
            <a:r>
              <a:rPr lang="en-US" b="1" dirty="0"/>
              <a:t>PROBABILISTIC LABEL </a:t>
            </a:r>
            <a:r>
              <a:rPr lang="en-US" dirty="0"/>
              <a:t>to each region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09035" y="2008205"/>
            <a:ext cx="1678934" cy="7640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R(Cir, ?)</a:t>
            </a:r>
          </a:p>
          <a:p>
            <a:pPr algn="ctr"/>
            <a:r>
              <a:rPr lang="en-US" sz="2400" b="1" dirty="0">
                <a:solidFill>
                  <a:srgbClr val="008000"/>
                </a:solidFill>
              </a:rPr>
              <a:t>5 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26467" y="2008205"/>
            <a:ext cx="1678934" cy="7640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R(</a:t>
            </a:r>
            <a:r>
              <a:rPr lang="en-US" sz="2400" b="1" dirty="0" err="1">
                <a:solidFill>
                  <a:srgbClr val="000000"/>
                </a:solidFill>
              </a:rPr>
              <a:t>Sqr</a:t>
            </a:r>
            <a:r>
              <a:rPr lang="en-US" sz="2400" b="1" dirty="0">
                <a:solidFill>
                  <a:srgbClr val="000000"/>
                </a:solidFill>
              </a:rPr>
              <a:t>, ?)</a:t>
            </a:r>
          </a:p>
          <a:p>
            <a:pPr algn="ctr"/>
            <a:r>
              <a:rPr lang="en-US" sz="2400" b="1" dirty="0">
                <a:solidFill>
                  <a:srgbClr val="008000"/>
                </a:solidFill>
              </a:rPr>
              <a:t>40 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43900" y="2008205"/>
            <a:ext cx="1678934" cy="7640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R(Tri, ?)</a:t>
            </a:r>
          </a:p>
          <a:p>
            <a:pPr algn="ctr"/>
            <a:r>
              <a:rPr lang="en-US" sz="2400" b="1" dirty="0">
                <a:solidFill>
                  <a:srgbClr val="008000"/>
                </a:solidFill>
              </a:rPr>
              <a:t>60 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33947" y="3039611"/>
            <a:ext cx="1100993" cy="785616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419093" y="3039611"/>
            <a:ext cx="1100993" cy="7856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368813" y="3039611"/>
            <a:ext cx="1100993" cy="785616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3224075"/>
            <a:ext cx="156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DOMINANT LABEL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33947" y="4052961"/>
            <a:ext cx="1100993" cy="785616"/>
          </a:xfrm>
          <a:prstGeom prst="roundRect">
            <a:avLst/>
          </a:prstGeom>
          <a:solidFill>
            <a:srgbClr val="00800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5/65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533947" y="4990977"/>
            <a:ext cx="1100993" cy="785616"/>
          </a:xfrm>
          <a:prstGeom prst="roundRect">
            <a:avLst/>
          </a:prstGeom>
          <a:solidFill>
            <a:srgbClr val="FF0000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60/65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4560590"/>
            <a:ext cx="213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PROBABILISTIC LABEL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406747" y="4052961"/>
            <a:ext cx="1113339" cy="785616"/>
          </a:xfrm>
          <a:prstGeom prst="roundRect">
            <a:avLst/>
          </a:prstGeom>
          <a:solidFill>
            <a:srgbClr val="00800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40/80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419093" y="4990977"/>
            <a:ext cx="1100993" cy="785616"/>
          </a:xfrm>
          <a:prstGeom prst="roundRect">
            <a:avLst/>
          </a:prstGeom>
          <a:solidFill>
            <a:srgbClr val="FF0000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4</a:t>
            </a:r>
            <a:r>
              <a:rPr lang="en-US" sz="2000" b="1" dirty="0" smtClean="0">
                <a:solidFill>
                  <a:srgbClr val="000000"/>
                </a:solidFill>
              </a:rPr>
              <a:t>0/80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68813" y="4104330"/>
            <a:ext cx="1100993" cy="785616"/>
          </a:xfrm>
          <a:prstGeom prst="roundRect">
            <a:avLst/>
          </a:prstGeom>
          <a:solidFill>
            <a:srgbClr val="00800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60/70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68813" y="5042346"/>
            <a:ext cx="1100993" cy="785616"/>
          </a:xfrm>
          <a:prstGeom prst="roundRect">
            <a:avLst/>
          </a:prstGeom>
          <a:solidFill>
            <a:srgbClr val="FF0000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10/70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2130954" y="4052961"/>
            <a:ext cx="402993" cy="1775001"/>
          </a:xfrm>
          <a:prstGeom prst="leftBrac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997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76200"/>
            <a:ext cx="7467600" cy="1143000"/>
          </a:xfrm>
        </p:spPr>
        <p:txBody>
          <a:bodyPr/>
          <a:lstStyle/>
          <a:p>
            <a:r>
              <a:rPr lang="en-US" dirty="0"/>
              <a:t>What is Classification?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922280"/>
          </a:xfrm>
        </p:spPr>
        <p:txBody>
          <a:bodyPr/>
          <a:lstStyle/>
          <a:p>
            <a:endParaRPr lang="en-US" sz="2400" b="1" dirty="0">
              <a:solidFill>
                <a:srgbClr val="3366FF"/>
              </a:solidFill>
            </a:endParaRPr>
          </a:p>
          <a:p>
            <a:endParaRPr lang="en-US" sz="2400" b="1" dirty="0">
              <a:solidFill>
                <a:srgbClr val="3366FF"/>
              </a:solidFill>
            </a:endParaRPr>
          </a:p>
          <a:p>
            <a:r>
              <a:rPr lang="en-US" dirty="0"/>
              <a:t>PARTITIONING the (FEATURE) SPACE into PURE REGIONS assigned to each CLASS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6485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8336"/>
            <a:ext cx="7847013" cy="914400"/>
          </a:xfrm>
        </p:spPr>
        <p:txBody>
          <a:bodyPr/>
          <a:lstStyle/>
          <a:p>
            <a:r>
              <a:rPr lang="en-US" dirty="0"/>
              <a:t>Purity = GINI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1441475"/>
            <a:ext cx="9067801" cy="4959325"/>
          </a:xfrm>
        </p:spPr>
        <p:txBody>
          <a:bodyPr>
            <a:normAutofit/>
          </a:bodyPr>
          <a:lstStyle/>
          <a:p>
            <a:r>
              <a:rPr lang="en-US" b="1" dirty="0"/>
              <a:t>EXPECTED ACCURACY </a:t>
            </a:r>
            <a:r>
              <a:rPr lang="en-US" dirty="0"/>
              <a:t>with</a:t>
            </a:r>
            <a:r>
              <a:rPr lang="en-US" b="1" dirty="0"/>
              <a:t> PROBABISTIC LABELING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209035" y="2008205"/>
            <a:ext cx="1678934" cy="7640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R(Cir, ?)</a:t>
            </a:r>
          </a:p>
          <a:p>
            <a:pPr algn="ctr"/>
            <a:r>
              <a:rPr lang="en-US" sz="2400" b="1" dirty="0">
                <a:solidFill>
                  <a:srgbClr val="008000"/>
                </a:solidFill>
              </a:rPr>
              <a:t>5 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26467" y="2008205"/>
            <a:ext cx="1678934" cy="7640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R(</a:t>
            </a:r>
            <a:r>
              <a:rPr lang="en-US" sz="2400" b="1" dirty="0" err="1">
                <a:solidFill>
                  <a:srgbClr val="000000"/>
                </a:solidFill>
              </a:rPr>
              <a:t>Sqr</a:t>
            </a:r>
            <a:r>
              <a:rPr lang="en-US" sz="2400" b="1" dirty="0">
                <a:solidFill>
                  <a:srgbClr val="000000"/>
                </a:solidFill>
              </a:rPr>
              <a:t>, ?)</a:t>
            </a:r>
          </a:p>
          <a:p>
            <a:pPr algn="ctr"/>
            <a:r>
              <a:rPr lang="en-US" sz="2400" b="1" dirty="0">
                <a:solidFill>
                  <a:srgbClr val="008000"/>
                </a:solidFill>
              </a:rPr>
              <a:t>40 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43900" y="2008205"/>
            <a:ext cx="1678934" cy="7640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R(Tri, ?)</a:t>
            </a:r>
          </a:p>
          <a:p>
            <a:pPr algn="ctr"/>
            <a:r>
              <a:rPr lang="en-US" sz="2400" b="1" dirty="0">
                <a:solidFill>
                  <a:srgbClr val="008000"/>
                </a:solidFill>
              </a:rPr>
              <a:t>60 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33947" y="2955251"/>
            <a:ext cx="1100993" cy="785616"/>
          </a:xfrm>
          <a:prstGeom prst="roundRect">
            <a:avLst/>
          </a:prstGeom>
          <a:solidFill>
            <a:srgbClr val="00800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5/65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533947" y="3893267"/>
            <a:ext cx="1100993" cy="785616"/>
          </a:xfrm>
          <a:prstGeom prst="roundRect">
            <a:avLst/>
          </a:prstGeom>
          <a:solidFill>
            <a:srgbClr val="FF0000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60/65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600" y="3462880"/>
            <a:ext cx="190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PROBABILISTIC LABEL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419093" y="2955251"/>
            <a:ext cx="1100993" cy="785616"/>
          </a:xfrm>
          <a:prstGeom prst="roundRect">
            <a:avLst/>
          </a:prstGeom>
          <a:solidFill>
            <a:srgbClr val="00800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40/80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419093" y="3893267"/>
            <a:ext cx="1100993" cy="785616"/>
          </a:xfrm>
          <a:prstGeom prst="roundRect">
            <a:avLst/>
          </a:prstGeom>
          <a:solidFill>
            <a:srgbClr val="FF0000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4</a:t>
            </a:r>
            <a:r>
              <a:rPr lang="en-US" sz="2000" b="1" dirty="0" smtClean="0">
                <a:solidFill>
                  <a:srgbClr val="000000"/>
                </a:solidFill>
              </a:rPr>
              <a:t>0/80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68813" y="3006620"/>
            <a:ext cx="1100993" cy="785616"/>
          </a:xfrm>
          <a:prstGeom prst="roundRect">
            <a:avLst/>
          </a:prstGeom>
          <a:solidFill>
            <a:srgbClr val="00800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60/70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68813" y="3944636"/>
            <a:ext cx="1100993" cy="785616"/>
          </a:xfrm>
          <a:prstGeom prst="roundRect">
            <a:avLst/>
          </a:prstGeom>
          <a:solidFill>
            <a:srgbClr val="FF0000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10/70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2130954" y="2955251"/>
            <a:ext cx="402993" cy="1775001"/>
          </a:xfrm>
          <a:prstGeom prst="leftBrac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1637476" y="4995454"/>
          <a:ext cx="3328988" cy="814387"/>
        </p:xfrm>
        <a:graphic>
          <a:graphicData uri="http://schemas.openxmlformats.org/presentationml/2006/ole">
            <p:oleObj spid="_x0000_s6146" name="Equation" r:id="rId3" imgW="1791720" imgH="420480" progId="">
              <p:embed/>
            </p:oleObj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5384800" y="4995863"/>
          <a:ext cx="3352800" cy="814387"/>
        </p:xfrm>
        <a:graphic>
          <a:graphicData uri="http://schemas.openxmlformats.org/presentationml/2006/ole">
            <p:oleObj spid="_x0000_s6147" name="Equation" r:id="rId4" imgW="1801080" imgH="420480" progId="">
              <p:embed/>
            </p:oleObj>
          </a:graphicData>
        </a:graphic>
      </p:graphicFrame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237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57290" y="500042"/>
            <a:ext cx="7329510" cy="7191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Purity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53443"/>
            <a:ext cx="8229600" cy="27613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 smtClean="0"/>
              <a:t>GINI </a:t>
            </a:r>
            <a:r>
              <a:rPr lang="en-US" sz="2000" dirty="0"/>
              <a:t>measures the EXPECTED ACCURACY of the </a:t>
            </a:r>
            <a:r>
              <a:rPr lang="en-US" sz="2000" dirty="0" smtClean="0"/>
              <a:t>PARTITION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ENTROPY is the INFORMATION CONTENT of the PARTITION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3912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357166"/>
            <a:ext cx="7615262" cy="857256"/>
          </a:xfrm>
        </p:spPr>
        <p:txBody>
          <a:bodyPr/>
          <a:lstStyle/>
          <a:p>
            <a:r>
              <a:rPr lang="en-IN" dirty="0" smtClean="0"/>
              <a:t>Entropy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428736"/>
            <a:ext cx="8472518" cy="4000528"/>
          </a:xfrm>
        </p:spPr>
        <p:txBody>
          <a:bodyPr/>
          <a:lstStyle/>
          <a:p>
            <a:r>
              <a:rPr lang="en-IN" dirty="0" smtClean="0"/>
              <a:t>A decision tree is built top-down from a root node and involves partitioning the data into subsets that contain instances with similar values (homogenous). </a:t>
            </a:r>
          </a:p>
          <a:p>
            <a:r>
              <a:rPr lang="en-IN" dirty="0" smtClean="0"/>
              <a:t>ID3 algorithm uses entropy to calculate the homogeneity of a sample. </a:t>
            </a:r>
          </a:p>
          <a:p>
            <a:r>
              <a:rPr lang="en-IN" dirty="0" smtClean="0"/>
              <a:t>If the sample is completely homogeneous the entropy is zero and if the sample is an equally divided it has entropy of one.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500042"/>
            <a:ext cx="7770813" cy="700086"/>
          </a:xfrm>
        </p:spPr>
        <p:txBody>
          <a:bodyPr>
            <a:normAutofit fontScale="90000"/>
          </a:bodyPr>
          <a:lstStyle/>
          <a:p>
            <a:r>
              <a:rPr lang="en-US" dirty="0"/>
              <a:t>Purity of a Region! (1 – Entropy)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59869" y="1738448"/>
          <a:ext cx="19199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99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59869" y="2364370"/>
          <a:ext cx="19199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99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59869" y="3097911"/>
          <a:ext cx="19199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99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59869" y="3788405"/>
          <a:ext cx="19199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99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59869" y="4554231"/>
          <a:ext cx="19199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99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59869" y="5233963"/>
          <a:ext cx="19199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99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409146" y="1736941"/>
          <a:ext cx="19199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99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409146" y="2362863"/>
          <a:ext cx="19199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99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409146" y="3096404"/>
          <a:ext cx="19199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99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0.33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409146" y="3786898"/>
          <a:ext cx="19199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99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0.67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3409146" y="4552724"/>
          <a:ext cx="19199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99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0.09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3409146" y="5232456"/>
          <a:ext cx="19199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99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0.00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68644" y="1786469"/>
            <a:ext cx="71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1900" y="2392563"/>
            <a:ext cx="68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68644" y="3099419"/>
            <a:ext cx="109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MEDIUM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91900" y="3786898"/>
            <a:ext cx="109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MEDIUM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1900" y="4552724"/>
            <a:ext cx="75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HIGH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05804" y="5232456"/>
            <a:ext cx="107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PERFECT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72330" y="1285860"/>
            <a:ext cx="157163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Purity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91749" y="1786469"/>
            <a:ext cx="63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0.00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96461" y="2392563"/>
            <a:ext cx="63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0.00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96461" y="30964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0.50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396461" y="378689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396461" y="455272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0.90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396461" y="5235471"/>
            <a:ext cx="63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1.00</a:t>
            </a: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1167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428604"/>
            <a:ext cx="6500858" cy="78581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Information Gain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643050"/>
            <a:ext cx="8329642" cy="4681550"/>
          </a:xfrm>
        </p:spPr>
        <p:txBody>
          <a:bodyPr/>
          <a:lstStyle/>
          <a:p>
            <a:r>
              <a:rPr lang="en-IN" dirty="0" smtClean="0"/>
              <a:t>The information gain is based on the decrease in entropy after a dataset is split on an attribute. Constructing a decision tree is all about finding attribute that returns the highest information gain (i.e., the most homogeneous branches).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285728"/>
            <a:ext cx="6929486" cy="78581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Information Gain</a:t>
            </a:r>
            <a:endParaRPr lang="en-IN" dirty="0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4126" y="1428736"/>
            <a:ext cx="8562716" cy="4956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357166"/>
            <a:ext cx="6215106" cy="78581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Chi-square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428736"/>
            <a:ext cx="8643998" cy="4929222"/>
          </a:xfrm>
        </p:spPr>
        <p:txBody>
          <a:bodyPr>
            <a:normAutofit/>
          </a:bodyPr>
          <a:lstStyle/>
          <a:p>
            <a:r>
              <a:rPr lang="en-IN" dirty="0" smtClean="0"/>
              <a:t>The chi-square test can be used to determine the association between categorical variables. </a:t>
            </a:r>
          </a:p>
          <a:p>
            <a:r>
              <a:rPr lang="en-IN" dirty="0" smtClean="0"/>
              <a:t>It is based on the difference between the expected frequencies (</a:t>
            </a:r>
            <a:r>
              <a:rPr lang="en-IN" i="1" dirty="0" smtClean="0"/>
              <a:t>e</a:t>
            </a:r>
            <a:r>
              <a:rPr lang="en-IN" dirty="0" smtClean="0"/>
              <a:t>) and the observed frequencies (</a:t>
            </a:r>
            <a:r>
              <a:rPr lang="en-IN" i="1" dirty="0" smtClean="0"/>
              <a:t>n</a:t>
            </a:r>
            <a:r>
              <a:rPr lang="en-IN" dirty="0" smtClean="0"/>
              <a:t>) in one or more categories in the frequency table.</a:t>
            </a:r>
          </a:p>
          <a:p>
            <a:r>
              <a:rPr lang="en-IN" dirty="0" smtClean="0"/>
              <a:t>The chi-square distribution returns a probability for the computed chi-square and the degree of freedom. </a:t>
            </a:r>
          </a:p>
          <a:p>
            <a:r>
              <a:rPr lang="en-IN" dirty="0" smtClean="0"/>
              <a:t>A probability of zero shows a complete dependency between two categorical variables and a probability of one means that two categorical variables are completely independent.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214290"/>
            <a:ext cx="7500990" cy="7858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Chi-Square Score</a:t>
            </a:r>
            <a:endParaRPr lang="en-IN" dirty="0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42984"/>
            <a:ext cx="8143932" cy="533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Reduction in Variance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Variance reduction is often employed in cases where the target variable is continuous (regression tree), meaning that use of many other metrics would first require discretization before being applied. </a:t>
            </a:r>
          </a:p>
          <a:p>
            <a:r>
              <a:rPr lang="en-IN" dirty="0" smtClean="0"/>
              <a:t>The variance reduction of a node </a:t>
            </a:r>
            <a:r>
              <a:rPr lang="en-IN" i="1" dirty="0" smtClean="0"/>
              <a:t>N</a:t>
            </a:r>
            <a:r>
              <a:rPr lang="en-IN" dirty="0" smtClean="0"/>
              <a:t> is defined as the total reduction of the variance of the target variable, due to the split at this node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214290"/>
            <a:ext cx="7286676" cy="1143000"/>
          </a:xfrm>
        </p:spPr>
        <p:txBody>
          <a:bodyPr/>
          <a:lstStyle/>
          <a:p>
            <a:r>
              <a:rPr lang="en-IN" dirty="0" smtClean="0"/>
              <a:t>Reduction in Variance</a:t>
            </a:r>
            <a:endParaRPr lang="en-IN" dirty="0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90227"/>
            <a:ext cx="8358245" cy="4741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500042"/>
            <a:ext cx="7429552" cy="642942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Parametric Vs Non- Parametric Models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8401080" cy="385765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 parametric model is Learning a fixed Number of parameters. </a:t>
            </a:r>
          </a:p>
          <a:p>
            <a:r>
              <a:rPr lang="en-IN" dirty="0" smtClean="0"/>
              <a:t>In Linear Regression, If we given 1 feature to the model, we are sure that the model is learning 2 parameters i.e., intercept and slope.</a:t>
            </a:r>
          </a:p>
          <a:p>
            <a:endParaRPr lang="en-IN" dirty="0" smtClean="0"/>
          </a:p>
          <a:p>
            <a:r>
              <a:rPr lang="en-IN" dirty="0" smtClean="0"/>
              <a:t>Whereas a non parametric model may learn more or less number of parameters based on the given data. Examples: KNN, Decision Tree,  SVM with Kernels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09456"/>
            <a:ext cx="7572404" cy="719214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feature to pick first?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4294" y="1371600"/>
            <a:ext cx="5115628" cy="2372455"/>
            <a:chOff x="214294" y="1371600"/>
            <a:chExt cx="5115628" cy="2372455"/>
          </a:xfrm>
        </p:grpSpPr>
        <p:sp>
          <p:nvSpPr>
            <p:cNvPr id="4" name="Rounded Rectangle 3"/>
            <p:cNvSpPr/>
            <p:nvPr/>
          </p:nvSpPr>
          <p:spPr>
            <a:xfrm>
              <a:off x="1905000" y="1371600"/>
              <a:ext cx="1905000" cy="79948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FFF00"/>
                  </a:solidFill>
                </a:rPr>
                <a:t>R(?, ?)</a:t>
              </a:r>
            </a:p>
            <a:p>
              <a:pPr algn="ctr"/>
              <a:r>
                <a:rPr lang="en-US" sz="2000" b="1" dirty="0" smtClean="0">
                  <a:solidFill>
                    <a:srgbClr val="FFFF00"/>
                  </a:solidFill>
                </a:rPr>
                <a:t>105</a:t>
              </a:r>
              <a:r>
                <a:rPr lang="en-US" sz="2000" dirty="0" smtClean="0">
                  <a:solidFill>
                    <a:srgbClr val="FFFF00"/>
                  </a:solidFill>
                </a:rPr>
                <a:t>/ </a:t>
              </a:r>
              <a:r>
                <a:rPr lang="en-US" sz="2000" b="1" dirty="0">
                  <a:solidFill>
                    <a:srgbClr val="FFFF00"/>
                  </a:solidFill>
                </a:rPr>
                <a:t>110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14294" y="2979961"/>
              <a:ext cx="1387549" cy="76409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FFF00"/>
                  </a:solidFill>
                </a:rPr>
                <a:t>R(Cir, ?)</a:t>
              </a:r>
            </a:p>
            <a:p>
              <a:pPr algn="ctr"/>
              <a:r>
                <a:rPr lang="en-US" sz="2000" b="1" dirty="0">
                  <a:solidFill>
                    <a:srgbClr val="FFFF00"/>
                  </a:solidFill>
                </a:rPr>
                <a:t>5 / 60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024940" y="2979961"/>
              <a:ext cx="1387549" cy="76409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FFF00"/>
                  </a:solidFill>
                </a:rPr>
                <a:t>R(</a:t>
              </a:r>
              <a:r>
                <a:rPr lang="en-US" sz="2000" b="1" dirty="0" err="1">
                  <a:solidFill>
                    <a:srgbClr val="FFFF00"/>
                  </a:solidFill>
                </a:rPr>
                <a:t>Sqr</a:t>
              </a:r>
              <a:r>
                <a:rPr lang="en-US" sz="2000" b="1" dirty="0">
                  <a:solidFill>
                    <a:srgbClr val="FFFF00"/>
                  </a:solidFill>
                </a:rPr>
                <a:t>, ?)</a:t>
              </a:r>
            </a:p>
            <a:p>
              <a:pPr algn="ctr"/>
              <a:r>
                <a:rPr lang="en-US" sz="2000" b="1" dirty="0">
                  <a:solidFill>
                    <a:srgbClr val="FFFF00"/>
                  </a:solidFill>
                </a:rPr>
                <a:t>40 / 40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942373" y="2979961"/>
              <a:ext cx="1387549" cy="76409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FFF00"/>
                  </a:solidFill>
                </a:rPr>
                <a:t>R(Tri, ?)</a:t>
              </a:r>
            </a:p>
            <a:p>
              <a:pPr algn="ctr"/>
              <a:r>
                <a:rPr lang="en-US" sz="2000" b="1" dirty="0">
                  <a:solidFill>
                    <a:srgbClr val="FFFF00"/>
                  </a:solidFill>
                </a:rPr>
                <a:t>60 / 10</a:t>
              </a:r>
            </a:p>
          </p:txBody>
        </p:sp>
        <p:cxnSp>
          <p:nvCxnSpPr>
            <p:cNvPr id="8" name="Straight Arrow Connector 7"/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908069" y="2171088"/>
              <a:ext cx="1949431" cy="8088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6" idx="0"/>
            </p:cNvCxnSpPr>
            <p:nvPr/>
          </p:nvCxnSpPr>
          <p:spPr>
            <a:xfrm>
              <a:off x="2718714" y="2171088"/>
              <a:ext cx="1" cy="8088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7" idx="0"/>
            </p:cNvCxnSpPr>
            <p:nvPr/>
          </p:nvCxnSpPr>
          <p:spPr>
            <a:xfrm>
              <a:off x="2714356" y="2171088"/>
              <a:ext cx="1921792" cy="8088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6565401"/>
              </p:ext>
            </p:extLst>
          </p:nvPr>
        </p:nvGraphicFramePr>
        <p:xfrm>
          <a:off x="5436707" y="3841122"/>
          <a:ext cx="3330575" cy="1839912"/>
        </p:xfrm>
        <a:graphic>
          <a:graphicData uri="http://schemas.openxmlformats.org/presentationml/2006/ole">
            <p:oleObj spid="_x0000_s7170" name="Equation" r:id="rId3" imgW="1801080" imgH="987120" progId="">
              <p:embed/>
            </p:oleObj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59655" y="4205133"/>
            <a:ext cx="5077053" cy="2267598"/>
            <a:chOff x="359655" y="4205133"/>
            <a:chExt cx="5077053" cy="2267598"/>
          </a:xfrm>
        </p:grpSpPr>
        <p:sp>
          <p:nvSpPr>
            <p:cNvPr id="19" name="Rounded Rectangle 18"/>
            <p:cNvSpPr/>
            <p:nvPr/>
          </p:nvSpPr>
          <p:spPr>
            <a:xfrm>
              <a:off x="2131726" y="4205133"/>
              <a:ext cx="1678274" cy="69463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FFF00"/>
                  </a:solidFill>
                </a:rPr>
                <a:t>R(?, ?)</a:t>
              </a:r>
            </a:p>
            <a:p>
              <a:pPr algn="ctr"/>
              <a:r>
                <a:rPr lang="en-US" sz="2000" b="1" dirty="0">
                  <a:solidFill>
                    <a:srgbClr val="FFFF00"/>
                  </a:solidFill>
                </a:rPr>
                <a:t>105 / 110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59655" y="5778100"/>
              <a:ext cx="1387549" cy="69463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FFF00"/>
                  </a:solidFill>
                </a:rPr>
                <a:t>R(?, Red)</a:t>
              </a:r>
            </a:p>
            <a:p>
              <a:pPr algn="ctr"/>
              <a:r>
                <a:rPr lang="en-US" sz="2000" b="1" dirty="0">
                  <a:solidFill>
                    <a:srgbClr val="FFFF00"/>
                  </a:solidFill>
                </a:rPr>
                <a:t>35 / 30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131726" y="5778100"/>
              <a:ext cx="1387549" cy="69463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FFF00"/>
                  </a:solidFill>
                </a:rPr>
                <a:t>R(?, </a:t>
              </a:r>
              <a:r>
                <a:rPr lang="en-US" sz="2000" b="1" dirty="0" err="1">
                  <a:solidFill>
                    <a:srgbClr val="FFFF00"/>
                  </a:solidFill>
                </a:rPr>
                <a:t>Blu</a:t>
              </a:r>
              <a:r>
                <a:rPr lang="en-US" sz="2000" b="1" dirty="0">
                  <a:solidFill>
                    <a:srgbClr val="FFFF00"/>
                  </a:solidFill>
                </a:rPr>
                <a:t>)</a:t>
              </a:r>
            </a:p>
            <a:p>
              <a:pPr algn="ctr"/>
              <a:r>
                <a:rPr lang="en-US" sz="2000" b="1" dirty="0">
                  <a:solidFill>
                    <a:srgbClr val="FFFF00"/>
                  </a:solidFill>
                </a:rPr>
                <a:t>45/ 35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049159" y="5778100"/>
              <a:ext cx="1387549" cy="69463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FFF00"/>
                  </a:solidFill>
                </a:rPr>
                <a:t>R(?, </a:t>
              </a:r>
              <a:r>
                <a:rPr lang="en-US" sz="2000" b="1" dirty="0" err="1">
                  <a:solidFill>
                    <a:srgbClr val="FFFF00"/>
                  </a:solidFill>
                </a:rPr>
                <a:t>Gre</a:t>
              </a:r>
              <a:r>
                <a:rPr lang="en-US" sz="2000" b="1" dirty="0">
                  <a:solidFill>
                    <a:srgbClr val="FFFF00"/>
                  </a:solidFill>
                </a:rPr>
                <a:t>)</a:t>
              </a:r>
            </a:p>
            <a:p>
              <a:pPr algn="ctr"/>
              <a:r>
                <a:rPr lang="en-US" sz="2000" b="1" dirty="0">
                  <a:solidFill>
                    <a:srgbClr val="FFFF00"/>
                  </a:solidFill>
                </a:rPr>
                <a:t>25/ 45</a:t>
              </a:r>
            </a:p>
          </p:txBody>
        </p:sp>
        <p:cxnSp>
          <p:nvCxnSpPr>
            <p:cNvPr id="23" name="Straight Arrow Connector 22"/>
            <p:cNvCxnSpPr>
              <a:cxnSpLocks/>
              <a:stCxn id="19" idx="2"/>
              <a:endCxn id="20" idx="0"/>
            </p:cNvCxnSpPr>
            <p:nvPr/>
          </p:nvCxnSpPr>
          <p:spPr>
            <a:xfrm flipH="1">
              <a:off x="1053430" y="4899764"/>
              <a:ext cx="1917433" cy="878336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4" name="Straight Arrow Connector 23"/>
            <p:cNvCxnSpPr>
              <a:cxnSpLocks/>
              <a:stCxn id="19" idx="2"/>
              <a:endCxn id="21" idx="0"/>
            </p:cNvCxnSpPr>
            <p:nvPr/>
          </p:nvCxnSpPr>
          <p:spPr>
            <a:xfrm flipH="1">
              <a:off x="2825501" y="4899764"/>
              <a:ext cx="145362" cy="878336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5" name="Straight Arrow Connector 24"/>
            <p:cNvCxnSpPr>
              <a:cxnSpLocks/>
              <a:stCxn id="19" idx="2"/>
              <a:endCxn id="22" idx="0"/>
            </p:cNvCxnSpPr>
            <p:nvPr/>
          </p:nvCxnSpPr>
          <p:spPr>
            <a:xfrm>
              <a:off x="2970863" y="4899764"/>
              <a:ext cx="1772071" cy="878336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30673755"/>
              </p:ext>
            </p:extLst>
          </p:nvPr>
        </p:nvGraphicFramePr>
        <p:xfrm>
          <a:off x="5137150" y="1045789"/>
          <a:ext cx="4006850" cy="1839912"/>
        </p:xfrm>
        <a:graphic>
          <a:graphicData uri="http://schemas.openxmlformats.org/presentationml/2006/ole">
            <p:oleObj spid="_x0000_s7171" name="Equation" r:id="rId4" imgW="2175840" imgH="987120" progId="">
              <p:embed/>
            </p:oleObj>
          </a:graphicData>
        </a:graphic>
      </p:graphicFrame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716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285728"/>
            <a:ext cx="7572427" cy="736568"/>
          </a:xfrm>
        </p:spPr>
        <p:txBody>
          <a:bodyPr>
            <a:normAutofit/>
          </a:bodyPr>
          <a:lstStyle/>
          <a:p>
            <a:r>
              <a:rPr lang="en-US" sz="4000" dirty="0"/>
              <a:t>GREEDY Decision Tree Algorithm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685512" y="1325441"/>
            <a:ext cx="570407" cy="46276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grpSp>
        <p:nvGrpSpPr>
          <p:cNvPr id="3" name="Group 86"/>
          <p:cNvGrpSpPr/>
          <p:nvPr/>
        </p:nvGrpSpPr>
        <p:grpSpPr>
          <a:xfrm>
            <a:off x="794746" y="1788202"/>
            <a:ext cx="6796850" cy="1201682"/>
            <a:chOff x="794746" y="1788202"/>
            <a:chExt cx="6796850" cy="1201682"/>
          </a:xfrm>
        </p:grpSpPr>
        <p:sp>
          <p:nvSpPr>
            <p:cNvPr id="5" name="Oval 4"/>
            <p:cNvSpPr/>
            <p:nvPr/>
          </p:nvSpPr>
          <p:spPr>
            <a:xfrm>
              <a:off x="794746" y="2394493"/>
              <a:ext cx="707924" cy="59539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a1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610178" y="2276112"/>
              <a:ext cx="707924" cy="59539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a2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883672" y="2394493"/>
              <a:ext cx="707924" cy="59539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a3</a:t>
              </a:r>
            </a:p>
          </p:txBody>
        </p:sp>
        <p:cxnSp>
          <p:nvCxnSpPr>
            <p:cNvPr id="11" name="Straight Arrow Connector 10"/>
            <p:cNvCxnSpPr>
              <a:stCxn id="9" idx="2"/>
              <a:endCxn id="5" idx="0"/>
            </p:cNvCxnSpPr>
            <p:nvPr/>
          </p:nvCxnSpPr>
          <p:spPr>
            <a:xfrm flipH="1">
              <a:off x="1148708" y="1788202"/>
              <a:ext cx="2822008" cy="606291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2"/>
              <a:endCxn id="7" idx="0"/>
            </p:cNvCxnSpPr>
            <p:nvPr/>
          </p:nvCxnSpPr>
          <p:spPr>
            <a:xfrm flipH="1">
              <a:off x="3964140" y="1788202"/>
              <a:ext cx="6576" cy="48791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2"/>
              <a:endCxn id="8" idx="0"/>
            </p:cNvCxnSpPr>
            <p:nvPr/>
          </p:nvCxnSpPr>
          <p:spPr>
            <a:xfrm>
              <a:off x="3970716" y="1788202"/>
              <a:ext cx="3266918" cy="606291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87"/>
          <p:cNvGrpSpPr/>
          <p:nvPr/>
        </p:nvGrpSpPr>
        <p:grpSpPr>
          <a:xfrm>
            <a:off x="155580" y="2989884"/>
            <a:ext cx="1986255" cy="1648298"/>
            <a:chOff x="155580" y="2989884"/>
            <a:chExt cx="1986255" cy="1648298"/>
          </a:xfrm>
        </p:grpSpPr>
        <p:sp>
          <p:nvSpPr>
            <p:cNvPr id="21" name="Oval 20"/>
            <p:cNvSpPr/>
            <p:nvPr/>
          </p:nvSpPr>
          <p:spPr>
            <a:xfrm>
              <a:off x="155580" y="4042791"/>
              <a:ext cx="707924" cy="595391"/>
            </a:xfrm>
            <a:prstGeom prst="ellipse">
              <a:avLst/>
            </a:prstGeom>
            <a:solidFill>
              <a:srgbClr val="FF0000">
                <a:alpha val="39000"/>
              </a:srgb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c1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1433911" y="4042791"/>
              <a:ext cx="707924" cy="59539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c2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63504" y="3328882"/>
              <a:ext cx="570407" cy="46276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cxnSp>
          <p:nvCxnSpPr>
            <p:cNvPr id="25" name="Straight Arrow Connector 24"/>
            <p:cNvCxnSpPr>
              <a:stCxn id="24" idx="2"/>
              <a:endCxn id="21" idx="0"/>
            </p:cNvCxnSpPr>
            <p:nvPr/>
          </p:nvCxnSpPr>
          <p:spPr>
            <a:xfrm flipH="1">
              <a:off x="509542" y="3791643"/>
              <a:ext cx="639166" cy="251148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4" idx="2"/>
              <a:endCxn id="22" idx="0"/>
            </p:cNvCxnSpPr>
            <p:nvPr/>
          </p:nvCxnSpPr>
          <p:spPr>
            <a:xfrm>
              <a:off x="1148708" y="3791643"/>
              <a:ext cx="639165" cy="251148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" idx="4"/>
              <a:endCxn id="24" idx="0"/>
            </p:cNvCxnSpPr>
            <p:nvPr/>
          </p:nvCxnSpPr>
          <p:spPr>
            <a:xfrm>
              <a:off x="1148708" y="2989884"/>
              <a:ext cx="0" cy="338998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88"/>
          <p:cNvGrpSpPr/>
          <p:nvPr/>
        </p:nvGrpSpPr>
        <p:grpSpPr>
          <a:xfrm>
            <a:off x="2595526" y="2871503"/>
            <a:ext cx="2783204" cy="1755917"/>
            <a:chOff x="2595526" y="2871503"/>
            <a:chExt cx="2783204" cy="1755917"/>
          </a:xfrm>
        </p:grpSpPr>
        <p:sp>
          <p:nvSpPr>
            <p:cNvPr id="34" name="Oval 33"/>
            <p:cNvSpPr/>
            <p:nvPr/>
          </p:nvSpPr>
          <p:spPr>
            <a:xfrm>
              <a:off x="2595526" y="4032029"/>
              <a:ext cx="707924" cy="595391"/>
            </a:xfrm>
            <a:prstGeom prst="ellipse">
              <a:avLst/>
            </a:prstGeom>
            <a:solidFill>
              <a:srgbClr val="FF0000">
                <a:alpha val="43000"/>
              </a:srgb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e1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3595230" y="4032029"/>
              <a:ext cx="707924" cy="595391"/>
            </a:xfrm>
            <a:prstGeom prst="ellipse">
              <a:avLst/>
            </a:prstGeom>
            <a:solidFill>
              <a:srgbClr val="008000">
                <a:alpha val="44000"/>
              </a:srgb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e2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669902" y="3212233"/>
              <a:ext cx="570407" cy="46276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cxnSp>
          <p:nvCxnSpPr>
            <p:cNvPr id="37" name="Straight Arrow Connector 36"/>
            <p:cNvCxnSpPr>
              <a:stCxn id="36" idx="2"/>
              <a:endCxn id="34" idx="0"/>
            </p:cNvCxnSpPr>
            <p:nvPr/>
          </p:nvCxnSpPr>
          <p:spPr>
            <a:xfrm flipH="1">
              <a:off x="2899207" y="3674994"/>
              <a:ext cx="1106180" cy="35703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6" idx="2"/>
              <a:endCxn id="35" idx="0"/>
            </p:cNvCxnSpPr>
            <p:nvPr/>
          </p:nvCxnSpPr>
          <p:spPr>
            <a:xfrm flipH="1">
              <a:off x="3948897" y="3674994"/>
              <a:ext cx="6505" cy="35703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4670806" y="4032029"/>
              <a:ext cx="707924" cy="59539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e3</a:t>
              </a:r>
            </a:p>
          </p:txBody>
        </p:sp>
        <p:cxnSp>
          <p:nvCxnSpPr>
            <p:cNvPr id="43" name="Straight Arrow Connector 42"/>
            <p:cNvCxnSpPr>
              <a:endCxn id="39" idx="0"/>
            </p:cNvCxnSpPr>
            <p:nvPr/>
          </p:nvCxnSpPr>
          <p:spPr>
            <a:xfrm>
              <a:off x="3946748" y="3694785"/>
              <a:ext cx="1129355" cy="33724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7" idx="4"/>
              <a:endCxn id="36" idx="0"/>
            </p:cNvCxnSpPr>
            <p:nvPr/>
          </p:nvCxnSpPr>
          <p:spPr>
            <a:xfrm flipH="1">
              <a:off x="3955106" y="2871503"/>
              <a:ext cx="9034" cy="34073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89"/>
          <p:cNvGrpSpPr/>
          <p:nvPr/>
        </p:nvGrpSpPr>
        <p:grpSpPr>
          <a:xfrm>
            <a:off x="5893003" y="2989884"/>
            <a:ext cx="2783204" cy="1721899"/>
            <a:chOff x="5893003" y="2989884"/>
            <a:chExt cx="2783204" cy="1721899"/>
          </a:xfrm>
        </p:grpSpPr>
        <p:sp>
          <p:nvSpPr>
            <p:cNvPr id="51" name="Oval 50"/>
            <p:cNvSpPr/>
            <p:nvPr/>
          </p:nvSpPr>
          <p:spPr>
            <a:xfrm>
              <a:off x="5893003" y="4116392"/>
              <a:ext cx="707924" cy="595391"/>
            </a:xfrm>
            <a:prstGeom prst="ellipse">
              <a:avLst/>
            </a:prstGeom>
            <a:solidFill>
              <a:srgbClr val="008000">
                <a:alpha val="40000"/>
              </a:srgb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b1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6892707" y="4116392"/>
              <a:ext cx="707924" cy="59539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b2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967379" y="3296596"/>
              <a:ext cx="570407" cy="46276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cxnSp>
          <p:nvCxnSpPr>
            <p:cNvPr id="54" name="Straight Arrow Connector 53"/>
            <p:cNvCxnSpPr>
              <a:stCxn id="53" idx="2"/>
              <a:endCxn id="51" idx="0"/>
            </p:cNvCxnSpPr>
            <p:nvPr/>
          </p:nvCxnSpPr>
          <p:spPr>
            <a:xfrm flipH="1">
              <a:off x="6196684" y="3759357"/>
              <a:ext cx="1106180" cy="35703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2"/>
              <a:endCxn id="52" idx="0"/>
            </p:cNvCxnSpPr>
            <p:nvPr/>
          </p:nvCxnSpPr>
          <p:spPr>
            <a:xfrm flipH="1">
              <a:off x="7246374" y="3759357"/>
              <a:ext cx="6505" cy="35703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7968283" y="4116392"/>
              <a:ext cx="707924" cy="595391"/>
            </a:xfrm>
            <a:prstGeom prst="ellipse">
              <a:avLst/>
            </a:prstGeom>
            <a:solidFill>
              <a:srgbClr val="FF0000">
                <a:alpha val="41000"/>
              </a:srgb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b3</a:t>
              </a:r>
            </a:p>
          </p:txBody>
        </p:sp>
        <p:cxnSp>
          <p:nvCxnSpPr>
            <p:cNvPr id="57" name="Straight Arrow Connector 56"/>
            <p:cNvCxnSpPr>
              <a:stCxn id="53" idx="2"/>
              <a:endCxn id="56" idx="0"/>
            </p:cNvCxnSpPr>
            <p:nvPr/>
          </p:nvCxnSpPr>
          <p:spPr>
            <a:xfrm>
              <a:off x="7252583" y="3759357"/>
              <a:ext cx="1069662" cy="35703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8" idx="4"/>
              <a:endCxn id="53" idx="0"/>
            </p:cNvCxnSpPr>
            <p:nvPr/>
          </p:nvCxnSpPr>
          <p:spPr>
            <a:xfrm>
              <a:off x="7237634" y="2989884"/>
              <a:ext cx="14949" cy="306712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0"/>
          <p:cNvGrpSpPr/>
          <p:nvPr/>
        </p:nvGrpSpPr>
        <p:grpSpPr>
          <a:xfrm>
            <a:off x="428293" y="4638182"/>
            <a:ext cx="2783204" cy="1680770"/>
            <a:chOff x="428293" y="4638182"/>
            <a:chExt cx="2783204" cy="1680770"/>
          </a:xfrm>
        </p:grpSpPr>
        <p:sp>
          <p:nvSpPr>
            <p:cNvPr id="68" name="Oval 67"/>
            <p:cNvSpPr/>
            <p:nvPr/>
          </p:nvSpPr>
          <p:spPr>
            <a:xfrm>
              <a:off x="428293" y="5723561"/>
              <a:ext cx="707924" cy="595391"/>
            </a:xfrm>
            <a:prstGeom prst="ellipse">
              <a:avLst/>
            </a:prstGeom>
            <a:solidFill>
              <a:srgbClr val="008000">
                <a:alpha val="45000"/>
              </a:srgb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e1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1427997" y="5723561"/>
              <a:ext cx="707924" cy="59539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e2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502669" y="4903765"/>
              <a:ext cx="570407" cy="46276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cxnSp>
          <p:nvCxnSpPr>
            <p:cNvPr id="71" name="Straight Arrow Connector 70"/>
            <p:cNvCxnSpPr>
              <a:stCxn id="70" idx="2"/>
              <a:endCxn id="68" idx="0"/>
            </p:cNvCxnSpPr>
            <p:nvPr/>
          </p:nvCxnSpPr>
          <p:spPr>
            <a:xfrm flipH="1">
              <a:off x="731974" y="5366526"/>
              <a:ext cx="1106180" cy="35703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70" idx="2"/>
              <a:endCxn id="69" idx="0"/>
            </p:cNvCxnSpPr>
            <p:nvPr/>
          </p:nvCxnSpPr>
          <p:spPr>
            <a:xfrm flipH="1">
              <a:off x="1781664" y="5366526"/>
              <a:ext cx="6505" cy="35703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2503573" y="5723561"/>
              <a:ext cx="707924" cy="595391"/>
            </a:xfrm>
            <a:prstGeom prst="ellipse">
              <a:avLst/>
            </a:prstGeom>
            <a:solidFill>
              <a:srgbClr val="008000">
                <a:alpha val="45000"/>
              </a:srgb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e3</a:t>
              </a:r>
            </a:p>
          </p:txBody>
        </p:sp>
        <p:cxnSp>
          <p:nvCxnSpPr>
            <p:cNvPr id="74" name="Straight Arrow Connector 73"/>
            <p:cNvCxnSpPr>
              <a:endCxn id="73" idx="0"/>
            </p:cNvCxnSpPr>
            <p:nvPr/>
          </p:nvCxnSpPr>
          <p:spPr>
            <a:xfrm>
              <a:off x="1779515" y="5386317"/>
              <a:ext cx="1129355" cy="33724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22" idx="4"/>
              <a:endCxn id="70" idx="0"/>
            </p:cNvCxnSpPr>
            <p:nvPr/>
          </p:nvCxnSpPr>
          <p:spPr>
            <a:xfrm>
              <a:off x="1787873" y="4638182"/>
              <a:ext cx="0" cy="26558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91"/>
          <p:cNvGrpSpPr/>
          <p:nvPr/>
        </p:nvGrpSpPr>
        <p:grpSpPr>
          <a:xfrm>
            <a:off x="3669902" y="4627420"/>
            <a:ext cx="2783204" cy="1671741"/>
            <a:chOff x="3669902" y="4627420"/>
            <a:chExt cx="2783204" cy="1671741"/>
          </a:xfrm>
        </p:grpSpPr>
        <p:sp>
          <p:nvSpPr>
            <p:cNvPr id="61" name="Oval 60"/>
            <p:cNvSpPr/>
            <p:nvPr/>
          </p:nvSpPr>
          <p:spPr>
            <a:xfrm>
              <a:off x="3669902" y="5703770"/>
              <a:ext cx="707924" cy="59539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b1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4669606" y="5703770"/>
              <a:ext cx="707924" cy="595391"/>
            </a:xfrm>
            <a:prstGeom prst="ellipse">
              <a:avLst/>
            </a:prstGeom>
            <a:solidFill>
              <a:srgbClr val="008000">
                <a:alpha val="45000"/>
              </a:srgb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b2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744278" y="4883974"/>
              <a:ext cx="570407" cy="46276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cxnSp>
          <p:nvCxnSpPr>
            <p:cNvPr id="64" name="Straight Arrow Connector 63"/>
            <p:cNvCxnSpPr>
              <a:stCxn id="63" idx="2"/>
              <a:endCxn id="61" idx="0"/>
            </p:cNvCxnSpPr>
            <p:nvPr/>
          </p:nvCxnSpPr>
          <p:spPr>
            <a:xfrm flipH="1">
              <a:off x="3973583" y="5346735"/>
              <a:ext cx="1106180" cy="35703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3" idx="2"/>
              <a:endCxn id="62" idx="0"/>
            </p:cNvCxnSpPr>
            <p:nvPr/>
          </p:nvCxnSpPr>
          <p:spPr>
            <a:xfrm flipH="1">
              <a:off x="5023273" y="5346735"/>
              <a:ext cx="6505" cy="35703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5745182" y="5703770"/>
              <a:ext cx="707924" cy="59539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b3</a:t>
              </a:r>
            </a:p>
          </p:txBody>
        </p:sp>
        <p:cxnSp>
          <p:nvCxnSpPr>
            <p:cNvPr id="67" name="Straight Arrow Connector 66"/>
            <p:cNvCxnSpPr>
              <a:endCxn id="66" idx="0"/>
            </p:cNvCxnSpPr>
            <p:nvPr/>
          </p:nvCxnSpPr>
          <p:spPr>
            <a:xfrm>
              <a:off x="5021124" y="5366526"/>
              <a:ext cx="1129355" cy="33724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39" idx="4"/>
              <a:endCxn id="63" idx="0"/>
            </p:cNvCxnSpPr>
            <p:nvPr/>
          </p:nvCxnSpPr>
          <p:spPr>
            <a:xfrm>
              <a:off x="5024768" y="4627420"/>
              <a:ext cx="4714" cy="25655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92"/>
          <p:cNvGrpSpPr/>
          <p:nvPr/>
        </p:nvGrpSpPr>
        <p:grpSpPr>
          <a:xfrm>
            <a:off x="6737316" y="4711783"/>
            <a:ext cx="1986255" cy="1612527"/>
            <a:chOff x="6737316" y="4711783"/>
            <a:chExt cx="1986255" cy="1612527"/>
          </a:xfrm>
        </p:grpSpPr>
        <p:sp>
          <p:nvSpPr>
            <p:cNvPr id="79" name="Oval 78"/>
            <p:cNvSpPr/>
            <p:nvPr/>
          </p:nvSpPr>
          <p:spPr>
            <a:xfrm>
              <a:off x="6737316" y="5728919"/>
              <a:ext cx="707924" cy="59539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c1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8015647" y="5728919"/>
              <a:ext cx="707924" cy="595391"/>
            </a:xfrm>
            <a:prstGeom prst="ellipse">
              <a:avLst/>
            </a:prstGeom>
            <a:solidFill>
              <a:srgbClr val="008000">
                <a:alpha val="45000"/>
              </a:srgb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c2</a:t>
              </a: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7445240" y="5015010"/>
              <a:ext cx="570407" cy="46276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cxnSp>
          <p:nvCxnSpPr>
            <p:cNvPr id="82" name="Straight Arrow Connector 81"/>
            <p:cNvCxnSpPr>
              <a:stCxn id="81" idx="2"/>
              <a:endCxn id="79" idx="0"/>
            </p:cNvCxnSpPr>
            <p:nvPr/>
          </p:nvCxnSpPr>
          <p:spPr>
            <a:xfrm flipH="1">
              <a:off x="7091278" y="5477771"/>
              <a:ext cx="639166" cy="251148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81" idx="2"/>
              <a:endCxn id="80" idx="0"/>
            </p:cNvCxnSpPr>
            <p:nvPr/>
          </p:nvCxnSpPr>
          <p:spPr>
            <a:xfrm>
              <a:off x="7730444" y="5477771"/>
              <a:ext cx="639165" cy="251148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52" idx="4"/>
              <a:endCxn id="81" idx="0"/>
            </p:cNvCxnSpPr>
            <p:nvPr/>
          </p:nvCxnSpPr>
          <p:spPr>
            <a:xfrm>
              <a:off x="7246669" y="4711783"/>
              <a:ext cx="483775" cy="303227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Footer Placeholder 7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488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28728" y="500042"/>
            <a:ext cx="7324724" cy="719158"/>
          </a:xfrm>
        </p:spPr>
        <p:txBody>
          <a:bodyPr>
            <a:normAutofit fontScale="90000"/>
          </a:bodyPr>
          <a:lstStyle/>
          <a:p>
            <a:r>
              <a:rPr lang="en-US" dirty="0"/>
              <a:t>The “Right-Sized”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4525963"/>
          </a:xfrm>
        </p:spPr>
        <p:txBody>
          <a:bodyPr/>
          <a:lstStyle/>
          <a:p>
            <a:pPr marL="0" indent="0">
              <a:lnSpc>
                <a:spcPct val="110000"/>
              </a:lnSpc>
            </a:pPr>
            <a:r>
              <a:rPr lang="en-US" sz="2400" dirty="0"/>
              <a:t>Top-Down Stopping Rules (</a:t>
            </a:r>
            <a:r>
              <a:rPr lang="en-US" sz="2400" i="1" dirty="0"/>
              <a:t>Pre-Pruning</a:t>
            </a:r>
            <a:r>
              <a:rPr lang="en-US" sz="24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Node size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Tree depth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Statistical significance</a:t>
            </a:r>
          </a:p>
          <a:p>
            <a:pPr marL="0" indent="0">
              <a:lnSpc>
                <a:spcPct val="110000"/>
              </a:lnSpc>
            </a:pPr>
            <a:r>
              <a:rPr lang="en-US" sz="2400" dirty="0"/>
              <a:t>Bottom-Up Selection Criteria (</a:t>
            </a:r>
            <a:r>
              <a:rPr lang="en-US" sz="2400" i="1" dirty="0"/>
              <a:t>Post-Pruning</a:t>
            </a:r>
            <a:r>
              <a:rPr lang="en-US" sz="24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Accuracy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Profit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Class-probability trees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Least squares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2054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4414" y="285728"/>
            <a:ext cx="6715172" cy="857256"/>
          </a:xfrm>
        </p:spPr>
        <p:txBody>
          <a:bodyPr/>
          <a:lstStyle/>
          <a:p>
            <a:r>
              <a:rPr lang="en-US" sz="4400" dirty="0">
                <a:solidFill>
                  <a:srgbClr val="7B9899"/>
                </a:solidFill>
              </a:rPr>
              <a:t> </a:t>
            </a:r>
            <a:r>
              <a:rPr lang="en-US" sz="4000" dirty="0" smtClean="0">
                <a:solidFill>
                  <a:schemeClr val="tx1"/>
                </a:solidFill>
              </a:rPr>
              <a:t>Decision </a:t>
            </a:r>
            <a:r>
              <a:rPr lang="en-US" sz="4000" dirty="0">
                <a:solidFill>
                  <a:schemeClr val="tx1"/>
                </a:solidFill>
              </a:rPr>
              <a:t>Tree Algorithms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158" y="1500174"/>
            <a:ext cx="8286808" cy="435771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AID (Automatic Interaction Detection)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CHAID (</a:t>
            </a:r>
            <a:r>
              <a:rPr lang="en-US" sz="2800" dirty="0" err="1"/>
              <a:t>CHi</a:t>
            </a:r>
            <a:r>
              <a:rPr lang="en-US" sz="2800" dirty="0"/>
              <a:t>-squared AID)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CRT (or CART, Classification and Regression Trees)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ID3 (Iterative </a:t>
            </a:r>
            <a:r>
              <a:rPr lang="en-US" sz="2800" dirty="0" err="1"/>
              <a:t>Dichotomizer</a:t>
            </a:r>
            <a:r>
              <a:rPr lang="en-US" sz="2800" dirty="0"/>
              <a:t> 3)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C4.5, </a:t>
            </a: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C5.0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1903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16565"/>
            <a:ext cx="7543800" cy="1143000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CHAID Algorithm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4525963"/>
          </a:xfrm>
        </p:spPr>
        <p:txBody>
          <a:bodyPr>
            <a:normAutofit/>
          </a:bodyPr>
          <a:lstStyle/>
          <a:p>
            <a:pPr marL="566928" indent="-457200">
              <a:lnSpc>
                <a:spcPct val="80000"/>
              </a:lnSpc>
              <a:buNone/>
            </a:pPr>
            <a:r>
              <a:rPr lang="en-US" sz="2400" dirty="0" smtClean="0"/>
              <a:t>CHAID </a:t>
            </a:r>
            <a:r>
              <a:rPr lang="en-US" sz="2400" dirty="0"/>
              <a:t>stands for </a:t>
            </a:r>
            <a:r>
              <a:rPr lang="en-US" sz="2400" dirty="0" err="1"/>
              <a:t>CHi</a:t>
            </a:r>
            <a:r>
              <a:rPr lang="en-US" sz="2400" dirty="0"/>
              <a:t>-squared Automatic Interaction Detector, is a type of decision tree technique, </a:t>
            </a:r>
            <a:r>
              <a:rPr lang="en-US" sz="2400" dirty="0" smtClean="0"/>
              <a:t>It </a:t>
            </a:r>
            <a:r>
              <a:rPr lang="en-US" sz="2400" dirty="0"/>
              <a:t>is often used in the context of direct marketing to select groups of consumers and predict how their responses to some variables affect other variables</a:t>
            </a:r>
            <a:r>
              <a:rPr lang="en-US" sz="2400" dirty="0" smtClean="0"/>
              <a:t>.</a:t>
            </a:r>
          </a:p>
          <a:p>
            <a:pPr marL="566928" indent="-45720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Advantage: Its output is highly visual and easy to interpret</a:t>
            </a:r>
            <a:r>
              <a:rPr lang="en-US" sz="2400" dirty="0" smtClean="0"/>
              <a:t>.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Because it uses multi-way splits by default, it needs rather large sample sizes to work </a:t>
            </a:r>
            <a:r>
              <a:rPr lang="en-US" sz="2400" dirty="0" smtClean="0"/>
              <a:t>effectively, </a:t>
            </a:r>
            <a:r>
              <a:rPr lang="en-US" sz="2400" dirty="0"/>
              <a:t>as with small sample sizes the respondent groups can quickly become too small for reliable analysis.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609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CHAID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724400"/>
          </a:xfrm>
        </p:spPr>
        <p:txBody>
          <a:bodyPr/>
          <a:lstStyle/>
          <a:p>
            <a:r>
              <a:rPr lang="en-IN" dirty="0" smtClean="0"/>
              <a:t>A </a:t>
            </a:r>
            <a:r>
              <a:rPr lang="en-IN" b="1" dirty="0" smtClean="0"/>
              <a:t>chi-square test</a:t>
            </a:r>
            <a:r>
              <a:rPr lang="en-IN" dirty="0" smtClean="0"/>
              <a:t> is a statistical hypothesis test where the test statistic is chi-squared distribution. This test is used to compare the interaction of independent variables with the dependent variable.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DE209D45-291A-4FC5-96CD-C1DEEBA0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414" y="500042"/>
            <a:ext cx="7620000" cy="725470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CART </a:t>
            </a:r>
            <a:r>
              <a:rPr lang="en-US" dirty="0"/>
              <a:t>approach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2F2EF8A0-E898-47EB-9055-6BA9228D3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82" y="1500174"/>
            <a:ext cx="8643998" cy="407196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</a:rPr>
              <a:t>One of the decision tree algorithms is CART (Classification and Regression Tree)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</a:rPr>
              <a:t>The impurity (or purity) measure used in building decision tree in CART is Gini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</a:rPr>
              <a:t>The decision tree built by CART algorithm is always a binary decision tree (each node will have only two child nodes).</a:t>
            </a:r>
          </a:p>
          <a:p>
            <a:pPr lvl="2">
              <a:lnSpc>
                <a:spcPct val="90000"/>
              </a:lnSpc>
            </a:pPr>
            <a:endParaRPr lang="en-US" sz="2300" dirty="0" smtClean="0"/>
          </a:p>
          <a:p>
            <a:pPr fontAlgn="t"/>
            <a:r>
              <a:rPr lang="en-US" sz="2800" b="1" dirty="0" smtClean="0"/>
              <a:t>Gini Index: Only used when target variable is binary.</a:t>
            </a:r>
            <a:endParaRPr lang="en-US" sz="2800" dirty="0" smtClean="0"/>
          </a:p>
          <a:p>
            <a:pPr lvl="2">
              <a:lnSpc>
                <a:spcPct val="90000"/>
              </a:lnSpc>
            </a:pPr>
            <a:endParaRPr lang="en-US" sz="23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31809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838200"/>
          </a:xfrm>
        </p:spPr>
        <p:txBody>
          <a:bodyPr/>
          <a:lstStyle/>
          <a:p>
            <a:r>
              <a:rPr lang="en-US" dirty="0" smtClean="0"/>
              <a:t>The CART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876800"/>
          </a:xfrm>
        </p:spPr>
        <p:txBody>
          <a:bodyPr>
            <a:normAutofit/>
          </a:bodyPr>
          <a:lstStyle/>
          <a:p>
            <a:r>
              <a:rPr lang="en-IN" dirty="0" smtClean="0"/>
              <a:t>You are already familiar with </a:t>
            </a:r>
            <a:r>
              <a:rPr lang="en-IN" b="1" dirty="0" smtClean="0"/>
              <a:t>CART</a:t>
            </a:r>
            <a:r>
              <a:rPr lang="en-IN" dirty="0" smtClean="0"/>
              <a:t>, which creates a </a:t>
            </a:r>
            <a:r>
              <a:rPr lang="en-IN" b="1" dirty="0" smtClean="0"/>
              <a:t>binary tree-</a:t>
            </a:r>
            <a:r>
              <a:rPr lang="en-IN" dirty="0" smtClean="0"/>
              <a:t>a tree with a maximum of two child nodes for any node in the tree. Sometimes CART is not appropriate to visualise the important features in a dataset because binary trees tend to be much </a:t>
            </a:r>
            <a:r>
              <a:rPr lang="en-IN" b="1" dirty="0" smtClean="0"/>
              <a:t>deeper</a:t>
            </a:r>
            <a:r>
              <a:rPr lang="en-IN" dirty="0" smtClean="0"/>
              <a:t> and more </a:t>
            </a:r>
            <a:r>
              <a:rPr lang="en-IN" b="1" dirty="0" smtClean="0"/>
              <a:t>complex</a:t>
            </a:r>
            <a:r>
              <a:rPr lang="en-IN" dirty="0" smtClean="0"/>
              <a:t> than a </a:t>
            </a:r>
            <a:r>
              <a:rPr lang="en-IN" b="1" dirty="0" smtClean="0"/>
              <a:t>non-binary tree-</a:t>
            </a:r>
            <a:r>
              <a:rPr lang="en-IN" dirty="0" smtClean="0"/>
              <a:t> a tree which can have more than two child nodes for any node in the tree.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914400"/>
          </a:xfrm>
        </p:spPr>
        <p:txBody>
          <a:bodyPr/>
          <a:lstStyle/>
          <a:p>
            <a:r>
              <a:rPr lang="en-IN" dirty="0" smtClean="0"/>
              <a:t>CART vs CHAID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953000"/>
          </a:xfrm>
        </p:spPr>
        <p:txBody>
          <a:bodyPr/>
          <a:lstStyle/>
          <a:p>
            <a:r>
              <a:rPr lang="en-IN" dirty="0" smtClean="0"/>
              <a:t>This is where </a:t>
            </a:r>
            <a:r>
              <a:rPr lang="en-IN" b="1" dirty="0" smtClean="0"/>
              <a:t>CHAID</a:t>
            </a:r>
            <a:r>
              <a:rPr lang="en-IN" dirty="0" smtClean="0"/>
              <a:t> comes in. CHAID can create non-binary trees which tend to be shallower than the binary trees. This makes CHAID trees easier to look at and understand the important drivers (features) in a business problem. The process of finding out important features is also referred to as </a:t>
            </a:r>
            <a:r>
              <a:rPr lang="en-IN" b="1" dirty="0" smtClean="0"/>
              <a:t>driver analysis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315200" cy="838200"/>
          </a:xfrm>
        </p:spPr>
        <p:txBody>
          <a:bodyPr/>
          <a:lstStyle/>
          <a:p>
            <a:r>
              <a:rPr lang="en-IN" dirty="0" smtClean="0"/>
              <a:t>CART vs CHAID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105400"/>
          </a:xfrm>
        </p:spPr>
        <p:txBody>
          <a:bodyPr/>
          <a:lstStyle/>
          <a:p>
            <a:r>
              <a:rPr lang="en-IN" dirty="0" smtClean="0"/>
              <a:t>You looked at the different applications of CART and CHAID trees. </a:t>
            </a:r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 smtClean="0"/>
              <a:t>put them in the form of an analogy, suppose you are working with the Indian cricket team, and you want to </a:t>
            </a:r>
            <a:r>
              <a:rPr lang="en-IN" b="1" dirty="0" smtClean="0"/>
              <a:t>predict</a:t>
            </a:r>
            <a:r>
              <a:rPr lang="en-IN" dirty="0" smtClean="0"/>
              <a:t> whether the team will win a particular tournament or not. In this case, </a:t>
            </a:r>
            <a:r>
              <a:rPr lang="en-IN" b="1" dirty="0" smtClean="0"/>
              <a:t>CART</a:t>
            </a:r>
            <a:r>
              <a:rPr lang="en-IN" dirty="0" smtClean="0"/>
              <a:t> would be more preferable because it is more suitable for prediction tasks. </a:t>
            </a:r>
            <a:endParaRPr lang="en-IN" dirty="0" smtClean="0"/>
          </a:p>
          <a:p>
            <a:r>
              <a:rPr lang="en-IN" dirty="0" smtClean="0"/>
              <a:t>Whereas</a:t>
            </a:r>
            <a:r>
              <a:rPr lang="en-IN" dirty="0" smtClean="0"/>
              <a:t>, if you want to look at the </a:t>
            </a:r>
            <a:r>
              <a:rPr lang="en-IN" b="1" dirty="0" smtClean="0"/>
              <a:t>factors</a:t>
            </a:r>
            <a:r>
              <a:rPr lang="en-IN" dirty="0" smtClean="0"/>
              <a:t> that are going to influence the win/loss of the team, then a </a:t>
            </a:r>
            <a:r>
              <a:rPr lang="en-IN" b="1" dirty="0" smtClean="0"/>
              <a:t>CHAID</a:t>
            </a:r>
            <a:r>
              <a:rPr lang="en-IN" dirty="0" smtClean="0"/>
              <a:t> tree would be more preferable.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571480"/>
            <a:ext cx="7500990" cy="7755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Examples for Parametric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71612"/>
            <a:ext cx="8329642" cy="3929090"/>
          </a:xfrm>
        </p:spPr>
        <p:txBody>
          <a:bodyPr/>
          <a:lstStyle/>
          <a:p>
            <a:pPr fontAlgn="base"/>
            <a:r>
              <a:rPr lang="en-IN" dirty="0" smtClean="0"/>
              <a:t>Linear Regression</a:t>
            </a:r>
          </a:p>
          <a:p>
            <a:pPr fontAlgn="base"/>
            <a:r>
              <a:rPr lang="en-IN" dirty="0" smtClean="0"/>
              <a:t>Logistic Regression</a:t>
            </a:r>
          </a:p>
          <a:p>
            <a:pPr fontAlgn="base"/>
            <a:r>
              <a:rPr lang="en-IN" dirty="0" smtClean="0"/>
              <a:t>Linear Discriminant Analysis</a:t>
            </a:r>
          </a:p>
          <a:p>
            <a:pPr fontAlgn="base"/>
            <a:r>
              <a:rPr lang="en-IN" dirty="0" smtClean="0"/>
              <a:t>NaiveBayes</a:t>
            </a:r>
          </a:p>
          <a:p>
            <a:pPr fontAlgn="base"/>
            <a:r>
              <a:rPr lang="en-IN" dirty="0" smtClean="0"/>
              <a:t>Linear SVM</a:t>
            </a:r>
          </a:p>
          <a:p>
            <a:pPr fontAlgn="base"/>
            <a:r>
              <a:rPr lang="en-IN" dirty="0" smtClean="0"/>
              <a:t>Simple Neural Networks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33130"/>
            <a:ext cx="6400800" cy="1033670"/>
          </a:xfrm>
        </p:spPr>
        <p:txBody>
          <a:bodyPr/>
          <a:lstStyle/>
          <a:p>
            <a:r>
              <a:rPr lang="en-US" dirty="0"/>
              <a:t>C4.5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3910026"/>
          </a:xfrm>
        </p:spPr>
        <p:txBody>
          <a:bodyPr/>
          <a:lstStyle/>
          <a:p>
            <a:r>
              <a:rPr lang="en-US" sz="2800" dirty="0"/>
              <a:t>Simple depth-first construction.</a:t>
            </a:r>
          </a:p>
          <a:p>
            <a:r>
              <a:rPr lang="en-US" sz="2800" dirty="0"/>
              <a:t>Uses Information Gain</a:t>
            </a:r>
          </a:p>
          <a:p>
            <a:r>
              <a:rPr lang="en-US" sz="2800" dirty="0"/>
              <a:t>Sorts Continuous Attributes at each node.</a:t>
            </a:r>
          </a:p>
          <a:p>
            <a:r>
              <a:rPr lang="en-US" sz="2800" dirty="0"/>
              <a:t>Needs entire data to fit in memory.</a:t>
            </a:r>
          </a:p>
          <a:p>
            <a:r>
              <a:rPr lang="en-US" sz="2800" dirty="0"/>
              <a:t>Unsuitable for Large Datasets.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73909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57290" y="500042"/>
            <a:ext cx="5857916" cy="714380"/>
          </a:xfrm>
        </p:spPr>
        <p:txBody>
          <a:bodyPr>
            <a:normAutofit fontScale="90000"/>
          </a:bodyPr>
          <a:lstStyle/>
          <a:p>
            <a:r>
              <a:rPr lang="en-US" dirty="0"/>
              <a:t>C5.0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282" y="1643050"/>
            <a:ext cx="8701118" cy="4300551"/>
          </a:xfrm>
        </p:spPr>
        <p:txBody>
          <a:bodyPr>
            <a:normAutofit/>
          </a:bodyPr>
          <a:lstStyle/>
          <a:p>
            <a:pPr marL="109728" indent="0">
              <a:lnSpc>
                <a:spcPct val="80000"/>
              </a:lnSpc>
              <a:buNone/>
            </a:pPr>
            <a:r>
              <a:rPr lang="en-US" sz="2800" dirty="0"/>
              <a:t>C5.0 offers a number of improvements on C4.5:</a:t>
            </a:r>
          </a:p>
          <a:p>
            <a:pPr marL="109728" indent="0">
              <a:lnSpc>
                <a:spcPct val="80000"/>
              </a:lnSpc>
              <a:buNone/>
            </a:pPr>
            <a:endParaRPr lang="en-US" sz="2800" dirty="0"/>
          </a:p>
          <a:p>
            <a:pPr marL="109728" lvl="1" indent="0">
              <a:lnSpc>
                <a:spcPct val="80000"/>
              </a:lnSpc>
              <a:spcBef>
                <a:spcPts val="400"/>
              </a:spcBef>
              <a:buSzPct val="68000"/>
              <a:buNone/>
            </a:pPr>
            <a:r>
              <a:rPr lang="en-US" sz="2800" dirty="0"/>
              <a:t>1. Speed - Significantly faster than C4.5  </a:t>
            </a:r>
          </a:p>
          <a:p>
            <a:pPr marL="109728" lvl="1" indent="0">
              <a:lnSpc>
                <a:spcPct val="80000"/>
              </a:lnSpc>
              <a:spcBef>
                <a:spcPts val="400"/>
              </a:spcBef>
              <a:buSzPct val="68000"/>
              <a:buNone/>
            </a:pPr>
            <a:r>
              <a:rPr lang="en-US" sz="2800" dirty="0"/>
              <a:t>2. Memory Usage </a:t>
            </a:r>
          </a:p>
          <a:p>
            <a:pPr marL="109728" lvl="1" indent="0">
              <a:lnSpc>
                <a:spcPct val="80000"/>
              </a:lnSpc>
              <a:spcBef>
                <a:spcPts val="400"/>
              </a:spcBef>
              <a:buSzPct val="68000"/>
              <a:buNone/>
            </a:pPr>
            <a:r>
              <a:rPr lang="en-US" sz="2800" dirty="0"/>
              <a:t>3. Smaller Decision Trees</a:t>
            </a:r>
          </a:p>
          <a:p>
            <a:pPr marL="109728" lvl="1" indent="0">
              <a:lnSpc>
                <a:spcPct val="80000"/>
              </a:lnSpc>
              <a:spcBef>
                <a:spcPts val="400"/>
              </a:spcBef>
              <a:buSzPct val="68000"/>
              <a:buNone/>
            </a:pPr>
            <a:r>
              <a:rPr lang="en-US" sz="2800" dirty="0"/>
              <a:t>4. Support For Boosting</a:t>
            </a:r>
          </a:p>
          <a:p>
            <a:pPr marL="109728" lvl="1" indent="0">
              <a:lnSpc>
                <a:spcPct val="80000"/>
              </a:lnSpc>
              <a:spcBef>
                <a:spcPts val="400"/>
              </a:spcBef>
              <a:buSzPct val="68000"/>
              <a:buNone/>
            </a:pPr>
            <a:r>
              <a:rPr lang="en-US" sz="2800" dirty="0"/>
              <a:t>5. Weighting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66819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3" y="428604"/>
            <a:ext cx="5929354" cy="714380"/>
          </a:xfrm>
        </p:spPr>
        <p:txBody>
          <a:bodyPr>
            <a:normAutofit fontScale="90000"/>
          </a:bodyPr>
          <a:lstStyle/>
          <a:p>
            <a:r>
              <a:rPr lang="en-US" dirty="0"/>
              <a:t>OVERFITTING</a:t>
            </a:r>
          </a:p>
        </p:txBody>
      </p:sp>
      <p:grpSp>
        <p:nvGrpSpPr>
          <p:cNvPr id="3" name="Group 120"/>
          <p:cNvGrpSpPr/>
          <p:nvPr/>
        </p:nvGrpSpPr>
        <p:grpSpPr>
          <a:xfrm>
            <a:off x="418723" y="1325441"/>
            <a:ext cx="7954420" cy="3990921"/>
            <a:chOff x="155580" y="1325441"/>
            <a:chExt cx="8567991" cy="4998869"/>
          </a:xfrm>
        </p:grpSpPr>
        <p:sp>
          <p:nvSpPr>
            <p:cNvPr id="63" name="Rounded Rectangle 62"/>
            <p:cNvSpPr/>
            <p:nvPr/>
          </p:nvSpPr>
          <p:spPr>
            <a:xfrm>
              <a:off x="3685512" y="1325441"/>
              <a:ext cx="570407" cy="46276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grpSp>
          <p:nvGrpSpPr>
            <p:cNvPr id="4" name="Group 63"/>
            <p:cNvGrpSpPr/>
            <p:nvPr/>
          </p:nvGrpSpPr>
          <p:grpSpPr>
            <a:xfrm>
              <a:off x="794746" y="1788202"/>
              <a:ext cx="6796850" cy="1201682"/>
              <a:chOff x="794746" y="1788202"/>
              <a:chExt cx="6796850" cy="1201682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794746" y="2394493"/>
                <a:ext cx="707924" cy="59539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a1</a:t>
                </a: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610178" y="2276112"/>
                <a:ext cx="707924" cy="59539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a2</a:t>
                </a: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883672" y="2394493"/>
                <a:ext cx="707924" cy="59539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a3</a:t>
                </a:r>
              </a:p>
            </p:txBody>
          </p:sp>
          <p:cxnSp>
            <p:nvCxnSpPr>
              <p:cNvPr id="68" name="Straight Arrow Connector 67"/>
              <p:cNvCxnSpPr>
                <a:stCxn id="63" idx="2"/>
                <a:endCxn id="65" idx="0"/>
              </p:cNvCxnSpPr>
              <p:nvPr/>
            </p:nvCxnSpPr>
            <p:spPr>
              <a:xfrm flipH="1">
                <a:off x="1148708" y="1788202"/>
                <a:ext cx="2822008" cy="60629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63" idx="2"/>
                <a:endCxn id="66" idx="0"/>
              </p:cNvCxnSpPr>
              <p:nvPr/>
            </p:nvCxnSpPr>
            <p:spPr>
              <a:xfrm flipH="1">
                <a:off x="3964140" y="1788202"/>
                <a:ext cx="6576" cy="48791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63" idx="2"/>
                <a:endCxn id="67" idx="0"/>
              </p:cNvCxnSpPr>
              <p:nvPr/>
            </p:nvCxnSpPr>
            <p:spPr>
              <a:xfrm>
                <a:off x="3970716" y="1788202"/>
                <a:ext cx="3266918" cy="60629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70"/>
            <p:cNvGrpSpPr/>
            <p:nvPr/>
          </p:nvGrpSpPr>
          <p:grpSpPr>
            <a:xfrm>
              <a:off x="155580" y="2989884"/>
              <a:ext cx="1986255" cy="1648298"/>
              <a:chOff x="155580" y="2989884"/>
              <a:chExt cx="1986255" cy="1648298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155580" y="4042791"/>
                <a:ext cx="707924" cy="595391"/>
              </a:xfrm>
              <a:prstGeom prst="ellipse">
                <a:avLst/>
              </a:prstGeom>
              <a:solidFill>
                <a:srgbClr val="FF0000">
                  <a:alpha val="39000"/>
                </a:srgb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c1</a:t>
                </a: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433911" y="4042791"/>
                <a:ext cx="707924" cy="59539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c2</a:t>
                </a: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863504" y="3328882"/>
                <a:ext cx="570407" cy="46276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</a:t>
                </a:r>
              </a:p>
            </p:txBody>
          </p:sp>
          <p:cxnSp>
            <p:nvCxnSpPr>
              <p:cNvPr id="75" name="Straight Arrow Connector 74"/>
              <p:cNvCxnSpPr>
                <a:stCxn id="74" idx="2"/>
                <a:endCxn id="72" idx="0"/>
              </p:cNvCxnSpPr>
              <p:nvPr/>
            </p:nvCxnSpPr>
            <p:spPr>
              <a:xfrm flipH="1">
                <a:off x="509542" y="3791643"/>
                <a:ext cx="639166" cy="25114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74" idx="2"/>
                <a:endCxn id="73" idx="0"/>
              </p:cNvCxnSpPr>
              <p:nvPr/>
            </p:nvCxnSpPr>
            <p:spPr>
              <a:xfrm>
                <a:off x="1148708" y="3791643"/>
                <a:ext cx="639165" cy="25114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65" idx="4"/>
                <a:endCxn id="74" idx="0"/>
              </p:cNvCxnSpPr>
              <p:nvPr/>
            </p:nvCxnSpPr>
            <p:spPr>
              <a:xfrm>
                <a:off x="1148708" y="2989884"/>
                <a:ext cx="0" cy="33899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77"/>
            <p:cNvGrpSpPr/>
            <p:nvPr/>
          </p:nvGrpSpPr>
          <p:grpSpPr>
            <a:xfrm>
              <a:off x="2595526" y="2871503"/>
              <a:ext cx="2783204" cy="1755917"/>
              <a:chOff x="2595526" y="2871503"/>
              <a:chExt cx="2783204" cy="1755917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595526" y="4032029"/>
                <a:ext cx="707924" cy="595391"/>
              </a:xfrm>
              <a:prstGeom prst="ellipse">
                <a:avLst/>
              </a:prstGeom>
              <a:solidFill>
                <a:srgbClr val="FF0000">
                  <a:alpha val="43000"/>
                </a:srgb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e1</a:t>
                </a: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595230" y="4032029"/>
                <a:ext cx="707924" cy="595391"/>
              </a:xfrm>
              <a:prstGeom prst="ellipse">
                <a:avLst/>
              </a:prstGeom>
              <a:solidFill>
                <a:srgbClr val="008000">
                  <a:alpha val="44000"/>
                </a:srgb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e2</a:t>
                </a: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3669902" y="3212233"/>
                <a:ext cx="570407" cy="46276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E</a:t>
                </a:r>
              </a:p>
            </p:txBody>
          </p:sp>
          <p:cxnSp>
            <p:nvCxnSpPr>
              <p:cNvPr id="82" name="Straight Arrow Connector 81"/>
              <p:cNvCxnSpPr>
                <a:stCxn id="81" idx="2"/>
                <a:endCxn id="79" idx="0"/>
              </p:cNvCxnSpPr>
              <p:nvPr/>
            </p:nvCxnSpPr>
            <p:spPr>
              <a:xfrm flipH="1">
                <a:off x="2899207" y="3674994"/>
                <a:ext cx="1106180" cy="35703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81" idx="2"/>
                <a:endCxn id="80" idx="0"/>
              </p:cNvCxnSpPr>
              <p:nvPr/>
            </p:nvCxnSpPr>
            <p:spPr>
              <a:xfrm flipH="1">
                <a:off x="3948897" y="3674994"/>
                <a:ext cx="6505" cy="35703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4670806" y="4032029"/>
                <a:ext cx="707924" cy="59539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e3</a:t>
                </a:r>
              </a:p>
            </p:txBody>
          </p:sp>
          <p:cxnSp>
            <p:nvCxnSpPr>
              <p:cNvPr id="85" name="Straight Arrow Connector 84"/>
              <p:cNvCxnSpPr>
                <a:endCxn id="84" idx="0"/>
              </p:cNvCxnSpPr>
              <p:nvPr/>
            </p:nvCxnSpPr>
            <p:spPr>
              <a:xfrm>
                <a:off x="3946748" y="3694785"/>
                <a:ext cx="1129355" cy="33724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66" idx="4"/>
                <a:endCxn id="81" idx="0"/>
              </p:cNvCxnSpPr>
              <p:nvPr/>
            </p:nvCxnSpPr>
            <p:spPr>
              <a:xfrm flipH="1">
                <a:off x="3955106" y="2871503"/>
                <a:ext cx="9034" cy="34073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86"/>
            <p:cNvGrpSpPr/>
            <p:nvPr/>
          </p:nvGrpSpPr>
          <p:grpSpPr>
            <a:xfrm>
              <a:off x="5893003" y="2989884"/>
              <a:ext cx="2783204" cy="1721899"/>
              <a:chOff x="5893003" y="2989884"/>
              <a:chExt cx="2783204" cy="1721899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5893003" y="4116392"/>
                <a:ext cx="707924" cy="595391"/>
              </a:xfrm>
              <a:prstGeom prst="ellipse">
                <a:avLst/>
              </a:prstGeom>
              <a:solidFill>
                <a:srgbClr val="008000">
                  <a:alpha val="40000"/>
                </a:srgb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b1</a:t>
                </a: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6892707" y="4116392"/>
                <a:ext cx="707924" cy="59539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b2</a:t>
                </a: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967379" y="3296596"/>
                <a:ext cx="570407" cy="46276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</a:p>
            </p:txBody>
          </p:sp>
          <p:cxnSp>
            <p:nvCxnSpPr>
              <p:cNvPr id="91" name="Straight Arrow Connector 90"/>
              <p:cNvCxnSpPr>
                <a:stCxn id="90" idx="2"/>
                <a:endCxn id="88" idx="0"/>
              </p:cNvCxnSpPr>
              <p:nvPr/>
            </p:nvCxnSpPr>
            <p:spPr>
              <a:xfrm flipH="1">
                <a:off x="6196684" y="3759357"/>
                <a:ext cx="1106180" cy="35703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90" idx="2"/>
                <a:endCxn id="89" idx="0"/>
              </p:cNvCxnSpPr>
              <p:nvPr/>
            </p:nvCxnSpPr>
            <p:spPr>
              <a:xfrm flipH="1">
                <a:off x="7246374" y="3759357"/>
                <a:ext cx="6505" cy="35703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92"/>
              <p:cNvSpPr/>
              <p:nvPr/>
            </p:nvSpPr>
            <p:spPr>
              <a:xfrm>
                <a:off x="7968283" y="4116392"/>
                <a:ext cx="707924" cy="595391"/>
              </a:xfrm>
              <a:prstGeom prst="ellipse">
                <a:avLst/>
              </a:prstGeom>
              <a:solidFill>
                <a:srgbClr val="FF0000">
                  <a:alpha val="41000"/>
                </a:srgb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b3</a:t>
                </a:r>
              </a:p>
            </p:txBody>
          </p:sp>
          <p:cxnSp>
            <p:nvCxnSpPr>
              <p:cNvPr id="94" name="Straight Arrow Connector 93"/>
              <p:cNvCxnSpPr>
                <a:stCxn id="90" idx="2"/>
                <a:endCxn id="93" idx="0"/>
              </p:cNvCxnSpPr>
              <p:nvPr/>
            </p:nvCxnSpPr>
            <p:spPr>
              <a:xfrm>
                <a:off x="7252583" y="3759357"/>
                <a:ext cx="1069662" cy="35703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67" idx="4"/>
                <a:endCxn id="90" idx="0"/>
              </p:cNvCxnSpPr>
              <p:nvPr/>
            </p:nvCxnSpPr>
            <p:spPr>
              <a:xfrm>
                <a:off x="7237634" y="2989884"/>
                <a:ext cx="14949" cy="30671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95"/>
            <p:cNvGrpSpPr/>
            <p:nvPr/>
          </p:nvGrpSpPr>
          <p:grpSpPr>
            <a:xfrm>
              <a:off x="428293" y="4638182"/>
              <a:ext cx="2783204" cy="1680770"/>
              <a:chOff x="428293" y="4638182"/>
              <a:chExt cx="2783204" cy="1680770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428293" y="5723561"/>
                <a:ext cx="707924" cy="595391"/>
              </a:xfrm>
              <a:prstGeom prst="ellipse">
                <a:avLst/>
              </a:prstGeom>
              <a:solidFill>
                <a:srgbClr val="008000">
                  <a:alpha val="45000"/>
                </a:srgb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e1</a:t>
                </a: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427997" y="5723561"/>
                <a:ext cx="707924" cy="595391"/>
              </a:xfrm>
              <a:prstGeom prst="ellipse">
                <a:avLst/>
              </a:prstGeom>
              <a:solidFill>
                <a:srgbClr val="FF0000">
                  <a:alpha val="40000"/>
                </a:srgb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e2</a:t>
                </a:r>
              </a:p>
            </p:txBody>
          </p:sp>
          <p:sp>
            <p:nvSpPr>
              <p:cNvPr id="99" name="Rounded Rectangle 98"/>
              <p:cNvSpPr/>
              <p:nvPr/>
            </p:nvSpPr>
            <p:spPr>
              <a:xfrm>
                <a:off x="1502669" y="4903765"/>
                <a:ext cx="570407" cy="46276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E</a:t>
                </a:r>
              </a:p>
            </p:txBody>
          </p:sp>
          <p:cxnSp>
            <p:nvCxnSpPr>
              <p:cNvPr id="100" name="Straight Arrow Connector 99"/>
              <p:cNvCxnSpPr>
                <a:stCxn id="99" idx="2"/>
                <a:endCxn id="97" idx="0"/>
              </p:cNvCxnSpPr>
              <p:nvPr/>
            </p:nvCxnSpPr>
            <p:spPr>
              <a:xfrm flipH="1">
                <a:off x="731974" y="5366526"/>
                <a:ext cx="1106180" cy="35703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9" idx="2"/>
                <a:endCxn id="98" idx="0"/>
              </p:cNvCxnSpPr>
              <p:nvPr/>
            </p:nvCxnSpPr>
            <p:spPr>
              <a:xfrm flipH="1">
                <a:off x="1781664" y="5366526"/>
                <a:ext cx="6505" cy="35703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Oval 101"/>
              <p:cNvSpPr/>
              <p:nvPr/>
            </p:nvSpPr>
            <p:spPr>
              <a:xfrm>
                <a:off x="2503573" y="5723561"/>
                <a:ext cx="707924" cy="595391"/>
              </a:xfrm>
              <a:prstGeom prst="ellipse">
                <a:avLst/>
              </a:prstGeom>
              <a:solidFill>
                <a:srgbClr val="008000">
                  <a:alpha val="45000"/>
                </a:srgb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e3</a:t>
                </a:r>
              </a:p>
            </p:txBody>
          </p:sp>
          <p:cxnSp>
            <p:nvCxnSpPr>
              <p:cNvPr id="103" name="Straight Arrow Connector 102"/>
              <p:cNvCxnSpPr>
                <a:endCxn id="102" idx="0"/>
              </p:cNvCxnSpPr>
              <p:nvPr/>
            </p:nvCxnSpPr>
            <p:spPr>
              <a:xfrm>
                <a:off x="1779515" y="5386317"/>
                <a:ext cx="1129355" cy="33724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stCxn id="73" idx="4"/>
                <a:endCxn id="99" idx="0"/>
              </p:cNvCxnSpPr>
              <p:nvPr/>
            </p:nvCxnSpPr>
            <p:spPr>
              <a:xfrm>
                <a:off x="1787873" y="4638182"/>
                <a:ext cx="0" cy="265583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04"/>
            <p:cNvGrpSpPr/>
            <p:nvPr/>
          </p:nvGrpSpPr>
          <p:grpSpPr>
            <a:xfrm>
              <a:off x="3669902" y="4627420"/>
              <a:ext cx="2783204" cy="1671741"/>
              <a:chOff x="3669902" y="4627420"/>
              <a:chExt cx="2783204" cy="1671741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3669902" y="5703770"/>
                <a:ext cx="707924" cy="595391"/>
              </a:xfrm>
              <a:prstGeom prst="ellipse">
                <a:avLst/>
              </a:prstGeom>
              <a:solidFill>
                <a:srgbClr val="FF0000">
                  <a:alpha val="40000"/>
                </a:srgb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b1</a:t>
                </a: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669606" y="5703770"/>
                <a:ext cx="707924" cy="595391"/>
              </a:xfrm>
              <a:prstGeom prst="ellipse">
                <a:avLst/>
              </a:prstGeom>
              <a:solidFill>
                <a:srgbClr val="008000">
                  <a:alpha val="45000"/>
                </a:srgb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b2</a:t>
                </a: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4744278" y="4883974"/>
                <a:ext cx="570407" cy="46276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</a:p>
            </p:txBody>
          </p:sp>
          <p:cxnSp>
            <p:nvCxnSpPr>
              <p:cNvPr id="109" name="Straight Arrow Connector 108"/>
              <p:cNvCxnSpPr>
                <a:stCxn id="108" idx="2"/>
                <a:endCxn id="106" idx="0"/>
              </p:cNvCxnSpPr>
              <p:nvPr/>
            </p:nvCxnSpPr>
            <p:spPr>
              <a:xfrm flipH="1">
                <a:off x="3973583" y="5346735"/>
                <a:ext cx="1106180" cy="35703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stCxn id="108" idx="2"/>
                <a:endCxn id="107" idx="0"/>
              </p:cNvCxnSpPr>
              <p:nvPr/>
            </p:nvCxnSpPr>
            <p:spPr>
              <a:xfrm flipH="1">
                <a:off x="5023273" y="5346735"/>
                <a:ext cx="6505" cy="35703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/>
              <p:cNvSpPr/>
              <p:nvPr/>
            </p:nvSpPr>
            <p:spPr>
              <a:xfrm>
                <a:off x="5745182" y="5703770"/>
                <a:ext cx="707924" cy="595391"/>
              </a:xfrm>
              <a:prstGeom prst="ellipse">
                <a:avLst/>
              </a:prstGeom>
              <a:solidFill>
                <a:srgbClr val="FF0000">
                  <a:alpha val="40000"/>
                </a:srgb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b3</a:t>
                </a:r>
              </a:p>
            </p:txBody>
          </p:sp>
          <p:cxnSp>
            <p:nvCxnSpPr>
              <p:cNvPr id="112" name="Straight Arrow Connector 111"/>
              <p:cNvCxnSpPr>
                <a:endCxn id="111" idx="0"/>
              </p:cNvCxnSpPr>
              <p:nvPr/>
            </p:nvCxnSpPr>
            <p:spPr>
              <a:xfrm>
                <a:off x="5021124" y="5366526"/>
                <a:ext cx="1129355" cy="33724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stCxn id="84" idx="4"/>
                <a:endCxn id="108" idx="0"/>
              </p:cNvCxnSpPr>
              <p:nvPr/>
            </p:nvCxnSpPr>
            <p:spPr>
              <a:xfrm>
                <a:off x="5024768" y="4627420"/>
                <a:ext cx="4714" cy="25655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13"/>
            <p:cNvGrpSpPr/>
            <p:nvPr/>
          </p:nvGrpSpPr>
          <p:grpSpPr>
            <a:xfrm>
              <a:off x="6737316" y="4711783"/>
              <a:ext cx="1986255" cy="1612527"/>
              <a:chOff x="6737316" y="4711783"/>
              <a:chExt cx="1986255" cy="1612527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6737316" y="5728919"/>
                <a:ext cx="707924" cy="595391"/>
              </a:xfrm>
              <a:prstGeom prst="ellipse">
                <a:avLst/>
              </a:prstGeom>
              <a:solidFill>
                <a:srgbClr val="FF0000">
                  <a:alpha val="40000"/>
                </a:srgb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c1</a:t>
                </a: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8015647" y="5728919"/>
                <a:ext cx="707924" cy="595391"/>
              </a:xfrm>
              <a:prstGeom prst="ellipse">
                <a:avLst/>
              </a:prstGeom>
              <a:solidFill>
                <a:srgbClr val="008000">
                  <a:alpha val="45000"/>
                </a:srgb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c2</a:t>
                </a: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7445240" y="5015010"/>
                <a:ext cx="570407" cy="46276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</a:t>
                </a:r>
              </a:p>
            </p:txBody>
          </p:sp>
          <p:cxnSp>
            <p:nvCxnSpPr>
              <p:cNvPr id="118" name="Straight Arrow Connector 117"/>
              <p:cNvCxnSpPr>
                <a:stCxn id="117" idx="2"/>
                <a:endCxn id="115" idx="0"/>
              </p:cNvCxnSpPr>
              <p:nvPr/>
            </p:nvCxnSpPr>
            <p:spPr>
              <a:xfrm flipH="1">
                <a:off x="7091278" y="5477771"/>
                <a:ext cx="639166" cy="25114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>
                <a:stCxn id="117" idx="2"/>
                <a:endCxn id="116" idx="0"/>
              </p:cNvCxnSpPr>
              <p:nvPr/>
            </p:nvCxnSpPr>
            <p:spPr>
              <a:xfrm>
                <a:off x="7730444" y="5477771"/>
                <a:ext cx="639165" cy="25114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89" idx="4"/>
                <a:endCxn id="117" idx="0"/>
              </p:cNvCxnSpPr>
              <p:nvPr/>
            </p:nvCxnSpPr>
            <p:spPr>
              <a:xfrm>
                <a:off x="7246669" y="4711783"/>
                <a:ext cx="483775" cy="30322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Footer Placeholder 6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80866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3" y="285728"/>
            <a:ext cx="7143801" cy="714380"/>
          </a:xfrm>
        </p:spPr>
        <p:txBody>
          <a:bodyPr>
            <a:normAutofit/>
          </a:bodyPr>
          <a:lstStyle/>
          <a:p>
            <a:r>
              <a:rPr lang="en-US" sz="4000" dirty="0"/>
              <a:t>PRUNNING</a:t>
            </a:r>
          </a:p>
        </p:txBody>
      </p:sp>
      <p:grpSp>
        <p:nvGrpSpPr>
          <p:cNvPr id="3" name="Group 4"/>
          <p:cNvGrpSpPr/>
          <p:nvPr/>
        </p:nvGrpSpPr>
        <p:grpSpPr>
          <a:xfrm>
            <a:off x="418723" y="1219716"/>
            <a:ext cx="7954420" cy="4096646"/>
            <a:chOff x="418723" y="1219716"/>
            <a:chExt cx="7954420" cy="4096646"/>
          </a:xfrm>
        </p:grpSpPr>
        <p:sp>
          <p:nvSpPr>
            <p:cNvPr id="63" name="Rounded Rectangle 62"/>
            <p:cNvSpPr/>
            <p:nvPr/>
          </p:nvSpPr>
          <p:spPr>
            <a:xfrm>
              <a:off x="3689765" y="1219716"/>
              <a:ext cx="529559" cy="36945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grpSp>
          <p:nvGrpSpPr>
            <p:cNvPr id="4" name="Group 63"/>
            <p:cNvGrpSpPr/>
            <p:nvPr/>
          </p:nvGrpSpPr>
          <p:grpSpPr>
            <a:xfrm>
              <a:off x="1012117" y="1521656"/>
              <a:ext cx="6340561" cy="1132618"/>
              <a:chOff x="794746" y="1571212"/>
              <a:chExt cx="6829645" cy="1418672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794746" y="2394493"/>
                <a:ext cx="707924" cy="59539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a1</a:t>
                </a: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610178" y="2276112"/>
                <a:ext cx="707924" cy="59539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a2</a:t>
                </a: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916467" y="2293213"/>
                <a:ext cx="707924" cy="59539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a3</a:t>
                </a:r>
              </a:p>
            </p:txBody>
          </p:sp>
          <p:cxnSp>
            <p:nvCxnSpPr>
              <p:cNvPr id="68" name="Straight Arrow Connector 67"/>
              <p:cNvCxnSpPr>
                <a:stCxn id="63" idx="2"/>
                <a:endCxn id="65" idx="0"/>
              </p:cNvCxnSpPr>
              <p:nvPr/>
            </p:nvCxnSpPr>
            <p:spPr>
              <a:xfrm flipH="1">
                <a:off x="1148708" y="1655775"/>
                <a:ext cx="2815433" cy="73871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63" idx="2"/>
                <a:endCxn id="66" idx="0"/>
              </p:cNvCxnSpPr>
              <p:nvPr/>
            </p:nvCxnSpPr>
            <p:spPr>
              <a:xfrm flipH="1">
                <a:off x="3964140" y="1655775"/>
                <a:ext cx="1" cy="62033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cxnSpLocks/>
              </p:cNvCxnSpPr>
              <p:nvPr/>
            </p:nvCxnSpPr>
            <p:spPr>
              <a:xfrm>
                <a:off x="4257588" y="1571212"/>
                <a:ext cx="3273493" cy="73871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70"/>
            <p:cNvGrpSpPr/>
            <p:nvPr/>
          </p:nvGrpSpPr>
          <p:grpSpPr>
            <a:xfrm>
              <a:off x="418723" y="2654274"/>
              <a:ext cx="1844015" cy="1315943"/>
              <a:chOff x="155580" y="2989884"/>
              <a:chExt cx="1986255" cy="1648298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155580" y="4042791"/>
                <a:ext cx="707924" cy="595391"/>
              </a:xfrm>
              <a:prstGeom prst="ellipse">
                <a:avLst/>
              </a:prstGeom>
              <a:solidFill>
                <a:srgbClr val="FF0000">
                  <a:alpha val="39000"/>
                </a:srgb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c1</a:t>
                </a: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433911" y="4042791"/>
                <a:ext cx="707924" cy="595391"/>
              </a:xfrm>
              <a:prstGeom prst="ellipse">
                <a:avLst/>
              </a:prstGeom>
              <a:solidFill>
                <a:srgbClr val="008000">
                  <a:alpha val="36000"/>
                </a:srgb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c2</a:t>
                </a: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863504" y="3328882"/>
                <a:ext cx="570407" cy="46276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</a:t>
                </a:r>
              </a:p>
            </p:txBody>
          </p:sp>
          <p:cxnSp>
            <p:nvCxnSpPr>
              <p:cNvPr id="75" name="Straight Arrow Connector 74"/>
              <p:cNvCxnSpPr>
                <a:stCxn id="74" idx="2"/>
                <a:endCxn id="72" idx="0"/>
              </p:cNvCxnSpPr>
              <p:nvPr/>
            </p:nvCxnSpPr>
            <p:spPr>
              <a:xfrm flipH="1">
                <a:off x="509542" y="3791643"/>
                <a:ext cx="639166" cy="25114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74" idx="2"/>
                <a:endCxn id="73" idx="0"/>
              </p:cNvCxnSpPr>
              <p:nvPr/>
            </p:nvCxnSpPr>
            <p:spPr>
              <a:xfrm>
                <a:off x="1148708" y="3791643"/>
                <a:ext cx="639165" cy="25114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65" idx="4"/>
                <a:endCxn id="74" idx="0"/>
              </p:cNvCxnSpPr>
              <p:nvPr/>
            </p:nvCxnSpPr>
            <p:spPr>
              <a:xfrm>
                <a:off x="1148708" y="2989884"/>
                <a:ext cx="0" cy="33899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77"/>
            <p:cNvGrpSpPr/>
            <p:nvPr/>
          </p:nvGrpSpPr>
          <p:grpSpPr>
            <a:xfrm>
              <a:off x="2683940" y="2559762"/>
              <a:ext cx="2583893" cy="1401862"/>
              <a:chOff x="2595526" y="2871503"/>
              <a:chExt cx="2783204" cy="1755917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595526" y="4032029"/>
                <a:ext cx="707924" cy="595391"/>
              </a:xfrm>
              <a:prstGeom prst="ellipse">
                <a:avLst/>
              </a:prstGeom>
              <a:solidFill>
                <a:srgbClr val="FF0000">
                  <a:alpha val="43000"/>
                </a:srgb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e1</a:t>
                </a: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595230" y="4032029"/>
                <a:ext cx="707924" cy="595391"/>
              </a:xfrm>
              <a:prstGeom prst="ellipse">
                <a:avLst/>
              </a:prstGeom>
              <a:solidFill>
                <a:srgbClr val="008000">
                  <a:alpha val="44000"/>
                </a:srgb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e2</a:t>
                </a: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3669902" y="3212233"/>
                <a:ext cx="570407" cy="46276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E</a:t>
                </a:r>
              </a:p>
            </p:txBody>
          </p:sp>
          <p:cxnSp>
            <p:nvCxnSpPr>
              <p:cNvPr id="82" name="Straight Arrow Connector 81"/>
              <p:cNvCxnSpPr>
                <a:stCxn id="81" idx="2"/>
                <a:endCxn id="79" idx="0"/>
              </p:cNvCxnSpPr>
              <p:nvPr/>
            </p:nvCxnSpPr>
            <p:spPr>
              <a:xfrm flipH="1">
                <a:off x="2899207" y="3674994"/>
                <a:ext cx="1106180" cy="35703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81" idx="2"/>
                <a:endCxn id="80" idx="0"/>
              </p:cNvCxnSpPr>
              <p:nvPr/>
            </p:nvCxnSpPr>
            <p:spPr>
              <a:xfrm flipH="1">
                <a:off x="3948897" y="3674994"/>
                <a:ext cx="6505" cy="35703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4670806" y="4032029"/>
                <a:ext cx="707924" cy="595391"/>
              </a:xfrm>
              <a:prstGeom prst="ellipse">
                <a:avLst/>
              </a:prstGeom>
              <a:solidFill>
                <a:srgbClr val="FF0000">
                  <a:alpha val="42000"/>
                </a:srgb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e3</a:t>
                </a:r>
              </a:p>
            </p:txBody>
          </p:sp>
          <p:cxnSp>
            <p:nvCxnSpPr>
              <p:cNvPr id="85" name="Straight Arrow Connector 84"/>
              <p:cNvCxnSpPr>
                <a:endCxn id="84" idx="0"/>
              </p:cNvCxnSpPr>
              <p:nvPr/>
            </p:nvCxnSpPr>
            <p:spPr>
              <a:xfrm>
                <a:off x="3946748" y="3694785"/>
                <a:ext cx="1129355" cy="33724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66" idx="4"/>
                <a:endCxn id="81" idx="0"/>
              </p:cNvCxnSpPr>
              <p:nvPr/>
            </p:nvCxnSpPr>
            <p:spPr>
              <a:xfrm flipH="1">
                <a:off x="3955106" y="2871503"/>
                <a:ext cx="9034" cy="34073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86"/>
            <p:cNvGrpSpPr/>
            <p:nvPr/>
          </p:nvGrpSpPr>
          <p:grpSpPr>
            <a:xfrm>
              <a:off x="5745278" y="2573414"/>
              <a:ext cx="2583893" cy="1455564"/>
              <a:chOff x="5893003" y="2888602"/>
              <a:chExt cx="2783204" cy="1823181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5893003" y="4116392"/>
                <a:ext cx="707924" cy="595391"/>
              </a:xfrm>
              <a:prstGeom prst="ellipse">
                <a:avLst/>
              </a:prstGeom>
              <a:solidFill>
                <a:srgbClr val="008000">
                  <a:alpha val="40000"/>
                </a:srgb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b1</a:t>
                </a: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6892707" y="4116392"/>
                <a:ext cx="707924" cy="59539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b2</a:t>
                </a: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985225" y="3212232"/>
                <a:ext cx="570407" cy="46276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</a:p>
            </p:txBody>
          </p:sp>
          <p:cxnSp>
            <p:nvCxnSpPr>
              <p:cNvPr id="91" name="Straight Arrow Connector 90"/>
              <p:cNvCxnSpPr>
                <a:stCxn id="90" idx="2"/>
                <a:endCxn id="88" idx="0"/>
              </p:cNvCxnSpPr>
              <p:nvPr/>
            </p:nvCxnSpPr>
            <p:spPr>
              <a:xfrm flipH="1">
                <a:off x="6246965" y="3674993"/>
                <a:ext cx="1023464" cy="4414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90" idx="2"/>
                <a:endCxn id="89" idx="0"/>
              </p:cNvCxnSpPr>
              <p:nvPr/>
            </p:nvCxnSpPr>
            <p:spPr>
              <a:xfrm flipH="1">
                <a:off x="7246669" y="3674993"/>
                <a:ext cx="23761" cy="4414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92"/>
              <p:cNvSpPr/>
              <p:nvPr/>
            </p:nvSpPr>
            <p:spPr>
              <a:xfrm>
                <a:off x="7968283" y="4116392"/>
                <a:ext cx="707924" cy="595391"/>
              </a:xfrm>
              <a:prstGeom prst="ellipse">
                <a:avLst/>
              </a:prstGeom>
              <a:solidFill>
                <a:srgbClr val="FF0000">
                  <a:alpha val="41000"/>
                </a:srgb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b3</a:t>
                </a:r>
              </a:p>
            </p:txBody>
          </p:sp>
          <p:cxnSp>
            <p:nvCxnSpPr>
              <p:cNvPr id="94" name="Straight Arrow Connector 93"/>
              <p:cNvCxnSpPr>
                <a:stCxn id="90" idx="2"/>
                <a:endCxn id="93" idx="0"/>
              </p:cNvCxnSpPr>
              <p:nvPr/>
            </p:nvCxnSpPr>
            <p:spPr>
              <a:xfrm>
                <a:off x="7270429" y="3674993"/>
                <a:ext cx="1051816" cy="4414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67" idx="4"/>
                <a:endCxn id="90" idx="0"/>
              </p:cNvCxnSpPr>
              <p:nvPr/>
            </p:nvCxnSpPr>
            <p:spPr>
              <a:xfrm>
                <a:off x="7270429" y="2888602"/>
                <a:ext cx="0" cy="32363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13"/>
            <p:cNvGrpSpPr/>
            <p:nvPr/>
          </p:nvGrpSpPr>
          <p:grpSpPr>
            <a:xfrm>
              <a:off x="6529128" y="4028977"/>
              <a:ext cx="1844015" cy="1287385"/>
              <a:chOff x="6737316" y="4711783"/>
              <a:chExt cx="1986255" cy="1612527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6737316" y="5728919"/>
                <a:ext cx="707924" cy="595391"/>
              </a:xfrm>
              <a:prstGeom prst="ellipse">
                <a:avLst/>
              </a:prstGeom>
              <a:solidFill>
                <a:srgbClr val="FF0000">
                  <a:alpha val="40000"/>
                </a:srgb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c1</a:t>
                </a: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8015647" y="5728919"/>
                <a:ext cx="707924" cy="595391"/>
              </a:xfrm>
              <a:prstGeom prst="ellipse">
                <a:avLst/>
              </a:prstGeom>
              <a:solidFill>
                <a:srgbClr val="008000">
                  <a:alpha val="45000"/>
                </a:srgb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c2</a:t>
                </a: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7445240" y="5015010"/>
                <a:ext cx="570407" cy="46276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</a:t>
                </a:r>
              </a:p>
            </p:txBody>
          </p:sp>
          <p:cxnSp>
            <p:nvCxnSpPr>
              <p:cNvPr id="118" name="Straight Arrow Connector 117"/>
              <p:cNvCxnSpPr>
                <a:stCxn id="117" idx="2"/>
                <a:endCxn id="115" idx="0"/>
              </p:cNvCxnSpPr>
              <p:nvPr/>
            </p:nvCxnSpPr>
            <p:spPr>
              <a:xfrm flipH="1">
                <a:off x="7091278" y="5477771"/>
                <a:ext cx="639166" cy="25114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>
                <a:stCxn id="117" idx="2"/>
                <a:endCxn id="116" idx="0"/>
              </p:cNvCxnSpPr>
              <p:nvPr/>
            </p:nvCxnSpPr>
            <p:spPr>
              <a:xfrm>
                <a:off x="7730444" y="5477771"/>
                <a:ext cx="639165" cy="25114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89" idx="4"/>
                <a:endCxn id="117" idx="0"/>
              </p:cNvCxnSpPr>
              <p:nvPr/>
            </p:nvCxnSpPr>
            <p:spPr>
              <a:xfrm>
                <a:off x="7246669" y="4711783"/>
                <a:ext cx="483775" cy="30322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6"/>
          <p:cNvGrpSpPr/>
          <p:nvPr/>
        </p:nvGrpSpPr>
        <p:grpSpPr>
          <a:xfrm>
            <a:off x="410762" y="4349449"/>
            <a:ext cx="5616450" cy="1822751"/>
            <a:chOff x="761960" y="4629753"/>
            <a:chExt cx="5394134" cy="1579844"/>
          </a:xfrm>
        </p:grpSpPr>
        <p:sp>
          <p:nvSpPr>
            <p:cNvPr id="6" name="Rounded Rectangle 5"/>
            <p:cNvSpPr/>
            <p:nvPr/>
          </p:nvSpPr>
          <p:spPr>
            <a:xfrm>
              <a:off x="761960" y="4629753"/>
              <a:ext cx="5394134" cy="156908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2" name="Object 61"/>
            <p:cNvGraphicFramePr>
              <a:graphicFrameLocks noChangeAspect="1"/>
            </p:cNvGraphicFramePr>
            <p:nvPr>
              <p:extLst/>
            </p:nvPr>
          </p:nvGraphicFramePr>
          <p:xfrm>
            <a:off x="869580" y="4640515"/>
            <a:ext cx="5225654" cy="1569082"/>
          </p:xfrm>
          <a:graphic>
            <a:graphicData uri="http://schemas.openxmlformats.org/presentationml/2006/ole">
              <p:oleObj spid="_x0000_s8194" name="Equation" r:id="rId3" imgW="2276280" imgH="676440" progId="">
                <p:embed/>
              </p:oleObj>
            </a:graphicData>
          </a:graphic>
        </p:graphicFrame>
      </p:grp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59109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4414" y="428588"/>
            <a:ext cx="7000924" cy="714396"/>
          </a:xfrm>
        </p:spPr>
        <p:txBody>
          <a:bodyPr>
            <a:normAutofit/>
          </a:bodyPr>
          <a:lstStyle/>
          <a:p>
            <a:r>
              <a:rPr lang="en-US" sz="4000" dirty="0"/>
              <a:t>Questions for Classification!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629680" cy="3624274"/>
          </a:xfrm>
        </p:spPr>
        <p:txBody>
          <a:bodyPr>
            <a:normAutofit/>
          </a:bodyPr>
          <a:lstStyle/>
          <a:p>
            <a:r>
              <a:rPr lang="en-US" sz="2400" dirty="0"/>
              <a:t>What is the </a:t>
            </a:r>
            <a:r>
              <a:rPr lang="en-US" sz="2400" b="1" dirty="0"/>
              <a:t>NATURE</a:t>
            </a:r>
            <a:r>
              <a:rPr lang="en-US" sz="2400" dirty="0"/>
              <a:t> of classifier’s </a:t>
            </a:r>
            <a:r>
              <a:rPr lang="en-US" sz="2400" b="1" dirty="0"/>
              <a:t>DECISION BOUNDARY</a:t>
            </a:r>
            <a:r>
              <a:rPr lang="en-US" sz="2400" dirty="0"/>
              <a:t>?</a:t>
            </a:r>
          </a:p>
          <a:p>
            <a:r>
              <a:rPr lang="en-US" sz="2400" dirty="0" smtClean="0"/>
              <a:t>What </a:t>
            </a:r>
            <a:r>
              <a:rPr lang="en-US" sz="2400" dirty="0"/>
              <a:t>is the </a:t>
            </a:r>
            <a:r>
              <a:rPr lang="en-US" sz="2400" b="1" dirty="0"/>
              <a:t>COMPLEXITY</a:t>
            </a:r>
            <a:r>
              <a:rPr lang="en-US" sz="2400" dirty="0"/>
              <a:t> of classifier’s </a:t>
            </a:r>
            <a:r>
              <a:rPr lang="en-US" sz="2400" b="1" dirty="0"/>
              <a:t>DECISION BOUNDARY</a:t>
            </a:r>
            <a:r>
              <a:rPr lang="en-US" sz="2400" dirty="0"/>
              <a:t>?</a:t>
            </a:r>
          </a:p>
          <a:p>
            <a:r>
              <a:rPr lang="en-US" sz="2400" dirty="0" smtClean="0"/>
              <a:t>How </a:t>
            </a:r>
            <a:r>
              <a:rPr lang="en-US" sz="2400" dirty="0"/>
              <a:t>do I </a:t>
            </a:r>
            <a:r>
              <a:rPr lang="en-US" sz="2400" b="1" dirty="0"/>
              <a:t>CONTROL</a:t>
            </a:r>
            <a:r>
              <a:rPr lang="en-US" sz="2400" dirty="0"/>
              <a:t> the </a:t>
            </a:r>
            <a:r>
              <a:rPr lang="en-US" sz="2400" b="1" dirty="0"/>
              <a:t>COMPLEXITY</a:t>
            </a:r>
            <a:r>
              <a:rPr lang="en-US" sz="2400" dirty="0"/>
              <a:t> of the classifier?</a:t>
            </a:r>
          </a:p>
          <a:p>
            <a:r>
              <a:rPr lang="en-US" sz="2400" dirty="0" smtClean="0"/>
              <a:t>How </a:t>
            </a:r>
            <a:r>
              <a:rPr lang="en-US" sz="2400" dirty="0"/>
              <a:t>do I know when the classifier is </a:t>
            </a:r>
            <a:r>
              <a:rPr lang="en-US" sz="2400" b="1" dirty="0"/>
              <a:t>COMPLEX ENOUGH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74770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357166"/>
            <a:ext cx="7572428" cy="857256"/>
          </a:xfrm>
        </p:spPr>
        <p:txBody>
          <a:bodyPr/>
          <a:lstStyle/>
          <a:p>
            <a:r>
              <a:rPr lang="en-IN" dirty="0" smtClean="0"/>
              <a:t>Advantages of Decision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00174"/>
            <a:ext cx="8643998" cy="5072098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Easy to understand  and Interpret</a:t>
            </a:r>
          </a:p>
          <a:p>
            <a:r>
              <a:rPr lang="en-IN" dirty="0" smtClean="0"/>
              <a:t>Able to handle both numerical and categorical data</a:t>
            </a:r>
          </a:p>
          <a:p>
            <a:r>
              <a:rPr lang="en-IN" dirty="0" smtClean="0"/>
              <a:t>Graphical representation aids visual understanding </a:t>
            </a:r>
          </a:p>
          <a:p>
            <a:r>
              <a:rPr lang="en-IN" dirty="0" smtClean="0"/>
              <a:t>Require less data preparation than other methods </a:t>
            </a:r>
          </a:p>
          <a:p>
            <a:r>
              <a:rPr lang="en-IN" dirty="0" smtClean="0"/>
              <a:t>Non parametric method </a:t>
            </a:r>
          </a:p>
          <a:p>
            <a:r>
              <a:rPr lang="en-IN" dirty="0" smtClean="0"/>
              <a:t>Result in form of rules.</a:t>
            </a:r>
          </a:p>
          <a:p>
            <a:r>
              <a:rPr lang="en-IN" dirty="0" smtClean="0"/>
              <a:t>Requires little data preparation. Other techniques often require data normalization. Since trees can handle qualitative predictors, there is no need to create dummy variables. </a:t>
            </a:r>
          </a:p>
          <a:p>
            <a:r>
              <a:rPr lang="en-IN" dirty="0" smtClean="0"/>
              <a:t>Deal well with outliers and missing values </a:t>
            </a:r>
          </a:p>
          <a:p>
            <a:r>
              <a:rPr lang="en-IN" dirty="0" smtClean="0"/>
              <a:t>Performs well with large datasets. Large amounts of data can be analysed using standard computing resources in reasonable time.</a:t>
            </a:r>
          </a:p>
          <a:p>
            <a:r>
              <a:rPr lang="en-IN" dirty="0" smtClean="0"/>
              <a:t>Combine well with other modelling techniques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285728"/>
            <a:ext cx="7000924" cy="7858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357298"/>
            <a:ext cx="8715436" cy="507209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Tendency to over-fit, Decision-tree learners can create over-complex trees that do not generalize well from the training data. </a:t>
            </a:r>
          </a:p>
          <a:p>
            <a:r>
              <a:rPr lang="en-IN" dirty="0" smtClean="0"/>
              <a:t>Mechanisms such as pruning are necessary to avoid this problem.</a:t>
            </a:r>
          </a:p>
          <a:p>
            <a:r>
              <a:rPr lang="en-IN" dirty="0" smtClean="0"/>
              <a:t>Trees can be very non-robust. A small change in the training data can result in a large change in the tree and consequently the final predictions.</a:t>
            </a:r>
          </a:p>
          <a:p>
            <a:r>
              <a:rPr lang="en-IN" dirty="0" smtClean="0"/>
              <a:t>May results in too many splits on variables with many values. </a:t>
            </a:r>
          </a:p>
          <a:p>
            <a:r>
              <a:rPr lang="en-IN" dirty="0" smtClean="0"/>
              <a:t>For data including categorical variables with different numbers of levels, information gain in decision trees is biased in favour of attributes with more levels.</a:t>
            </a:r>
            <a:endParaRPr lang="en-IN" baseline="30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428604"/>
            <a:ext cx="7429552" cy="6429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When to use decision tree?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428736"/>
            <a:ext cx="8472518" cy="4286280"/>
          </a:xfrm>
        </p:spPr>
        <p:txBody>
          <a:bodyPr/>
          <a:lstStyle/>
          <a:p>
            <a:r>
              <a:rPr lang="en-IN" dirty="0" smtClean="0"/>
              <a:t>Very popular classification technique especially when problem is binary </a:t>
            </a:r>
          </a:p>
          <a:p>
            <a:r>
              <a:rPr lang="en-IN" dirty="0" smtClean="0"/>
              <a:t>Best option when the interpretation of results is more important than the accuracy </a:t>
            </a:r>
          </a:p>
          <a:p>
            <a:r>
              <a:rPr lang="en-IN" dirty="0" smtClean="0"/>
              <a:t>Whenever available, use for initial data exploration in any project </a:t>
            </a:r>
          </a:p>
          <a:p>
            <a:r>
              <a:rPr lang="en-IN" dirty="0" smtClean="0"/>
              <a:t>Not the first choice for estimating continuous values 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endParaRPr lang="en-US" sz="7200" dirty="0"/>
          </a:p>
          <a:p>
            <a:pPr marL="109728" indent="0" algn="ctr">
              <a:buNone/>
            </a:pPr>
            <a:r>
              <a:rPr lang="en-US" sz="7200" dirty="0"/>
              <a:t>Questions?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559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571480"/>
            <a:ext cx="7543824" cy="653210"/>
          </a:xfrm>
        </p:spPr>
        <p:txBody>
          <a:bodyPr>
            <a:normAutofit/>
          </a:bodyPr>
          <a:lstStyle/>
          <a:p>
            <a:r>
              <a:rPr lang="en-IN" sz="3100" dirty="0" smtClean="0"/>
              <a:t>Benefits of Parametric ML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00174"/>
            <a:ext cx="8715436" cy="4214842"/>
          </a:xfrm>
        </p:spPr>
        <p:txBody>
          <a:bodyPr>
            <a:normAutofit/>
          </a:bodyPr>
          <a:lstStyle/>
          <a:p>
            <a:pPr fontAlgn="base"/>
            <a:r>
              <a:rPr lang="en-IN" b="1" dirty="0" smtClean="0"/>
              <a:t>Simpler</a:t>
            </a:r>
            <a:r>
              <a:rPr lang="en-IN" dirty="0" smtClean="0"/>
              <a:t>: These methods are easier to understand and interpret results.</a:t>
            </a:r>
          </a:p>
          <a:p>
            <a:pPr fontAlgn="base"/>
            <a:r>
              <a:rPr lang="en-IN" b="1" dirty="0" smtClean="0"/>
              <a:t>Speed</a:t>
            </a:r>
            <a:r>
              <a:rPr lang="en-IN" dirty="0" smtClean="0"/>
              <a:t>: Parametric models are very fast to learn from data.</a:t>
            </a:r>
          </a:p>
          <a:p>
            <a:pPr fontAlgn="base"/>
            <a:r>
              <a:rPr lang="en-IN" b="1" dirty="0" smtClean="0"/>
              <a:t>Less Data</a:t>
            </a:r>
            <a:r>
              <a:rPr lang="en-IN" dirty="0" smtClean="0"/>
              <a:t>: They do not require as much training data and can work well even if the fit to the data is not perfect.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500042"/>
            <a:ext cx="7858148" cy="796086"/>
          </a:xfrm>
        </p:spPr>
        <p:txBody>
          <a:bodyPr>
            <a:normAutofit/>
          </a:bodyPr>
          <a:lstStyle/>
          <a:p>
            <a:r>
              <a:rPr lang="en-IN" sz="3600" dirty="0" smtClean="0"/>
              <a:t>Limitations of Parametric ML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71612"/>
            <a:ext cx="8643998" cy="4071966"/>
          </a:xfrm>
        </p:spPr>
        <p:txBody>
          <a:bodyPr/>
          <a:lstStyle/>
          <a:p>
            <a:pPr fontAlgn="base"/>
            <a:r>
              <a:rPr lang="en-IN" b="1" dirty="0" smtClean="0"/>
              <a:t>Constrained</a:t>
            </a:r>
            <a:r>
              <a:rPr lang="en-IN" dirty="0" smtClean="0"/>
              <a:t>: By choosing a functional form these methods are highly constrained to the specified form.</a:t>
            </a:r>
          </a:p>
          <a:p>
            <a:pPr fontAlgn="base"/>
            <a:r>
              <a:rPr lang="en-IN" b="1" dirty="0" smtClean="0"/>
              <a:t>Limited Complexity</a:t>
            </a:r>
            <a:r>
              <a:rPr lang="en-IN" dirty="0" smtClean="0"/>
              <a:t>: The methods are more suited to simpler problems.</a:t>
            </a:r>
          </a:p>
          <a:p>
            <a:pPr fontAlgn="base"/>
            <a:r>
              <a:rPr lang="en-IN" b="1" dirty="0" smtClean="0"/>
              <a:t>Poor Fit</a:t>
            </a:r>
            <a:r>
              <a:rPr lang="en-IN" dirty="0" smtClean="0"/>
              <a:t>: In practice the methods are unlikely to match the underlying mapping function.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642918"/>
            <a:ext cx="7858148" cy="714372"/>
          </a:xfrm>
        </p:spPr>
        <p:txBody>
          <a:bodyPr>
            <a:normAutofit/>
          </a:bodyPr>
          <a:lstStyle/>
          <a:p>
            <a:r>
              <a:rPr lang="en-IN" sz="4000" dirty="0" smtClean="0"/>
              <a:t>Examples for Non-Parametric Models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14488"/>
            <a:ext cx="8258204" cy="4610112"/>
          </a:xfrm>
        </p:spPr>
        <p:txBody>
          <a:bodyPr/>
          <a:lstStyle/>
          <a:p>
            <a:pPr fontAlgn="base"/>
            <a:r>
              <a:rPr lang="en-IN" dirty="0" smtClean="0"/>
              <a:t>k-Nearest </a:t>
            </a:r>
            <a:r>
              <a:rPr lang="en-IN" dirty="0" err="1" smtClean="0"/>
              <a:t>Neighbors</a:t>
            </a:r>
            <a:endParaRPr lang="en-IN" dirty="0" smtClean="0"/>
          </a:p>
          <a:p>
            <a:pPr fontAlgn="base"/>
            <a:r>
              <a:rPr lang="en-IN" dirty="0" smtClean="0"/>
              <a:t>Decision Trees like CART and C4.5</a:t>
            </a:r>
          </a:p>
          <a:p>
            <a:pPr fontAlgn="base"/>
            <a:r>
              <a:rPr lang="en-IN" dirty="0" smtClean="0"/>
              <a:t>Support Vector Machines with Kernels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571480"/>
            <a:ext cx="7572428" cy="71438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Benefits Nonparametric ML Algorithms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643050"/>
            <a:ext cx="8329642" cy="4681550"/>
          </a:xfrm>
        </p:spPr>
        <p:txBody>
          <a:bodyPr>
            <a:normAutofit/>
          </a:bodyPr>
          <a:lstStyle/>
          <a:p>
            <a:pPr fontAlgn="base"/>
            <a:r>
              <a:rPr lang="en-IN" b="1" dirty="0" smtClean="0"/>
              <a:t>Flexibility</a:t>
            </a:r>
            <a:r>
              <a:rPr lang="en-IN" dirty="0" smtClean="0"/>
              <a:t>: Capable of fitting a large number of functional forms.</a:t>
            </a:r>
          </a:p>
          <a:p>
            <a:pPr fontAlgn="base"/>
            <a:r>
              <a:rPr lang="en-IN" b="1" dirty="0" smtClean="0"/>
              <a:t>Power</a:t>
            </a:r>
            <a:r>
              <a:rPr lang="en-IN" dirty="0" smtClean="0"/>
              <a:t>: No assumptions (or weak assumptions) about the underlying function.</a:t>
            </a:r>
          </a:p>
          <a:p>
            <a:pPr fontAlgn="base"/>
            <a:r>
              <a:rPr lang="en-IN" b="1" dirty="0" smtClean="0"/>
              <a:t>Performance</a:t>
            </a:r>
            <a:r>
              <a:rPr lang="en-IN" dirty="0" smtClean="0"/>
              <a:t>: Can result in higher performance models for prediction.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</TotalTime>
  <Words>2445</Words>
  <Application>Microsoft Office PowerPoint</Application>
  <PresentationFormat>On-screen Show (4:3)</PresentationFormat>
  <Paragraphs>723</Paragraphs>
  <Slides>58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Flow</vt:lpstr>
      <vt:lpstr>Equation</vt:lpstr>
      <vt:lpstr>Decision Trees</vt:lpstr>
      <vt:lpstr>Objectives</vt:lpstr>
      <vt:lpstr>What is Classification?</vt:lpstr>
      <vt:lpstr>Parametric Vs Non- Parametric Models</vt:lpstr>
      <vt:lpstr>Examples for Parametric Models</vt:lpstr>
      <vt:lpstr>Benefits of Parametric ML Algorithms</vt:lpstr>
      <vt:lpstr>Limitations of Parametric ML Algorithms</vt:lpstr>
      <vt:lpstr>Examples for Non-Parametric Models</vt:lpstr>
      <vt:lpstr>Benefits Nonparametric ML Algorithms</vt:lpstr>
      <vt:lpstr>Limitations of Nonparametric ML Algorithms</vt:lpstr>
      <vt:lpstr>Decision Tree- Terminology</vt:lpstr>
      <vt:lpstr>Decision Tree- Types</vt:lpstr>
      <vt:lpstr>Data Pre-process</vt:lpstr>
      <vt:lpstr>How to create Decision trees</vt:lpstr>
      <vt:lpstr>Decision Tree steps</vt:lpstr>
      <vt:lpstr>Domain Knowledge based</vt:lpstr>
      <vt:lpstr>“Toy” Dataset</vt:lpstr>
      <vt:lpstr>Joint and Marginal Probability</vt:lpstr>
      <vt:lpstr>Conditional Probability</vt:lpstr>
      <vt:lpstr>Conditional Probability Distribution</vt:lpstr>
      <vt:lpstr>Class distribution of a region!</vt:lpstr>
      <vt:lpstr>Metrics for Decision Trees</vt:lpstr>
      <vt:lpstr>Purity of a Region! (Accuracy)</vt:lpstr>
      <vt:lpstr>Partition this!</vt:lpstr>
      <vt:lpstr>Purity = ACCURACY</vt:lpstr>
      <vt:lpstr>Purity = ACCURACY</vt:lpstr>
      <vt:lpstr>GINI Measure</vt:lpstr>
      <vt:lpstr>GINI Score</vt:lpstr>
      <vt:lpstr>Purity = GINI Measure</vt:lpstr>
      <vt:lpstr>Purity = GINI Measure</vt:lpstr>
      <vt:lpstr>Purity</vt:lpstr>
      <vt:lpstr>Entropy</vt:lpstr>
      <vt:lpstr>Purity of a Region! (1 – Entropy)</vt:lpstr>
      <vt:lpstr>Information Gain</vt:lpstr>
      <vt:lpstr>Information Gain</vt:lpstr>
      <vt:lpstr>Chi-square Test</vt:lpstr>
      <vt:lpstr>Chi-Square Score</vt:lpstr>
      <vt:lpstr>Reduction in Variance</vt:lpstr>
      <vt:lpstr>Reduction in Variance</vt:lpstr>
      <vt:lpstr>Which feature to pick first?</vt:lpstr>
      <vt:lpstr>GREEDY Decision Tree Algorithm</vt:lpstr>
      <vt:lpstr>The “Right-Sized” Tree</vt:lpstr>
      <vt:lpstr> Decision Tree Algorithms</vt:lpstr>
      <vt:lpstr>CHAID Algorithm</vt:lpstr>
      <vt:lpstr>CHAID Algorithm</vt:lpstr>
      <vt:lpstr>The CART approach</vt:lpstr>
      <vt:lpstr>The CART approach</vt:lpstr>
      <vt:lpstr>CART vs CHAID</vt:lpstr>
      <vt:lpstr>CART vs CHAID</vt:lpstr>
      <vt:lpstr>C4.5</vt:lpstr>
      <vt:lpstr>C5.0</vt:lpstr>
      <vt:lpstr>OVERFITTING</vt:lpstr>
      <vt:lpstr>PRUNNING</vt:lpstr>
      <vt:lpstr>Questions for Classification!</vt:lpstr>
      <vt:lpstr>Advantages of Decision tree</vt:lpstr>
      <vt:lpstr>Disadvantages</vt:lpstr>
      <vt:lpstr>When to use decision tree?</vt:lpstr>
      <vt:lpstr>Slide 58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</cp:revision>
  <dcterms:created xsi:type="dcterms:W3CDTF">2006-08-16T00:00:00Z</dcterms:created>
  <dcterms:modified xsi:type="dcterms:W3CDTF">2018-12-22T15:47:27Z</dcterms:modified>
</cp:coreProperties>
</file>