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sldIdLst>
    <p:sldId id="256" r:id="rId2"/>
    <p:sldId id="301" r:id="rId3"/>
    <p:sldId id="302" r:id="rId4"/>
    <p:sldId id="303" r:id="rId5"/>
    <p:sldId id="307" r:id="rId6"/>
    <p:sldId id="308" r:id="rId7"/>
    <p:sldId id="366" r:id="rId8"/>
    <p:sldId id="356" r:id="rId9"/>
    <p:sldId id="357" r:id="rId10"/>
    <p:sldId id="368" r:id="rId11"/>
    <p:sldId id="369" r:id="rId12"/>
    <p:sldId id="370" r:id="rId13"/>
    <p:sldId id="371" r:id="rId14"/>
    <p:sldId id="367" r:id="rId15"/>
    <p:sldId id="309" r:id="rId16"/>
    <p:sldId id="310" r:id="rId17"/>
    <p:sldId id="313" r:id="rId18"/>
    <p:sldId id="316" r:id="rId19"/>
    <p:sldId id="315" r:id="rId20"/>
    <p:sldId id="358" r:id="rId21"/>
    <p:sldId id="359" r:id="rId22"/>
    <p:sldId id="360" r:id="rId23"/>
    <p:sldId id="361" r:id="rId24"/>
    <p:sldId id="324" r:id="rId25"/>
    <p:sldId id="325" r:id="rId26"/>
    <p:sldId id="329" r:id="rId27"/>
    <p:sldId id="332" r:id="rId28"/>
    <p:sldId id="333" r:id="rId29"/>
    <p:sldId id="334" r:id="rId30"/>
    <p:sldId id="336" r:id="rId31"/>
    <p:sldId id="372" r:id="rId32"/>
    <p:sldId id="363" r:id="rId33"/>
    <p:sldId id="364" r:id="rId34"/>
    <p:sldId id="365" r:id="rId35"/>
    <p:sldId id="338" r:id="rId36"/>
    <p:sldId id="373" r:id="rId37"/>
    <p:sldId id="339" r:id="rId38"/>
    <p:sldId id="374" r:id="rId39"/>
    <p:sldId id="340" r:id="rId40"/>
    <p:sldId id="375" r:id="rId41"/>
    <p:sldId id="341" r:id="rId42"/>
    <p:sldId id="342" r:id="rId43"/>
    <p:sldId id="343" r:id="rId44"/>
    <p:sldId id="344" r:id="rId45"/>
    <p:sldId id="345" r:id="rId46"/>
    <p:sldId id="346" r:id="rId47"/>
    <p:sldId id="347" r:id="rId48"/>
    <p:sldId id="348" r:id="rId49"/>
    <p:sldId id="349" r:id="rId50"/>
    <p:sldId id="350" r:id="rId51"/>
    <p:sldId id="351" r:id="rId52"/>
    <p:sldId id="352" r:id="rId53"/>
    <p:sldId id="353" r:id="rId54"/>
    <p:sldId id="354" r:id="rId55"/>
    <p:sldId id="35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0AB015-1E7F-4FF7-BA95-49C08237626F}" type="datetimeFigureOut">
              <a:rPr lang="en-US" smtClean="0"/>
              <a:pPr/>
              <a:t>12/21/2018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ADD122-A938-496A-BE3E-DD1356C2A5B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A01F2-0863-449A-9FC5-356DD712E996}" type="slidenum">
              <a:rPr lang="zh-CN" altLang="en-US"/>
              <a:pPr/>
              <a:t>21</a:t>
            </a:fld>
            <a:endParaRPr lang="en-US" altLang="zh-CN"/>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65961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1C48AB-67B7-4C59-B3A7-D5985174D691}" type="slidenum">
              <a:rPr lang="zh-CN" altLang="en-US"/>
              <a:pPr/>
              <a:t>23</a:t>
            </a:fld>
            <a:endParaRPr lang="en-US" altLang="zh-CN"/>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300302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a:solidFill>
                  <a:schemeClr val="tx1"/>
                </a:solidFill>
                <a:latin typeface="Arial" panose="020B0604020202020204" pitchFamily="34" charset="0"/>
              </a:defRPr>
            </a:lvl1pPr>
            <a:lvl2pPr marL="742950" indent="-285750" defTabSz="965200">
              <a:defRPr>
                <a:solidFill>
                  <a:schemeClr val="tx1"/>
                </a:solidFill>
                <a:latin typeface="Arial" panose="020B0604020202020204" pitchFamily="34" charset="0"/>
              </a:defRPr>
            </a:lvl2pPr>
            <a:lvl3pPr marL="1143000" indent="-228600" defTabSz="965200">
              <a:defRPr>
                <a:solidFill>
                  <a:schemeClr val="tx1"/>
                </a:solidFill>
                <a:latin typeface="Arial" panose="020B0604020202020204" pitchFamily="34" charset="0"/>
              </a:defRPr>
            </a:lvl3pPr>
            <a:lvl4pPr marL="1600200" indent="-228600" defTabSz="965200">
              <a:defRPr>
                <a:solidFill>
                  <a:schemeClr val="tx1"/>
                </a:solidFill>
                <a:latin typeface="Arial" panose="020B0604020202020204" pitchFamily="34" charset="0"/>
              </a:defRPr>
            </a:lvl4pPr>
            <a:lvl5pPr marL="2057400" indent="-228600" defTabSz="965200">
              <a:defRPr>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a:solidFill>
                  <a:schemeClr val="tx1"/>
                </a:solidFill>
                <a:latin typeface="Arial" panose="020B0604020202020204" pitchFamily="34" charset="0"/>
              </a:defRPr>
            </a:lvl9pPr>
          </a:lstStyle>
          <a:p>
            <a:fld id="{DBC9AB74-C3F2-415D-AAA1-8A9E38D73CBE}" type="slidenum">
              <a:rPr lang="en-US"/>
              <a:pPr/>
              <a:t>27</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xmlns="" val="711621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CAF27F-22E4-4012-9404-90B35E146185}" type="slidenum">
              <a:rPr lang="zh-CN" altLang="en-US"/>
              <a:pPr/>
              <a:t>28</a:t>
            </a:fld>
            <a:endParaRPr lang="en-US" altLang="zh-CN"/>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3174004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62BFC9F-5C17-4844-A470-F511C9CFF2A4}" type="datetime1">
              <a:rPr lang="en-US" smtClean="0"/>
              <a:pPr/>
              <a:t>12/21/2018</a:t>
            </a:fld>
            <a:endParaRPr lang="en-US"/>
          </a:p>
        </p:txBody>
      </p:sp>
      <p:sp>
        <p:nvSpPr>
          <p:cNvPr id="19" name="Footer Placeholder 18"/>
          <p:cNvSpPr>
            <a:spLocks noGrp="1"/>
          </p:cNvSpPr>
          <p:nvPr>
            <p:ph type="ftr" sz="quarter" idx="11"/>
          </p:nvPr>
        </p:nvSpPr>
        <p:spPr/>
        <p:txBody>
          <a:bodyPr/>
          <a:lstStyle/>
          <a:p>
            <a:r>
              <a:rPr lang="en-US" smtClean="0"/>
              <a:t>Y.Lakshmi Prasad 08978784848</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B142DD-7873-4684-8578-95996306FF0B}" type="datetime1">
              <a:rPr lang="en-US" smtClean="0"/>
              <a:pPr/>
              <a:t>12/21/2018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ECF722-F774-4EB7-9509-E6366055B9F2}" type="datetime1">
              <a:rPr lang="en-US" smtClean="0"/>
              <a:pPr/>
              <a:t>12/21/2018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B1CEC1-B084-482A-8569-262B7264E72D}" type="datetime1">
              <a:rPr lang="en-US" smtClean="0"/>
              <a:pPr/>
              <a:t>12/21/2018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AC3D732-72DD-40DB-B5A4-6291B93D93CF}" type="datetime1">
              <a:rPr lang="en-US" smtClean="0"/>
              <a:pPr/>
              <a:t>12/21/2018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492694-C548-4378-BA09-B1CD0E805896}" type="datetime1">
              <a:rPr lang="en-US" smtClean="0"/>
              <a:pPr/>
              <a:t>12/21/2018</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162B1D3-8FE7-454C-80B0-E712467EE7B1}" type="datetime1">
              <a:rPr lang="en-US" smtClean="0"/>
              <a:pPr/>
              <a:t>12/21/2018</a:t>
            </a:fld>
            <a:endParaRPr lang="en-US"/>
          </a:p>
        </p:txBody>
      </p:sp>
      <p:sp>
        <p:nvSpPr>
          <p:cNvPr id="8" name="Footer Placeholder 7"/>
          <p:cNvSpPr>
            <a:spLocks noGrp="1"/>
          </p:cNvSpPr>
          <p:nvPr>
            <p:ph type="ftr" sz="quarter" idx="11"/>
          </p:nvPr>
        </p:nvSpPr>
        <p:spPr/>
        <p:txBody>
          <a:bodyPr/>
          <a:lstStyle/>
          <a:p>
            <a:r>
              <a:rPr lang="en-US" smtClean="0"/>
              <a:t>Y.Lakshmi Prasad 08978784848</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9C61FD2-4631-4C19-AD5B-64DAB8370D2A}" type="datetime1">
              <a:rPr lang="en-US" smtClean="0"/>
              <a:pPr/>
              <a:t>12/21/2018</a:t>
            </a:fld>
            <a:endParaRPr lang="en-US"/>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6D158-B7B4-4AE7-A56D-F7BD512B0E3B}" type="datetime1">
              <a:rPr lang="en-US" smtClean="0"/>
              <a:pPr/>
              <a:t>12/21/2018</a:t>
            </a:fld>
            <a:endParaRPr lang="en-US"/>
          </a:p>
        </p:txBody>
      </p:sp>
      <p:sp>
        <p:nvSpPr>
          <p:cNvPr id="3" name="Footer Placeholder 2"/>
          <p:cNvSpPr>
            <a:spLocks noGrp="1"/>
          </p:cNvSpPr>
          <p:nvPr>
            <p:ph type="ftr" sz="quarter" idx="11"/>
          </p:nvPr>
        </p:nvSpPr>
        <p:spPr/>
        <p:txBody>
          <a:bodyPr/>
          <a:lstStyle/>
          <a:p>
            <a:r>
              <a:rPr lang="en-US" smtClean="0"/>
              <a:t>Y.Lakshmi Prasad 08978784848</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9C5E72-D9A9-4ECF-B3D9-1022DDF7A252}" type="datetime1">
              <a:rPr lang="en-US" smtClean="0"/>
              <a:pPr/>
              <a:t>12/21/2018</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8D3550-2CC1-41B5-9867-D2F69066BC87}" type="datetime1">
              <a:rPr lang="en-US" smtClean="0"/>
              <a:pPr/>
              <a:t>12/21/2018</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6BEFB7-C44A-4513-91A3-2287836189A0}" type="datetime1">
              <a:rPr lang="en-US" smtClean="0"/>
              <a:pPr/>
              <a:t>12/21/2018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Y.Lakshmi Prasad 08978784848</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NaiveBayes</a:t>
            </a:r>
            <a:endParaRPr lang="en-IN" dirty="0"/>
          </a:p>
        </p:txBody>
      </p:sp>
      <p:sp>
        <p:nvSpPr>
          <p:cNvPr id="3" name="Subtitle 2"/>
          <p:cNvSpPr>
            <a:spLocks noGrp="1"/>
          </p:cNvSpPr>
          <p:nvPr>
            <p:ph type="subTitle" idx="1"/>
          </p:nvPr>
        </p:nvSpPr>
        <p:spPr>
          <a:xfrm>
            <a:off x="1524000" y="5105400"/>
            <a:ext cx="7315200" cy="1143000"/>
          </a:xfrm>
        </p:spPr>
        <p:txBody>
          <a:bodyPr/>
          <a:lstStyle/>
          <a:p>
            <a:r>
              <a:rPr lang="en-IN" dirty="0" smtClean="0"/>
              <a:t>Y.LAKHMI PRASAD</a:t>
            </a:r>
          </a:p>
          <a:p>
            <a:r>
              <a:rPr lang="en-IN" dirty="0" smtClean="0"/>
              <a:t>08978784848</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05800" cy="896112"/>
          </a:xfrm>
        </p:spPr>
        <p:txBody>
          <a:bodyPr/>
          <a:lstStyle/>
          <a:p>
            <a:r>
              <a:rPr lang="en-IN" dirty="0" smtClean="0"/>
              <a:t>Prior Probability</a:t>
            </a:r>
            <a:endParaRPr lang="en-IN" dirty="0"/>
          </a:p>
        </p:txBody>
      </p:sp>
      <p:sp>
        <p:nvSpPr>
          <p:cNvPr id="3" name="Content Placeholder 2"/>
          <p:cNvSpPr>
            <a:spLocks noGrp="1"/>
          </p:cNvSpPr>
          <p:nvPr>
            <p:ph idx="1"/>
          </p:nvPr>
        </p:nvSpPr>
        <p:spPr>
          <a:xfrm>
            <a:off x="381000" y="1600200"/>
            <a:ext cx="8305800" cy="4724400"/>
          </a:xfrm>
        </p:spPr>
        <p:txBody>
          <a:bodyPr>
            <a:normAutofit/>
          </a:bodyPr>
          <a:lstStyle/>
          <a:p>
            <a:r>
              <a:rPr lang="en-IN" dirty="0" smtClean="0"/>
              <a:t> Most people would read winds (noun).</a:t>
            </a:r>
          </a:p>
          <a:p>
            <a:r>
              <a:rPr lang="en-IN" dirty="0" smtClean="0"/>
              <a:t>- This is the prior — in the `absence of any data` (i.e., context), you put higher probability on winds (noun) compared to winds (verb), because that is a more common usage.</a:t>
            </a:r>
          </a:p>
          <a:p>
            <a:r>
              <a:rPr lang="en-IN" dirty="0" smtClean="0"/>
              <a:t>- This is exactly what Google does — if you search for “winds” on Google Images, you will get all top results corresponding to winds (noun).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743712"/>
          </a:xfrm>
        </p:spPr>
        <p:txBody>
          <a:bodyPr>
            <a:normAutofit fontScale="90000"/>
          </a:bodyPr>
          <a:lstStyle/>
          <a:p>
            <a:r>
              <a:rPr lang="en-IN" dirty="0" smtClean="0"/>
              <a:t>Posterior Probability</a:t>
            </a:r>
            <a:endParaRPr lang="en-IN" dirty="0"/>
          </a:p>
        </p:txBody>
      </p:sp>
      <p:sp>
        <p:nvSpPr>
          <p:cNvPr id="3" name="Content Placeholder 2"/>
          <p:cNvSpPr>
            <a:spLocks noGrp="1"/>
          </p:cNvSpPr>
          <p:nvPr>
            <p:ph idx="1"/>
          </p:nvPr>
        </p:nvSpPr>
        <p:spPr>
          <a:xfrm>
            <a:off x="228600" y="1524000"/>
            <a:ext cx="8458200" cy="4800600"/>
          </a:xfrm>
        </p:spPr>
        <p:txBody>
          <a:bodyPr/>
          <a:lstStyle/>
          <a:p>
            <a:r>
              <a:rPr lang="en-IN" dirty="0" smtClean="0"/>
              <a:t>Now, if you search for “road winds” on Google Images, you get the results for the other sense. This is because now you `have data` (context), and the probability of winds (verb) is higher than that of winds (noun), given the data. </a:t>
            </a:r>
          </a:p>
          <a:p>
            <a:r>
              <a:rPr lang="en-IN" dirty="0" smtClean="0"/>
              <a:t>This probability, wherein you condition on the data, is your Posterior.</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62000"/>
          </a:xfrm>
        </p:spPr>
        <p:txBody>
          <a:bodyPr>
            <a:normAutofit fontScale="90000"/>
          </a:bodyPr>
          <a:lstStyle/>
          <a:p>
            <a:r>
              <a:rPr lang="en-IN" dirty="0" smtClean="0"/>
              <a:t>Prior, </a:t>
            </a:r>
            <a:r>
              <a:rPr lang="en-IN" b="1" dirty="0" smtClean="0"/>
              <a:t>posterior</a:t>
            </a:r>
            <a:r>
              <a:rPr lang="en-IN" dirty="0" smtClean="0"/>
              <a:t> Probability</a:t>
            </a:r>
            <a:endParaRPr lang="en-IN" dirty="0"/>
          </a:p>
        </p:txBody>
      </p:sp>
      <p:sp>
        <p:nvSpPr>
          <p:cNvPr id="3" name="Content Placeholder 2"/>
          <p:cNvSpPr>
            <a:spLocks noGrp="1"/>
          </p:cNvSpPr>
          <p:nvPr>
            <p:ph idx="1"/>
          </p:nvPr>
        </p:nvSpPr>
        <p:spPr>
          <a:xfrm>
            <a:off x="304800" y="1143000"/>
            <a:ext cx="8382000" cy="5181600"/>
          </a:xfrm>
        </p:spPr>
        <p:txBody>
          <a:bodyPr>
            <a:normAutofit/>
          </a:bodyPr>
          <a:lstStyle/>
          <a:p>
            <a:r>
              <a:rPr lang="en-IN" dirty="0" smtClean="0"/>
              <a:t>In simple , the </a:t>
            </a:r>
            <a:r>
              <a:rPr lang="en-IN" b="1" dirty="0" smtClean="0"/>
              <a:t>prior</a:t>
            </a:r>
            <a:r>
              <a:rPr lang="en-IN" dirty="0" smtClean="0"/>
              <a:t> is what you believe about some quantity at particular point in time, and the </a:t>
            </a:r>
            <a:r>
              <a:rPr lang="en-IN" b="1" dirty="0" smtClean="0"/>
              <a:t>posterior</a:t>
            </a:r>
            <a:r>
              <a:rPr lang="en-IN" dirty="0" smtClean="0"/>
              <a:t> is your belief once additional information comes in.</a:t>
            </a:r>
          </a:p>
          <a:p>
            <a:r>
              <a:rPr lang="en-IN" dirty="0" smtClean="0"/>
              <a:t>More specifically, the </a:t>
            </a:r>
            <a:r>
              <a:rPr lang="en-IN" b="1" dirty="0" smtClean="0"/>
              <a:t>prior</a:t>
            </a:r>
            <a:r>
              <a:rPr lang="en-IN" dirty="0" smtClean="0"/>
              <a:t> tells you the relative likelihood of different values of some quantity (a parameter) "in the absence of data".</a:t>
            </a:r>
          </a:p>
          <a:p>
            <a:r>
              <a:rPr lang="en-IN" dirty="0" smtClean="0"/>
              <a:t>The </a:t>
            </a:r>
            <a:r>
              <a:rPr lang="en-IN" b="1" dirty="0" smtClean="0"/>
              <a:t>posterior</a:t>
            </a:r>
            <a:r>
              <a:rPr lang="en-IN" dirty="0" smtClean="0"/>
              <a:t> tells you how you'd revise those beliefs "in the presence of data". </a:t>
            </a:r>
          </a:p>
          <a:p>
            <a:r>
              <a:rPr lang="en-IN" dirty="0" smtClean="0"/>
              <a:t>Note as well that data can keep coming in, so you can 'update' your prior to a posterior, then update THAT posterior to another one, etc.</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Test Our Understanding</a:t>
            </a:r>
            <a:endParaRPr lang="en-IN" dirty="0"/>
          </a:p>
        </p:txBody>
      </p:sp>
      <p:sp>
        <p:nvSpPr>
          <p:cNvPr id="3" name="Content Placeholder 2"/>
          <p:cNvSpPr>
            <a:spLocks noGrp="1"/>
          </p:cNvSpPr>
          <p:nvPr>
            <p:ph idx="1"/>
          </p:nvPr>
        </p:nvSpPr>
        <p:spPr>
          <a:xfrm>
            <a:off x="304800" y="1447800"/>
            <a:ext cx="8534400" cy="4724400"/>
          </a:xfrm>
        </p:spPr>
        <p:txBody>
          <a:bodyPr/>
          <a:lstStyle/>
          <a:p>
            <a:pPr>
              <a:buNone/>
            </a:pPr>
            <a:r>
              <a:rPr lang="en-IN" dirty="0" smtClean="0"/>
              <a:t>A bowl contains 5 red balls, 3 yellow balls, 8 orange balls, and 4 green balls. You pick a ball at random. What is the probability of you picking a yellow ball?</a:t>
            </a:r>
          </a:p>
          <a:p>
            <a:endParaRPr lang="en-IN" dirty="0" smtClean="0"/>
          </a:p>
          <a:p>
            <a:pPr fontAlgn="t">
              <a:buNone/>
            </a:pPr>
            <a:r>
              <a:rPr lang="en-IN" dirty="0" smtClean="0"/>
              <a:t>A) 10%</a:t>
            </a:r>
          </a:p>
          <a:p>
            <a:pPr fontAlgn="t">
              <a:buNone/>
            </a:pPr>
            <a:r>
              <a:rPr lang="en-IN" dirty="0" smtClean="0"/>
              <a:t>B) 15%</a:t>
            </a:r>
          </a:p>
          <a:p>
            <a:pPr fontAlgn="t">
              <a:buNone/>
            </a:pPr>
            <a:r>
              <a:rPr lang="en-IN" dirty="0" smtClean="0"/>
              <a:t>C) 20%</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848600" cy="914400"/>
          </a:xfrm>
        </p:spPr>
        <p:txBody>
          <a:bodyPr>
            <a:normAutofit/>
          </a:bodyPr>
          <a:lstStyle/>
          <a:p>
            <a:r>
              <a:rPr lang="en-IN" sz="3600" b="1" dirty="0" smtClean="0"/>
              <a:t>DEFINITION of 'Conditional Probability’</a:t>
            </a:r>
            <a:endParaRPr lang="en-IN" sz="3600" dirty="0"/>
          </a:p>
        </p:txBody>
      </p:sp>
      <p:sp>
        <p:nvSpPr>
          <p:cNvPr id="3" name="Content Placeholder 2"/>
          <p:cNvSpPr>
            <a:spLocks noGrp="1"/>
          </p:cNvSpPr>
          <p:nvPr>
            <p:ph idx="1"/>
          </p:nvPr>
        </p:nvSpPr>
        <p:spPr>
          <a:xfrm>
            <a:off x="228600" y="1295400"/>
            <a:ext cx="8458200" cy="5029200"/>
          </a:xfrm>
        </p:spPr>
        <p:txBody>
          <a:bodyPr/>
          <a:lstStyle/>
          <a:p>
            <a:r>
              <a:rPr lang="en-IN" dirty="0" smtClean="0"/>
              <a:t>Conditional probability is the likelihood of an event or outcome occurring based on the occurrence of a previous event or outcome.</a:t>
            </a:r>
          </a:p>
          <a:p>
            <a:r>
              <a:rPr lang="en-IN" dirty="0" smtClean="0"/>
              <a:t>Conditional probability is calculated by multiplying the probability of the preceding event by the updated probability of the succeeding, or conditional, event.</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285728"/>
            <a:ext cx="7477148" cy="857272"/>
          </a:xfrm>
        </p:spPr>
        <p:txBody>
          <a:bodyPr/>
          <a:lstStyle/>
          <a:p>
            <a:r>
              <a:rPr lang="en-IN" dirty="0" smtClean="0"/>
              <a:t>Conditional Probability</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P(Play) = 15/30 = 50% -- Prior Probability</a:t>
            </a:r>
          </a:p>
          <a:p>
            <a:r>
              <a:rPr lang="en-IN" dirty="0" smtClean="0"/>
              <a:t>P(</a:t>
            </a:r>
            <a:r>
              <a:rPr lang="en-IN" dirty="0" err="1" smtClean="0"/>
              <a:t>Play|Rain</a:t>
            </a:r>
            <a:r>
              <a:rPr lang="en-IN" dirty="0" smtClean="0"/>
              <a:t>) = 1/10=10% -- Posterior Probability</a:t>
            </a:r>
          </a:p>
          <a:p>
            <a:endParaRPr lang="en-IN" dirty="0" smtClean="0"/>
          </a:p>
          <a:p>
            <a:endParaRPr lang="en-IN" dirty="0" smtClean="0"/>
          </a:p>
          <a:p>
            <a:r>
              <a:rPr lang="en-IN" dirty="0" smtClean="0"/>
              <a:t>P(Spam) = 1/5 = 20% -- Prior Probability</a:t>
            </a:r>
          </a:p>
          <a:p>
            <a:r>
              <a:rPr lang="en-IN" dirty="0" smtClean="0"/>
              <a:t>P(</a:t>
            </a:r>
            <a:r>
              <a:rPr lang="en-IN" dirty="0" err="1" smtClean="0"/>
              <a:t>Spam|Lottery</a:t>
            </a:r>
            <a:r>
              <a:rPr lang="en-IN" dirty="0" smtClean="0"/>
              <a:t>) = 7/10=70% -- Posterior Probability</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228600"/>
            <a:ext cx="7477148" cy="914400"/>
          </a:xfrm>
        </p:spPr>
        <p:txBody>
          <a:bodyPr/>
          <a:lstStyle/>
          <a:p>
            <a:r>
              <a:rPr lang="en-IN" dirty="0" smtClean="0"/>
              <a:t>Conditional Probability</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A and B are Events</a:t>
            </a:r>
          </a:p>
          <a:p>
            <a:endParaRPr lang="en-IN" dirty="0" smtClean="0"/>
          </a:p>
          <a:p>
            <a:r>
              <a:rPr lang="en-IN" dirty="0" smtClean="0"/>
              <a:t>P(A) = Probability of an email being spam</a:t>
            </a:r>
          </a:p>
          <a:p>
            <a:r>
              <a:rPr lang="en-IN" dirty="0" smtClean="0"/>
              <a:t>P(B)= Probability of the word being Lottery</a:t>
            </a:r>
          </a:p>
          <a:p>
            <a:endParaRPr lang="en-IN" dirty="0" smtClean="0"/>
          </a:p>
          <a:p>
            <a:r>
              <a:rPr lang="en-IN" dirty="0" smtClean="0"/>
              <a:t>P(A) = 20% -- Prior</a:t>
            </a:r>
          </a:p>
          <a:p>
            <a:r>
              <a:rPr lang="en-IN" dirty="0" smtClean="0"/>
              <a:t>P(A|B) = 70% -- Posterior</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285728"/>
            <a:ext cx="6929486" cy="857272"/>
          </a:xfrm>
        </p:spPr>
        <p:txBody>
          <a:bodyPr>
            <a:normAutofit/>
          </a:bodyPr>
          <a:lstStyle/>
          <a:p>
            <a:r>
              <a:rPr lang="en-IN" dirty="0" smtClean="0"/>
              <a:t> </a:t>
            </a:r>
            <a:r>
              <a:rPr lang="en-IN" b="1" dirty="0" smtClean="0"/>
              <a:t>Conditional probability: </a:t>
            </a:r>
            <a:endParaRPr lang="en-IN" dirty="0"/>
          </a:p>
        </p:txBody>
      </p:sp>
      <p:sp>
        <p:nvSpPr>
          <p:cNvPr id="3" name="Content Placeholder 2"/>
          <p:cNvSpPr>
            <a:spLocks noGrp="1"/>
          </p:cNvSpPr>
          <p:nvPr>
            <p:ph idx="1"/>
          </p:nvPr>
        </p:nvSpPr>
        <p:spPr>
          <a:xfrm>
            <a:off x="357158" y="1643050"/>
            <a:ext cx="8329642" cy="4681550"/>
          </a:xfrm>
        </p:spPr>
        <p:txBody>
          <a:bodyPr/>
          <a:lstStyle/>
          <a:p>
            <a:r>
              <a:rPr lang="en-IN" dirty="0" smtClean="0"/>
              <a:t>𝑷(𝑨|𝑩)=𝑷(𝑨∩𝑩)/𝑷(𝑩) </a:t>
            </a:r>
          </a:p>
          <a:p>
            <a:r>
              <a:rPr lang="en-IN" dirty="0" smtClean="0"/>
              <a:t>P (A|B) is the probability of event A occurring, given that event B occurs. </a:t>
            </a:r>
          </a:p>
          <a:p>
            <a:endParaRPr lang="en-IN" dirty="0" smtClean="0"/>
          </a:p>
          <a:p>
            <a:r>
              <a:rPr lang="en-IN" dirty="0" smtClean="0"/>
              <a:t>Example: given that you drew a red card, what’s the probability that it’s a four (p(</a:t>
            </a:r>
            <a:r>
              <a:rPr lang="en-IN" dirty="0" err="1" smtClean="0"/>
              <a:t>four|red</a:t>
            </a:r>
            <a:r>
              <a:rPr lang="en-IN" dirty="0" smtClean="0"/>
              <a:t>))=2/26=1/13. So out of the 26 red cards (given a red card), there are two fours so 2/26=1/13.</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normAutofit/>
          </a:bodyPr>
          <a:lstStyle/>
          <a:p>
            <a:r>
              <a:rPr lang="en-IN" b="1" dirty="0" smtClean="0"/>
              <a:t>What is a 'Joint Probability’</a:t>
            </a:r>
            <a:endParaRPr lang="en-IN" dirty="0"/>
          </a:p>
        </p:txBody>
      </p:sp>
      <p:sp>
        <p:nvSpPr>
          <p:cNvPr id="3" name="Content Placeholder 2"/>
          <p:cNvSpPr>
            <a:spLocks noGrp="1"/>
          </p:cNvSpPr>
          <p:nvPr>
            <p:ph idx="1"/>
          </p:nvPr>
        </p:nvSpPr>
        <p:spPr>
          <a:xfrm>
            <a:off x="304800" y="1447800"/>
            <a:ext cx="8382000" cy="4876800"/>
          </a:xfrm>
        </p:spPr>
        <p:txBody>
          <a:bodyPr/>
          <a:lstStyle/>
          <a:p>
            <a:r>
              <a:rPr lang="en-IN" dirty="0" smtClean="0"/>
              <a:t>A joint probability is a statistical measure that calculates the likelihood of two events occurring together and at the same point in time. Joint probability is the probability of event Y occurring at the same time event X occurs.</a:t>
            </a:r>
          </a:p>
          <a:p>
            <a:endParaRPr lang="en-IN" dirty="0" smtClean="0"/>
          </a:p>
          <a:p>
            <a:pPr>
              <a:buNone/>
            </a:pPr>
            <a:r>
              <a:rPr lang="en-IN" dirty="0" smtClean="0"/>
              <a:t>Notation for joint probability takes the form:</a:t>
            </a:r>
          </a:p>
          <a:p>
            <a:r>
              <a:rPr lang="en-IN" dirty="0" smtClean="0"/>
              <a:t>P(X ∩ Y) or P(X and Y) or P(XY), which reads as the joint probability of X and Y.</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214290"/>
            <a:ext cx="6786610" cy="1071570"/>
          </a:xfrm>
        </p:spPr>
        <p:txBody>
          <a:bodyPr>
            <a:normAutofit/>
          </a:bodyPr>
          <a:lstStyle/>
          <a:p>
            <a:r>
              <a:rPr lang="en-IN" b="1" dirty="0" smtClean="0"/>
              <a:t>Joint probability: </a:t>
            </a:r>
            <a:endParaRPr lang="en-IN" dirty="0"/>
          </a:p>
        </p:txBody>
      </p:sp>
      <p:sp>
        <p:nvSpPr>
          <p:cNvPr id="3" name="Content Placeholder 2"/>
          <p:cNvSpPr>
            <a:spLocks noGrp="1"/>
          </p:cNvSpPr>
          <p:nvPr>
            <p:ph idx="1"/>
          </p:nvPr>
        </p:nvSpPr>
        <p:spPr>
          <a:xfrm>
            <a:off x="357158" y="1571612"/>
            <a:ext cx="8329642" cy="4752988"/>
          </a:xfrm>
        </p:spPr>
        <p:txBody>
          <a:bodyPr/>
          <a:lstStyle/>
          <a:p>
            <a:pPr>
              <a:buNone/>
            </a:pPr>
            <a:r>
              <a:rPr lang="en-IN" dirty="0" smtClean="0"/>
              <a:t>𝑷(𝑨∩𝑩)=𝑷(𝑨|𝑩)∗𝑷(𝑩) </a:t>
            </a:r>
          </a:p>
          <a:p>
            <a:pPr>
              <a:buNone/>
            </a:pPr>
            <a:endParaRPr lang="en-IN" dirty="0" smtClean="0"/>
          </a:p>
          <a:p>
            <a:pPr>
              <a:buNone/>
            </a:pPr>
            <a:r>
              <a:rPr lang="en-IN" dirty="0" smtClean="0"/>
              <a:t>P (A and B). The probability of event A and event B occurring. It is the probability of the intersection of two or more events. The probability of the intersection of A and B may be written p(A ∩ B). Example: the probability that a card is a four and red =p(four and red) = 2/52=1/26. (There are two red fours in a deck of 52, the 4 of hearts and the 4 of diamonds).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996238" cy="919890"/>
          </a:xfrm>
        </p:spPr>
        <p:txBody>
          <a:bodyPr>
            <a:normAutofit/>
          </a:bodyPr>
          <a:lstStyle/>
          <a:p>
            <a:r>
              <a:rPr lang="en-IN" dirty="0" smtClean="0"/>
              <a:t>Naive Bayes - Introduction</a:t>
            </a:r>
            <a:endParaRPr lang="en-IN" dirty="0"/>
          </a:p>
        </p:txBody>
      </p:sp>
      <p:sp>
        <p:nvSpPr>
          <p:cNvPr id="3" name="Content Placeholder 2"/>
          <p:cNvSpPr>
            <a:spLocks noGrp="1"/>
          </p:cNvSpPr>
          <p:nvPr>
            <p:ph idx="1"/>
          </p:nvPr>
        </p:nvSpPr>
        <p:spPr>
          <a:xfrm>
            <a:off x="357158" y="1500174"/>
            <a:ext cx="8329642" cy="4824426"/>
          </a:xfrm>
        </p:spPr>
        <p:txBody>
          <a:bodyPr>
            <a:normAutofit/>
          </a:bodyPr>
          <a:lstStyle/>
          <a:p>
            <a:pPr>
              <a:buNone/>
            </a:pPr>
            <a:r>
              <a:rPr lang="en-IN" dirty="0" smtClean="0"/>
              <a:t>Here’s a situation you’ve got into:</a:t>
            </a:r>
          </a:p>
          <a:p>
            <a:pPr>
              <a:buNone/>
            </a:pPr>
            <a:endParaRPr lang="en-IN" dirty="0" smtClean="0"/>
          </a:p>
          <a:p>
            <a:r>
              <a:rPr lang="en-IN" dirty="0" smtClean="0"/>
              <a:t>You are working on a classification problem and you have generated your set of hypothesis, created features and discussed the importance of variables. </a:t>
            </a:r>
          </a:p>
          <a:p>
            <a:r>
              <a:rPr lang="en-IN" dirty="0" smtClean="0"/>
              <a:t>Within an hour, stakeholders want to see the first cut of the model.</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618413" cy="914400"/>
          </a:xfrm>
        </p:spPr>
        <p:txBody>
          <a:bodyPr/>
          <a:lstStyle/>
          <a:p>
            <a:r>
              <a:rPr lang="en-US" dirty="0" err="1" smtClean="0"/>
              <a:t>Bayes</a:t>
            </a:r>
            <a:r>
              <a:rPr lang="en-US" dirty="0" smtClean="0"/>
              <a:t> Rule</a:t>
            </a:r>
            <a:endParaRPr lang="en-US" dirty="0"/>
          </a:p>
        </p:txBody>
      </p:sp>
      <p:graphicFrame>
        <p:nvGraphicFramePr>
          <p:cNvPr id="38915" name="Object 3"/>
          <p:cNvGraphicFramePr>
            <a:graphicFrameLocks noChangeAspect="1"/>
          </p:cNvGraphicFramePr>
          <p:nvPr>
            <p:extLst/>
          </p:nvPr>
        </p:nvGraphicFramePr>
        <p:xfrm>
          <a:off x="1805076" y="2176608"/>
          <a:ext cx="4886325" cy="871538"/>
        </p:xfrm>
        <a:graphic>
          <a:graphicData uri="http://schemas.openxmlformats.org/presentationml/2006/ole">
            <p:oleObj spid="_x0000_s4098" name="Equation" r:id="rId3" imgW="2605680" imgH="456840" progId="">
              <p:embed/>
            </p:oleObj>
          </a:graphicData>
        </a:graphic>
      </p:graphicFrame>
      <p:sp>
        <p:nvSpPr>
          <p:cNvPr id="6" name="TextBox 5"/>
          <p:cNvSpPr txBox="1"/>
          <p:nvPr/>
        </p:nvSpPr>
        <p:spPr>
          <a:xfrm>
            <a:off x="800188" y="3638477"/>
            <a:ext cx="4223782" cy="646331"/>
          </a:xfrm>
          <a:prstGeom prst="rect">
            <a:avLst/>
          </a:prstGeom>
          <a:noFill/>
        </p:spPr>
        <p:txBody>
          <a:bodyPr wrap="none" rtlCol="0">
            <a:spAutoFit/>
          </a:bodyPr>
          <a:lstStyle/>
          <a:p>
            <a:r>
              <a:rPr lang="en-US" dirty="0" smtClean="0"/>
              <a:t>Posterior Probability</a:t>
            </a:r>
          </a:p>
          <a:p>
            <a:r>
              <a:rPr lang="en-US" dirty="0" smtClean="0"/>
              <a:t>(Probability of class AFTER seeing the data)</a:t>
            </a:r>
            <a:endParaRPr lang="en-US" dirty="0"/>
          </a:p>
        </p:txBody>
      </p:sp>
      <p:cxnSp>
        <p:nvCxnSpPr>
          <p:cNvPr id="8" name="Straight Arrow Connector 7"/>
          <p:cNvCxnSpPr/>
          <p:nvPr/>
        </p:nvCxnSpPr>
        <p:spPr>
          <a:xfrm rot="5400000" flipH="1" flipV="1">
            <a:off x="2149823" y="3235510"/>
            <a:ext cx="805934"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408414" y="1566824"/>
            <a:ext cx="1217438" cy="369332"/>
          </a:xfrm>
          <a:prstGeom prst="rect">
            <a:avLst/>
          </a:prstGeom>
          <a:noFill/>
        </p:spPr>
        <p:txBody>
          <a:bodyPr wrap="none" rtlCol="0">
            <a:spAutoFit/>
          </a:bodyPr>
          <a:lstStyle/>
          <a:p>
            <a:r>
              <a:rPr lang="en-US" dirty="0" smtClean="0"/>
              <a:t>Class Prior</a:t>
            </a:r>
          </a:p>
        </p:txBody>
      </p:sp>
      <p:sp>
        <p:nvSpPr>
          <p:cNvPr id="13" name="TextBox 12"/>
          <p:cNvSpPr txBox="1"/>
          <p:nvPr/>
        </p:nvSpPr>
        <p:spPr>
          <a:xfrm>
            <a:off x="5314950" y="1429680"/>
            <a:ext cx="2752902" cy="369332"/>
          </a:xfrm>
          <a:prstGeom prst="rect">
            <a:avLst/>
          </a:prstGeom>
          <a:noFill/>
        </p:spPr>
        <p:txBody>
          <a:bodyPr wrap="none" rtlCol="0">
            <a:spAutoFit/>
          </a:bodyPr>
          <a:lstStyle/>
          <a:p>
            <a:r>
              <a:rPr lang="en-US" dirty="0" smtClean="0"/>
              <a:t>Data Likelihood given Class</a:t>
            </a:r>
          </a:p>
        </p:txBody>
      </p:sp>
      <p:cxnSp>
        <p:nvCxnSpPr>
          <p:cNvPr id="17" name="Straight Arrow Connector 16"/>
          <p:cNvCxnSpPr>
            <a:stCxn id="12" idx="2"/>
          </p:cNvCxnSpPr>
          <p:nvPr/>
        </p:nvCxnSpPr>
        <p:spPr>
          <a:xfrm rot="16200000" flipH="1">
            <a:off x="3262307" y="1690981"/>
            <a:ext cx="348733" cy="8390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2"/>
          </p:cNvCxnSpPr>
          <p:nvPr/>
        </p:nvCxnSpPr>
        <p:spPr>
          <a:xfrm rot="5400000">
            <a:off x="6057410" y="1513753"/>
            <a:ext cx="348733" cy="9192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152988" y="3454605"/>
            <a:ext cx="2171425" cy="369332"/>
          </a:xfrm>
          <a:prstGeom prst="rect">
            <a:avLst/>
          </a:prstGeom>
          <a:noFill/>
        </p:spPr>
        <p:txBody>
          <a:bodyPr wrap="none" rtlCol="0">
            <a:spAutoFit/>
          </a:bodyPr>
          <a:lstStyle/>
          <a:p>
            <a:r>
              <a:rPr lang="en-US" dirty="0" smtClean="0"/>
              <a:t>Data Prior (Marginal)</a:t>
            </a:r>
          </a:p>
        </p:txBody>
      </p:sp>
      <p:cxnSp>
        <p:nvCxnSpPr>
          <p:cNvPr id="22" name="Straight Arrow Connector 21"/>
          <p:cNvCxnSpPr>
            <a:stCxn id="20" idx="0"/>
          </p:cNvCxnSpPr>
          <p:nvPr/>
        </p:nvCxnSpPr>
        <p:spPr>
          <a:xfrm rot="5400000" flipH="1" flipV="1">
            <a:off x="4993953" y="3209857"/>
            <a:ext cx="489497" cy="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6" name="Object 15"/>
          <p:cNvGraphicFramePr>
            <a:graphicFrameLocks noChangeAspect="1"/>
          </p:cNvGraphicFramePr>
          <p:nvPr>
            <p:extLst/>
          </p:nvPr>
        </p:nvGraphicFramePr>
        <p:xfrm>
          <a:off x="1962150" y="4786313"/>
          <a:ext cx="3921125" cy="1358900"/>
        </p:xfrm>
        <a:graphic>
          <a:graphicData uri="http://schemas.openxmlformats.org/presentationml/2006/ole">
            <p:oleObj spid="_x0000_s4099" name="Equation" r:id="rId4" imgW="1334520" imgH="456840" progId="">
              <p:embed/>
            </p:oleObj>
          </a:graphicData>
        </a:graphic>
      </p:graphicFrame>
      <p:graphicFrame>
        <p:nvGraphicFramePr>
          <p:cNvPr id="18" name="Object 17"/>
          <p:cNvGraphicFramePr>
            <a:graphicFrameLocks noChangeAspect="1"/>
          </p:cNvGraphicFramePr>
          <p:nvPr>
            <p:extLst/>
          </p:nvPr>
        </p:nvGraphicFramePr>
        <p:xfrm>
          <a:off x="6134355" y="5114205"/>
          <a:ext cx="1293812" cy="550862"/>
        </p:xfrm>
        <a:graphic>
          <a:graphicData uri="http://schemas.openxmlformats.org/presentationml/2006/ole">
            <p:oleObj spid="_x0000_s4100" name="Equation" r:id="rId5" imgW="429480" imgH="182520" progId="">
              <p:embed/>
            </p:oleObj>
          </a:graphicData>
        </a:graphic>
      </p:graphicFrame>
      <p:sp>
        <p:nvSpPr>
          <p:cNvPr id="21" name="Rounded Rectangle 20"/>
          <p:cNvSpPr/>
          <p:nvPr/>
        </p:nvSpPr>
        <p:spPr>
          <a:xfrm>
            <a:off x="4541731" y="4786285"/>
            <a:ext cx="1259199" cy="669981"/>
          </a:xfrm>
          <a:prstGeom prst="round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48707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43000" y="92964"/>
            <a:ext cx="7086600" cy="973836"/>
          </a:xfrm>
        </p:spPr>
        <p:txBody>
          <a:bodyPr/>
          <a:lstStyle/>
          <a:p>
            <a:r>
              <a:rPr lang="en-US" altLang="zh-CN" dirty="0"/>
              <a:t>Bayes Theorem</a:t>
            </a:r>
          </a:p>
        </p:txBody>
      </p:sp>
      <p:graphicFrame>
        <p:nvGraphicFramePr>
          <p:cNvPr id="5126" name="Object 6"/>
          <p:cNvGraphicFramePr>
            <a:graphicFrameLocks noGrp="1" noChangeAspect="1"/>
          </p:cNvGraphicFramePr>
          <p:nvPr>
            <p:ph idx="1"/>
            <p:extLst>
              <p:ext uri="{D42A27DB-BD31-4B8C-83A1-F6EECF244321}">
                <p14:modId xmlns:p14="http://schemas.microsoft.com/office/powerpoint/2010/main" xmlns="" val="972915225"/>
              </p:ext>
            </p:extLst>
          </p:nvPr>
        </p:nvGraphicFramePr>
        <p:xfrm>
          <a:off x="3352800" y="2133600"/>
          <a:ext cx="2817813" cy="774700"/>
        </p:xfrm>
        <a:graphic>
          <a:graphicData uri="http://schemas.openxmlformats.org/presentationml/2006/ole">
            <p:oleObj spid="_x0000_s5122" name="Equation" r:id="rId4" imgW="1524000" imgH="419100" progId="Equation.3">
              <p:embed/>
            </p:oleObj>
          </a:graphicData>
        </a:graphic>
      </p:graphicFrame>
      <p:sp>
        <p:nvSpPr>
          <p:cNvPr id="5123" name="Rectangle 3"/>
          <p:cNvSpPr>
            <a:spLocks noGrp="1" noChangeArrowheads="1"/>
          </p:cNvSpPr>
          <p:nvPr>
            <p:ph type="body" idx="4294967295"/>
          </p:nvPr>
        </p:nvSpPr>
        <p:spPr>
          <a:xfrm>
            <a:off x="0" y="1371600"/>
            <a:ext cx="8763000" cy="4691063"/>
          </a:xfrm>
        </p:spPr>
        <p:txBody>
          <a:bodyPr>
            <a:normAutofit/>
          </a:bodyPr>
          <a:lstStyle/>
          <a:p>
            <a:r>
              <a:rPr lang="en-US" altLang="zh-CN" sz="2600" dirty="0"/>
              <a:t>Given a hypothesis </a:t>
            </a:r>
            <a:r>
              <a:rPr lang="en-US" altLang="zh-CN" sz="2600" i="1" dirty="0"/>
              <a:t>h</a:t>
            </a:r>
            <a:r>
              <a:rPr lang="en-US" altLang="zh-CN" sz="2600" dirty="0"/>
              <a:t> and data </a:t>
            </a:r>
            <a:r>
              <a:rPr lang="en-US" altLang="zh-CN" sz="2600" i="1" dirty="0"/>
              <a:t>D</a:t>
            </a:r>
            <a:r>
              <a:rPr lang="en-US" altLang="zh-CN" sz="2600" dirty="0"/>
              <a:t> which bears on the hypothesis:</a:t>
            </a:r>
          </a:p>
          <a:p>
            <a:endParaRPr lang="en-US" altLang="zh-CN" sz="2600" dirty="0"/>
          </a:p>
          <a:p>
            <a:endParaRPr lang="en-US" altLang="zh-CN" sz="2600" i="1" dirty="0" smtClean="0"/>
          </a:p>
          <a:p>
            <a:r>
              <a:rPr lang="en-US" altLang="zh-CN" sz="2600" dirty="0"/>
              <a:t>P(h): independent probability of h: prior probability</a:t>
            </a:r>
          </a:p>
          <a:p>
            <a:r>
              <a:rPr lang="en-US" altLang="zh-CN" sz="2600" dirty="0"/>
              <a:t>P(D): independent probability of D</a:t>
            </a:r>
          </a:p>
          <a:p>
            <a:r>
              <a:rPr lang="en-US" altLang="zh-CN" sz="2600" dirty="0"/>
              <a:t>P(</a:t>
            </a:r>
            <a:r>
              <a:rPr lang="en-US" altLang="zh-CN" sz="2600" dirty="0" err="1"/>
              <a:t>D|h</a:t>
            </a:r>
            <a:r>
              <a:rPr lang="en-US" altLang="zh-CN" sz="2600" dirty="0"/>
              <a:t>): conditional probability of D given h: likelihood</a:t>
            </a:r>
          </a:p>
          <a:p>
            <a:r>
              <a:rPr lang="en-US" altLang="zh-CN" sz="2600" dirty="0"/>
              <a:t>P(</a:t>
            </a:r>
            <a:r>
              <a:rPr lang="en-US" altLang="zh-CN" sz="2600" dirty="0" err="1"/>
              <a:t>h|D</a:t>
            </a:r>
            <a:r>
              <a:rPr lang="en-US" altLang="zh-CN" sz="2600" dirty="0"/>
              <a:t>): conditional probability of h given D: posterior probability</a:t>
            </a:r>
          </a:p>
        </p:txBody>
      </p:sp>
    </p:spTree>
    <p:extLst>
      <p:ext uri="{BB962C8B-B14F-4D97-AF65-F5344CB8AC3E}">
        <p14:creationId xmlns:p14="http://schemas.microsoft.com/office/powerpoint/2010/main" xmlns="" val="3421572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52400"/>
            <a:ext cx="7543800" cy="914400"/>
          </a:xfrm>
        </p:spPr>
        <p:txBody>
          <a:bodyPr/>
          <a:lstStyle/>
          <a:p>
            <a:r>
              <a:rPr lang="en-US" altLang="zh-CN" dirty="0"/>
              <a:t>Bayesian Methods</a:t>
            </a:r>
            <a:endParaRPr lang="en-US" dirty="0"/>
          </a:p>
        </p:txBody>
      </p:sp>
      <p:sp>
        <p:nvSpPr>
          <p:cNvPr id="2" name="Content Placeholder 1"/>
          <p:cNvSpPr>
            <a:spLocks noGrp="1"/>
          </p:cNvSpPr>
          <p:nvPr>
            <p:ph idx="1"/>
          </p:nvPr>
        </p:nvSpPr>
        <p:spPr>
          <a:xfrm>
            <a:off x="228600" y="1219200"/>
            <a:ext cx="8610600" cy="4678363"/>
          </a:xfrm>
        </p:spPr>
        <p:txBody>
          <a:bodyPr/>
          <a:lstStyle/>
          <a:p>
            <a:pPr>
              <a:lnSpc>
                <a:spcPct val="90000"/>
              </a:lnSpc>
            </a:pPr>
            <a:r>
              <a:rPr lang="en-US" altLang="zh-CN" sz="2800" dirty="0"/>
              <a:t>Learning and classification methods based on probability theory.</a:t>
            </a:r>
          </a:p>
          <a:p>
            <a:pPr>
              <a:lnSpc>
                <a:spcPct val="90000"/>
              </a:lnSpc>
            </a:pPr>
            <a:r>
              <a:rPr lang="en-US" altLang="zh-CN" sz="2800" dirty="0"/>
              <a:t>Bayes theorem plays a critical role in probabilistic learning and classification.</a:t>
            </a:r>
          </a:p>
          <a:p>
            <a:pPr>
              <a:lnSpc>
                <a:spcPct val="90000"/>
              </a:lnSpc>
            </a:pPr>
            <a:r>
              <a:rPr lang="en-US" altLang="zh-CN" sz="2800" dirty="0"/>
              <a:t>Uses </a:t>
            </a:r>
            <a:r>
              <a:rPr lang="en-US" altLang="zh-CN" sz="2800" i="1" dirty="0"/>
              <a:t>prior</a:t>
            </a:r>
            <a:r>
              <a:rPr lang="en-US" altLang="zh-CN" sz="2800" dirty="0"/>
              <a:t> probability of each category given no information about an item.</a:t>
            </a:r>
          </a:p>
          <a:p>
            <a:pPr>
              <a:lnSpc>
                <a:spcPct val="90000"/>
              </a:lnSpc>
            </a:pPr>
            <a:r>
              <a:rPr lang="en-US" altLang="zh-CN" sz="2800" dirty="0"/>
              <a:t>Categorization produces a </a:t>
            </a:r>
            <a:r>
              <a:rPr lang="en-US" altLang="zh-CN" sz="2800" i="1" dirty="0"/>
              <a:t>posterior</a:t>
            </a:r>
            <a:r>
              <a:rPr lang="en-US" altLang="zh-CN" sz="2800" dirty="0"/>
              <a:t> probability distribution over the possible categories given a description of an item.</a:t>
            </a:r>
          </a:p>
          <a:p>
            <a:endParaRPr lang="en-US" dirty="0"/>
          </a:p>
        </p:txBody>
      </p:sp>
    </p:spTree>
    <p:extLst>
      <p:ext uri="{BB962C8B-B14F-4D97-AF65-F5344CB8AC3E}">
        <p14:creationId xmlns:p14="http://schemas.microsoft.com/office/powerpoint/2010/main" xmlns="" val="1241903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43000" y="136525"/>
            <a:ext cx="7543800" cy="1143000"/>
          </a:xfrm>
        </p:spPr>
        <p:txBody>
          <a:bodyPr/>
          <a:lstStyle/>
          <a:p>
            <a:r>
              <a:rPr lang="en-US" altLang="zh-CN" dirty="0"/>
              <a:t>Basic Probability Formulas</a:t>
            </a:r>
          </a:p>
        </p:txBody>
      </p:sp>
      <p:sp>
        <p:nvSpPr>
          <p:cNvPr id="22531" name="Rectangle 3"/>
          <p:cNvSpPr>
            <a:spLocks noGrp="1" noChangeArrowheads="1"/>
          </p:cNvSpPr>
          <p:nvPr>
            <p:ph idx="1"/>
          </p:nvPr>
        </p:nvSpPr>
        <p:spPr>
          <a:xfrm>
            <a:off x="381000" y="1202851"/>
            <a:ext cx="8229600" cy="4525963"/>
          </a:xfrm>
        </p:spPr>
        <p:txBody>
          <a:bodyPr>
            <a:normAutofit/>
          </a:bodyPr>
          <a:lstStyle/>
          <a:p>
            <a:pPr>
              <a:lnSpc>
                <a:spcPct val="90000"/>
              </a:lnSpc>
            </a:pPr>
            <a:endParaRPr lang="en-US" altLang="zh-CN" dirty="0" smtClean="0"/>
          </a:p>
          <a:p>
            <a:pPr>
              <a:lnSpc>
                <a:spcPct val="90000"/>
              </a:lnSpc>
            </a:pPr>
            <a:r>
              <a:rPr lang="en-US" altLang="zh-CN" dirty="0" smtClean="0"/>
              <a:t>Product rule</a:t>
            </a:r>
          </a:p>
          <a:p>
            <a:pPr>
              <a:lnSpc>
                <a:spcPct val="90000"/>
              </a:lnSpc>
            </a:pPr>
            <a:endParaRPr lang="en-US" altLang="zh-CN" dirty="0" smtClean="0"/>
          </a:p>
          <a:p>
            <a:pPr>
              <a:lnSpc>
                <a:spcPct val="90000"/>
              </a:lnSpc>
            </a:pPr>
            <a:endParaRPr lang="en-US" altLang="zh-CN" dirty="0"/>
          </a:p>
          <a:p>
            <a:pPr>
              <a:lnSpc>
                <a:spcPct val="90000"/>
              </a:lnSpc>
            </a:pPr>
            <a:r>
              <a:rPr lang="en-US" altLang="zh-CN" dirty="0" smtClean="0"/>
              <a:t>Sum rule</a:t>
            </a:r>
          </a:p>
          <a:p>
            <a:pPr marL="109728" indent="0">
              <a:lnSpc>
                <a:spcPct val="90000"/>
              </a:lnSpc>
              <a:buNone/>
            </a:pPr>
            <a:endParaRPr lang="en-US" altLang="zh-CN" dirty="0"/>
          </a:p>
          <a:p>
            <a:pPr lvl="1">
              <a:lnSpc>
                <a:spcPct val="90000"/>
              </a:lnSpc>
            </a:pPr>
            <a:endParaRPr lang="en-US" altLang="zh-CN" dirty="0"/>
          </a:p>
          <a:p>
            <a:pPr>
              <a:lnSpc>
                <a:spcPct val="90000"/>
              </a:lnSpc>
            </a:pPr>
            <a:r>
              <a:rPr lang="en-US" altLang="zh-CN" dirty="0"/>
              <a:t>Bayes theorem</a:t>
            </a:r>
          </a:p>
          <a:p>
            <a:pPr lvl="1">
              <a:lnSpc>
                <a:spcPct val="90000"/>
              </a:lnSpc>
            </a:pPr>
            <a:endParaRPr lang="en-US" altLang="zh-CN" dirty="0"/>
          </a:p>
          <a:p>
            <a:pPr>
              <a:lnSpc>
                <a:spcPct val="90000"/>
              </a:lnSpc>
            </a:pPr>
            <a:endParaRPr lang="en-US" altLang="zh-CN" dirty="0"/>
          </a:p>
          <a:p>
            <a:pPr>
              <a:lnSpc>
                <a:spcPct val="90000"/>
              </a:lnSpc>
            </a:pPr>
            <a:endParaRPr lang="en-US" altLang="zh-CN" dirty="0" smtClean="0"/>
          </a:p>
        </p:txBody>
      </p:sp>
      <p:sp>
        <p:nvSpPr>
          <p:cNvPr id="22536" name="Rectangle 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2535" name="Object 7"/>
          <p:cNvGraphicFramePr>
            <a:graphicFrameLocks noChangeAspect="1"/>
          </p:cNvGraphicFramePr>
          <p:nvPr>
            <p:extLst>
              <p:ext uri="{D42A27DB-BD31-4B8C-83A1-F6EECF244321}">
                <p14:modId xmlns:p14="http://schemas.microsoft.com/office/powerpoint/2010/main" xmlns="" val="3818518682"/>
              </p:ext>
            </p:extLst>
          </p:nvPr>
        </p:nvGraphicFramePr>
        <p:xfrm>
          <a:off x="2057400" y="2121374"/>
          <a:ext cx="5105400" cy="395288"/>
        </p:xfrm>
        <a:graphic>
          <a:graphicData uri="http://schemas.openxmlformats.org/presentationml/2006/ole">
            <p:oleObj spid="_x0000_s6146" name="Equation" r:id="rId4" imgW="2578100" imgH="203200" progId="Equation.3">
              <p:embed/>
            </p:oleObj>
          </a:graphicData>
        </a:graphic>
      </p:graphicFrame>
      <p:sp>
        <p:nvSpPr>
          <p:cNvPr id="22538" name="Rectangle 1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2537" name="Object 9"/>
          <p:cNvGraphicFramePr>
            <a:graphicFrameLocks noChangeAspect="1"/>
          </p:cNvGraphicFramePr>
          <p:nvPr>
            <p:extLst>
              <p:ext uri="{D42A27DB-BD31-4B8C-83A1-F6EECF244321}">
                <p14:modId xmlns:p14="http://schemas.microsoft.com/office/powerpoint/2010/main" xmlns="" val="1194678482"/>
              </p:ext>
            </p:extLst>
          </p:nvPr>
        </p:nvGraphicFramePr>
        <p:xfrm>
          <a:off x="2077915" y="3328837"/>
          <a:ext cx="4876800" cy="431800"/>
        </p:xfrm>
        <a:graphic>
          <a:graphicData uri="http://schemas.openxmlformats.org/presentationml/2006/ole">
            <p:oleObj spid="_x0000_s6147" name="Equation" r:id="rId5" imgW="2260600" imgH="203200" progId="Equation.3">
              <p:embed/>
            </p:oleObj>
          </a:graphicData>
        </a:graphic>
      </p:graphicFrame>
      <p:sp>
        <p:nvSpPr>
          <p:cNvPr id="22540" name="Rectangle 12"/>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22542" name="Rectangle 14"/>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2541" name="Object 13"/>
          <p:cNvGraphicFramePr>
            <a:graphicFrameLocks noChangeAspect="1"/>
          </p:cNvGraphicFramePr>
          <p:nvPr>
            <p:extLst>
              <p:ext uri="{D42A27DB-BD31-4B8C-83A1-F6EECF244321}">
                <p14:modId xmlns:p14="http://schemas.microsoft.com/office/powerpoint/2010/main" xmlns="" val="1611773391"/>
              </p:ext>
            </p:extLst>
          </p:nvPr>
        </p:nvGraphicFramePr>
        <p:xfrm>
          <a:off x="2590800" y="4684956"/>
          <a:ext cx="3048000" cy="839788"/>
        </p:xfrm>
        <a:graphic>
          <a:graphicData uri="http://schemas.openxmlformats.org/presentationml/2006/ole">
            <p:oleObj spid="_x0000_s6148" name="Equation" r:id="rId6" imgW="1524000" imgH="419100" progId="Equation.3">
              <p:embed/>
            </p:oleObj>
          </a:graphicData>
        </a:graphic>
      </p:graphicFrame>
    </p:spTree>
    <p:extLst>
      <p:ext uri="{BB962C8B-B14F-4D97-AF65-F5344CB8AC3E}">
        <p14:creationId xmlns:p14="http://schemas.microsoft.com/office/powerpoint/2010/main" xmlns="" val="149997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00986" cy="781072"/>
          </a:xfrm>
        </p:spPr>
        <p:txBody>
          <a:bodyPr>
            <a:normAutofit fontScale="90000"/>
          </a:bodyPr>
          <a:lstStyle/>
          <a:p>
            <a:r>
              <a:rPr lang="en-IN" b="1" dirty="0" smtClean="0"/>
              <a:t>What is Naive Bayes algorithm?</a:t>
            </a:r>
            <a:endParaRPr lang="en-IN" dirty="0"/>
          </a:p>
        </p:txBody>
      </p:sp>
      <p:sp>
        <p:nvSpPr>
          <p:cNvPr id="3" name="Content Placeholder 2"/>
          <p:cNvSpPr>
            <a:spLocks noGrp="1"/>
          </p:cNvSpPr>
          <p:nvPr>
            <p:ph idx="1"/>
          </p:nvPr>
        </p:nvSpPr>
        <p:spPr>
          <a:xfrm>
            <a:off x="381000" y="1447800"/>
            <a:ext cx="8305800" cy="4876800"/>
          </a:xfrm>
        </p:spPr>
        <p:txBody>
          <a:bodyPr>
            <a:normAutofit fontScale="92500"/>
          </a:bodyPr>
          <a:lstStyle/>
          <a:p>
            <a:r>
              <a:rPr lang="en-IN" dirty="0" smtClean="0"/>
              <a:t>It is a classification technique based on Bayes’ Theorem with an assumption of independence among predictors.</a:t>
            </a:r>
          </a:p>
          <a:p>
            <a:r>
              <a:rPr lang="en-IN" dirty="0" smtClean="0"/>
              <a:t>Naive Bayes classifier assumes that the presence of a particular feature in a class is unrelated to the presence of any other feature. For example, a fruit may be considered to be an apple if it is red, round, and about 3 inches in diameter. </a:t>
            </a:r>
          </a:p>
          <a:p>
            <a:r>
              <a:rPr lang="en-IN" dirty="0" smtClean="0"/>
              <a:t>Even if these features depend on each other or upon the existence of the other features, all of these properties independently contribute to the probability that this fruit is an apple and that is why it is known as ‘Naive’.</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rmAutofit fontScale="90000"/>
          </a:bodyPr>
          <a:lstStyle/>
          <a:p>
            <a:r>
              <a:rPr lang="en-IN" b="1" dirty="0" smtClean="0"/>
              <a:t>What is Naive Bayes algorithm?</a:t>
            </a:r>
            <a:endParaRPr lang="en-IN" dirty="0"/>
          </a:p>
        </p:txBody>
      </p:sp>
      <p:sp>
        <p:nvSpPr>
          <p:cNvPr id="3" name="Content Placeholder 2"/>
          <p:cNvSpPr>
            <a:spLocks noGrp="1"/>
          </p:cNvSpPr>
          <p:nvPr>
            <p:ph idx="1"/>
          </p:nvPr>
        </p:nvSpPr>
        <p:spPr>
          <a:xfrm>
            <a:off x="228600" y="1524000"/>
            <a:ext cx="8686800" cy="4800600"/>
          </a:xfrm>
        </p:spPr>
        <p:txBody>
          <a:bodyPr/>
          <a:lstStyle/>
          <a:p>
            <a:r>
              <a:rPr lang="en-IN" dirty="0" smtClean="0"/>
              <a:t>Naive Bayes model is easy to build and particularly useful for very large data sets. </a:t>
            </a:r>
          </a:p>
          <a:p>
            <a:r>
              <a:rPr lang="en-IN" dirty="0" smtClean="0"/>
              <a:t>Along with simplicity, Naive Bayes is known to outperform even highly sophisticated classification methods.</a:t>
            </a:r>
          </a:p>
          <a:p>
            <a:r>
              <a:rPr lang="en-IN" dirty="0" smtClean="0"/>
              <a:t>Bayes theorem provides a way of calculating posterior probability P(</a:t>
            </a:r>
            <a:r>
              <a:rPr lang="en-IN" dirty="0" err="1" smtClean="0"/>
              <a:t>c|x</a:t>
            </a:r>
            <a:r>
              <a:rPr lang="en-IN" dirty="0" smtClean="0"/>
              <a:t>) from P(c), P(x) and P(</a:t>
            </a:r>
            <a:r>
              <a:rPr lang="en-IN" dirty="0" err="1" smtClean="0"/>
              <a:t>x|c</a:t>
            </a:r>
            <a:r>
              <a:rPr lang="en-IN" dirty="0" smtClean="0"/>
              <a:t>).</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p>
            <a:r>
              <a:rPr lang="en-IN" sz="4000" b="1" dirty="0" smtClean="0"/>
              <a:t>How Naive Bayes algorithm works?</a:t>
            </a:r>
            <a:endParaRPr lang="en-IN" sz="4000" dirty="0"/>
          </a:p>
        </p:txBody>
      </p:sp>
      <p:sp>
        <p:nvSpPr>
          <p:cNvPr id="3" name="Content Placeholder 2"/>
          <p:cNvSpPr>
            <a:spLocks noGrp="1"/>
          </p:cNvSpPr>
          <p:nvPr>
            <p:ph idx="1"/>
          </p:nvPr>
        </p:nvSpPr>
        <p:spPr>
          <a:xfrm>
            <a:off x="304800" y="1219200"/>
            <a:ext cx="8382000" cy="5105400"/>
          </a:xfrm>
        </p:spPr>
        <p:txBody>
          <a:bodyPr/>
          <a:lstStyle/>
          <a:p>
            <a:pPr marL="274320" lvl="1" indent="-274320">
              <a:buClr>
                <a:schemeClr val="accent3"/>
              </a:buClr>
              <a:buSzPct val="95000"/>
            </a:pPr>
            <a:r>
              <a:rPr lang="en-IN" sz="2600" dirty="0" smtClean="0"/>
              <a:t>Let’s follow the below steps to perform it.</a:t>
            </a:r>
          </a:p>
          <a:p>
            <a:pPr marL="274320" lvl="2" indent="-274320">
              <a:buClr>
                <a:schemeClr val="accent3"/>
              </a:buClr>
              <a:buSzPct val="95000"/>
            </a:pPr>
            <a:r>
              <a:rPr lang="en-IN" sz="2600" dirty="0" smtClean="0"/>
              <a:t>Step 1: Convert the data set into a frequency table</a:t>
            </a:r>
          </a:p>
          <a:p>
            <a:pPr marL="274320" lvl="2" indent="-274320">
              <a:buClr>
                <a:schemeClr val="accent3"/>
              </a:buClr>
              <a:buSzPct val="95000"/>
            </a:pPr>
            <a:r>
              <a:rPr lang="en-IN" sz="2600" dirty="0" smtClean="0"/>
              <a:t>Step 2: Create Likelihood table by finding the probabilities like Overcast probability = 0.29 and probability of playing is 0.64.</a:t>
            </a:r>
          </a:p>
          <a:p>
            <a:r>
              <a:rPr lang="en-IN" dirty="0" smtClean="0"/>
              <a:t>Step 3: Now, use Naive Bayesian equation to calculate the posterior probability for each class. The class with the highest posterior probability is the outcome of prediction.</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66800" y="304799"/>
            <a:ext cx="7602415" cy="855785"/>
          </a:xfrm>
        </p:spPr>
        <p:txBody>
          <a:bodyPr/>
          <a:lstStyle/>
          <a:p>
            <a:pPr eaLnBrk="1" hangingPunct="1"/>
            <a:r>
              <a:rPr lang="en-US" dirty="0" smtClean="0"/>
              <a:t>Applications of NaiveBayes</a:t>
            </a:r>
          </a:p>
        </p:txBody>
      </p:sp>
      <p:sp>
        <p:nvSpPr>
          <p:cNvPr id="5123" name="Rectangle 3"/>
          <p:cNvSpPr>
            <a:spLocks noGrp="1" noChangeArrowheads="1"/>
          </p:cNvSpPr>
          <p:nvPr>
            <p:ph idx="1"/>
          </p:nvPr>
        </p:nvSpPr>
        <p:spPr>
          <a:xfrm>
            <a:off x="228600" y="1447800"/>
            <a:ext cx="8610600" cy="4525963"/>
          </a:xfrm>
        </p:spPr>
        <p:txBody>
          <a:bodyPr/>
          <a:lstStyle/>
          <a:p>
            <a:pPr eaLnBrk="1" hangingPunct="1">
              <a:lnSpc>
                <a:spcPct val="90000"/>
              </a:lnSpc>
            </a:pPr>
            <a:r>
              <a:rPr lang="en-US" sz="2400" dirty="0" smtClean="0"/>
              <a:t>Spam Classification</a:t>
            </a:r>
          </a:p>
          <a:p>
            <a:pPr lvl="1" eaLnBrk="1" hangingPunct="1">
              <a:lnSpc>
                <a:spcPct val="90000"/>
              </a:lnSpc>
            </a:pPr>
            <a:r>
              <a:rPr lang="en-US" sz="2400" dirty="0" smtClean="0"/>
              <a:t>Given an email, predict whether it is spam or not</a:t>
            </a:r>
          </a:p>
          <a:p>
            <a:pPr lvl="1" eaLnBrk="1" hangingPunct="1">
              <a:lnSpc>
                <a:spcPct val="90000"/>
              </a:lnSpc>
              <a:buNone/>
            </a:pPr>
            <a:endParaRPr lang="en-US" sz="2400" dirty="0" smtClean="0"/>
          </a:p>
          <a:p>
            <a:pPr eaLnBrk="1" hangingPunct="1">
              <a:lnSpc>
                <a:spcPct val="90000"/>
              </a:lnSpc>
            </a:pPr>
            <a:r>
              <a:rPr lang="en-US" sz="2400" dirty="0" smtClean="0"/>
              <a:t>Medical Diagnosis</a:t>
            </a:r>
          </a:p>
          <a:p>
            <a:pPr lvl="1" eaLnBrk="1" hangingPunct="1">
              <a:lnSpc>
                <a:spcPct val="90000"/>
              </a:lnSpc>
            </a:pPr>
            <a:r>
              <a:rPr lang="en-US" sz="2400" dirty="0" smtClean="0"/>
              <a:t>Given a list of symptoms, predict whether a patient has disease X or not</a:t>
            </a:r>
          </a:p>
          <a:p>
            <a:pPr lvl="1" eaLnBrk="1" hangingPunct="1">
              <a:lnSpc>
                <a:spcPct val="90000"/>
              </a:lnSpc>
            </a:pPr>
            <a:endParaRPr lang="en-US" sz="2400" dirty="0" smtClean="0"/>
          </a:p>
          <a:p>
            <a:pPr eaLnBrk="1" hangingPunct="1">
              <a:lnSpc>
                <a:spcPct val="90000"/>
              </a:lnSpc>
            </a:pPr>
            <a:r>
              <a:rPr lang="en-US" sz="2400" dirty="0" smtClean="0"/>
              <a:t>Weather</a:t>
            </a:r>
          </a:p>
          <a:p>
            <a:pPr lvl="1" eaLnBrk="1" hangingPunct="1">
              <a:lnSpc>
                <a:spcPct val="90000"/>
              </a:lnSpc>
            </a:pPr>
            <a:r>
              <a:rPr lang="en-US" sz="2400" dirty="0" smtClean="0"/>
              <a:t>Based on temperature, humidity, etc… predict will it rain tomorrow?</a:t>
            </a:r>
          </a:p>
        </p:txBody>
      </p:sp>
    </p:spTree>
    <p:extLst>
      <p:ext uri="{BB962C8B-B14F-4D97-AF65-F5344CB8AC3E}">
        <p14:creationId xmlns:p14="http://schemas.microsoft.com/office/powerpoint/2010/main" xmlns="" val="15849540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228600"/>
            <a:ext cx="8153400" cy="838200"/>
          </a:xfrm>
        </p:spPr>
        <p:txBody>
          <a:bodyPr>
            <a:normAutofit/>
          </a:bodyPr>
          <a:lstStyle/>
          <a:p>
            <a:r>
              <a:rPr lang="en-US" sz="3600" dirty="0"/>
              <a:t>Desirable Properties of Bayes Classifier</a:t>
            </a:r>
          </a:p>
        </p:txBody>
      </p:sp>
      <p:sp>
        <p:nvSpPr>
          <p:cNvPr id="43011" name="Rectangle 3"/>
          <p:cNvSpPr>
            <a:spLocks noGrp="1" noChangeArrowheads="1"/>
          </p:cNvSpPr>
          <p:nvPr>
            <p:ph idx="1"/>
          </p:nvPr>
        </p:nvSpPr>
        <p:spPr>
          <a:xfrm>
            <a:off x="228600" y="1417638"/>
            <a:ext cx="8686800" cy="4525963"/>
          </a:xfrm>
        </p:spPr>
        <p:txBody>
          <a:bodyPr>
            <a:normAutofit/>
          </a:bodyPr>
          <a:lstStyle/>
          <a:p>
            <a:pPr>
              <a:lnSpc>
                <a:spcPct val="90000"/>
              </a:lnSpc>
            </a:pPr>
            <a:r>
              <a:rPr lang="en-US" dirty="0" smtClean="0"/>
              <a:t>1. Incremental: </a:t>
            </a:r>
            <a:r>
              <a:rPr lang="en-US" dirty="0"/>
              <a:t>with each training example, the prior and the likelihood can be updated dynamically: flexible and robust to errors.</a:t>
            </a:r>
          </a:p>
          <a:p>
            <a:pPr>
              <a:lnSpc>
                <a:spcPct val="90000"/>
              </a:lnSpc>
            </a:pPr>
            <a:r>
              <a:rPr lang="en-US" dirty="0" smtClean="0"/>
              <a:t>2. Combines </a:t>
            </a:r>
            <a:r>
              <a:rPr lang="en-US" dirty="0"/>
              <a:t>prior knowledge and observed data: prior probability of a hypothesis multiplied with probability of the hypothesis given the training </a:t>
            </a:r>
            <a:r>
              <a:rPr lang="en-US" dirty="0" smtClean="0"/>
              <a:t>data.</a:t>
            </a:r>
            <a:endParaRPr lang="en-US" dirty="0"/>
          </a:p>
          <a:p>
            <a:pPr>
              <a:lnSpc>
                <a:spcPct val="90000"/>
              </a:lnSpc>
            </a:pPr>
            <a:r>
              <a:rPr lang="en-US" dirty="0" smtClean="0"/>
              <a:t>3. Probabilistic </a:t>
            </a:r>
            <a:r>
              <a:rPr lang="en-US" dirty="0"/>
              <a:t>hypothesis: outputs not only a classification, but a probability distribution over all </a:t>
            </a:r>
            <a:r>
              <a:rPr lang="en-US" dirty="0" smtClean="0"/>
              <a:t>classes.</a:t>
            </a:r>
            <a:endParaRPr lang="en-US" dirty="0"/>
          </a:p>
        </p:txBody>
      </p:sp>
    </p:spTree>
    <p:extLst>
      <p:ext uri="{BB962C8B-B14F-4D97-AF65-F5344CB8AC3E}">
        <p14:creationId xmlns:p14="http://schemas.microsoft.com/office/powerpoint/2010/main" xmlns="" val="3836663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28600"/>
            <a:ext cx="7543800" cy="914400"/>
          </a:xfrm>
        </p:spPr>
        <p:txBody>
          <a:bodyPr/>
          <a:lstStyle/>
          <a:p>
            <a:r>
              <a:rPr lang="en-US" dirty="0"/>
              <a:t>Model Parameters</a:t>
            </a:r>
          </a:p>
        </p:txBody>
      </p:sp>
      <p:sp>
        <p:nvSpPr>
          <p:cNvPr id="2" name="Content Placeholder 1"/>
          <p:cNvSpPr>
            <a:spLocks noGrp="1"/>
          </p:cNvSpPr>
          <p:nvPr>
            <p:ph idx="1"/>
          </p:nvPr>
        </p:nvSpPr>
        <p:spPr>
          <a:xfrm>
            <a:off x="228600" y="1219200"/>
            <a:ext cx="8839200" cy="4678363"/>
          </a:xfrm>
        </p:spPr>
        <p:txBody>
          <a:bodyPr>
            <a:normAutofit lnSpcReduction="10000"/>
          </a:bodyPr>
          <a:lstStyle/>
          <a:p>
            <a:r>
              <a:rPr lang="en-US" sz="2800" dirty="0"/>
              <a:t>For the Bayes classifier, we need to “learn” two functions, the likelihood and the prior</a:t>
            </a:r>
          </a:p>
          <a:p>
            <a:pPr>
              <a:buNone/>
            </a:pPr>
            <a:endParaRPr lang="en-US" sz="2400" dirty="0" smtClean="0"/>
          </a:p>
          <a:p>
            <a:pPr>
              <a:buNone/>
            </a:pPr>
            <a:r>
              <a:rPr lang="en-US" sz="2400" dirty="0" smtClean="0"/>
              <a:t>The </a:t>
            </a:r>
            <a:r>
              <a:rPr lang="en-US" sz="2400" dirty="0"/>
              <a:t>problem with explicitly modeling P(X</a:t>
            </a:r>
            <a:r>
              <a:rPr lang="en-US" sz="2400" baseline="-25000" dirty="0"/>
              <a:t>1</a:t>
            </a:r>
            <a:r>
              <a:rPr lang="en-US" sz="2400" dirty="0"/>
              <a:t>,…,</a:t>
            </a:r>
            <a:r>
              <a:rPr lang="en-US" sz="2400" dirty="0" err="1"/>
              <a:t>X</a:t>
            </a:r>
            <a:r>
              <a:rPr lang="en-US" sz="2400" baseline="-25000" dirty="0" err="1"/>
              <a:t>n</a:t>
            </a:r>
            <a:r>
              <a:rPr lang="en-US" sz="2400" dirty="0" err="1"/>
              <a:t>|Y</a:t>
            </a:r>
            <a:r>
              <a:rPr lang="en-US" sz="2400" dirty="0"/>
              <a:t>) is that there are usually way too many parameters:</a:t>
            </a:r>
          </a:p>
          <a:p>
            <a:pPr lvl="1"/>
            <a:r>
              <a:rPr lang="en-US" sz="2400" dirty="0"/>
              <a:t>We’ll run out of space</a:t>
            </a:r>
          </a:p>
          <a:p>
            <a:pPr lvl="1"/>
            <a:r>
              <a:rPr lang="en-US" sz="2400" dirty="0"/>
              <a:t>We’ll run out of time</a:t>
            </a:r>
          </a:p>
          <a:p>
            <a:pPr lvl="1"/>
            <a:r>
              <a:rPr lang="en-US" sz="2400" dirty="0"/>
              <a:t>And we’ll need tons of training data (which is usually not available)</a:t>
            </a:r>
          </a:p>
          <a:p>
            <a:r>
              <a:rPr lang="en-US" sz="2800" dirty="0"/>
              <a:t>The </a:t>
            </a:r>
            <a:r>
              <a:rPr lang="en-US" sz="2800" i="1" dirty="0" smtClean="0"/>
              <a:t>Naive </a:t>
            </a:r>
            <a:r>
              <a:rPr lang="en-US" sz="2800" i="1" dirty="0"/>
              <a:t>Bayes Assumption</a:t>
            </a:r>
            <a:r>
              <a:rPr lang="en-US" sz="2800" dirty="0"/>
              <a:t>: Assume that all features are independent </a:t>
            </a:r>
            <a:r>
              <a:rPr lang="en-US" sz="2800" b="1" dirty="0"/>
              <a:t>given the class label Y</a:t>
            </a:r>
            <a:endParaRPr lang="en-US" sz="2800" dirty="0"/>
          </a:p>
          <a:p>
            <a:endParaRPr lang="en-US" dirty="0"/>
          </a:p>
        </p:txBody>
      </p:sp>
    </p:spTree>
    <p:extLst>
      <p:ext uri="{BB962C8B-B14F-4D97-AF65-F5344CB8AC3E}">
        <p14:creationId xmlns:p14="http://schemas.microsoft.com/office/powerpoint/2010/main" xmlns="" val="420843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896112"/>
          </a:xfrm>
        </p:spPr>
        <p:txBody>
          <a:bodyPr/>
          <a:lstStyle/>
          <a:p>
            <a:r>
              <a:rPr lang="en-IN" dirty="0" smtClean="0"/>
              <a:t>Naive Bayes - Introduction</a:t>
            </a:r>
            <a:endParaRPr lang="en-IN" dirty="0"/>
          </a:p>
        </p:txBody>
      </p:sp>
      <p:sp>
        <p:nvSpPr>
          <p:cNvPr id="3" name="Content Placeholder 2"/>
          <p:cNvSpPr>
            <a:spLocks noGrp="1"/>
          </p:cNvSpPr>
          <p:nvPr>
            <p:ph idx="1"/>
          </p:nvPr>
        </p:nvSpPr>
        <p:spPr>
          <a:xfrm>
            <a:off x="304800" y="1524000"/>
            <a:ext cx="8382000" cy="4800600"/>
          </a:xfrm>
        </p:spPr>
        <p:txBody>
          <a:bodyPr/>
          <a:lstStyle/>
          <a:p>
            <a:r>
              <a:rPr lang="en-IN" dirty="0" smtClean="0"/>
              <a:t>What will you do?</a:t>
            </a:r>
          </a:p>
          <a:p>
            <a:pPr lvl="1"/>
            <a:r>
              <a:rPr lang="en-IN" dirty="0" smtClean="0"/>
              <a:t>You have hundreds of thousands of data points and quite a few variables in your training data set. </a:t>
            </a:r>
          </a:p>
          <a:p>
            <a:pPr lvl="1"/>
            <a:r>
              <a:rPr lang="en-IN" dirty="0" smtClean="0"/>
              <a:t>In such situation, if I were at your place, use ‘Naive Bayes‘, which can be extremely fast relative to other classification algorithms.</a:t>
            </a:r>
          </a:p>
          <a:p>
            <a:pPr lvl="1"/>
            <a:r>
              <a:rPr lang="en-IN" dirty="0" smtClean="0"/>
              <a:t>It works on Bayes theorem of probability to predict the class of unknown data set.</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Test Spam</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What do you think will happen to the probability of an email being spam, given that the word “Lottery” appears in it?</a:t>
            </a:r>
          </a:p>
          <a:p>
            <a:pPr fontAlgn="t"/>
            <a:r>
              <a:rPr lang="en-IN" dirty="0" smtClean="0"/>
              <a:t>It will increase. </a:t>
            </a:r>
          </a:p>
          <a:p>
            <a:pPr fontAlgn="t"/>
            <a:r>
              <a:rPr lang="en-IN" dirty="0" smtClean="0"/>
              <a:t>It will obviously decrease.</a:t>
            </a:r>
          </a:p>
          <a:p>
            <a:pPr fontAlgn="t"/>
            <a:r>
              <a:rPr lang="en-IN" dirty="0" smtClean="0"/>
              <a:t>It will remain unchanged</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Test our understanding</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What do you think will happen to the probability of an email being spam, given that the word “Lottery” appears in it?</a:t>
            </a:r>
          </a:p>
          <a:p>
            <a:pPr fontAlgn="t"/>
            <a:r>
              <a:rPr lang="en-IN" dirty="0" smtClean="0"/>
              <a:t>It will increase. </a:t>
            </a:r>
          </a:p>
          <a:p>
            <a:pPr fontAlgn="t"/>
            <a:r>
              <a:rPr lang="en-IN" dirty="0" smtClean="0"/>
              <a:t>It will obviously decrease.</a:t>
            </a:r>
          </a:p>
          <a:p>
            <a:pPr fontAlgn="t"/>
            <a:r>
              <a:rPr lang="en-IN" dirty="0" smtClean="0"/>
              <a:t>It will remain unchanged</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62000"/>
          </a:xfrm>
        </p:spPr>
        <p:txBody>
          <a:bodyPr>
            <a:normAutofit fontScale="90000"/>
          </a:bodyPr>
          <a:lstStyle/>
          <a:p>
            <a:r>
              <a:rPr lang="en-IN" dirty="0" smtClean="0"/>
              <a:t>Example of Conditional Probability</a:t>
            </a:r>
            <a:endParaRPr lang="en-IN" dirty="0"/>
          </a:p>
        </p:txBody>
      </p:sp>
      <p:sp>
        <p:nvSpPr>
          <p:cNvPr id="3" name="Content Placeholder 2"/>
          <p:cNvSpPr>
            <a:spLocks noGrp="1"/>
          </p:cNvSpPr>
          <p:nvPr>
            <p:ph idx="1"/>
          </p:nvPr>
        </p:nvSpPr>
        <p:spPr>
          <a:xfrm>
            <a:off x="304800" y="1219200"/>
            <a:ext cx="8382000" cy="5105400"/>
          </a:xfrm>
        </p:spPr>
        <p:txBody>
          <a:bodyPr/>
          <a:lstStyle/>
          <a:p>
            <a:r>
              <a:rPr lang="en-IN" dirty="0" smtClean="0"/>
              <a:t>While watching cricket matches on TV, you may have seen statistics similar to this: “India wins 70% matches when Tendulkar scores a century.” </a:t>
            </a:r>
          </a:p>
          <a:p>
            <a:r>
              <a:rPr lang="en-IN" dirty="0" smtClean="0"/>
              <a:t>Sounds like conditional probability? This is a classic example of how conditional probability can be used to estimate the chances of an event taking place, given certain other events that have happened.  </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fontScale="90000"/>
          </a:bodyPr>
          <a:lstStyle/>
          <a:p>
            <a:r>
              <a:rPr lang="en-IN" dirty="0" smtClean="0"/>
              <a:t>Example of Conditional Probability</a:t>
            </a:r>
            <a:endParaRPr lang="en-IN" dirty="0"/>
          </a:p>
        </p:txBody>
      </p:sp>
      <p:sp>
        <p:nvSpPr>
          <p:cNvPr id="3" name="Content Placeholder 2"/>
          <p:cNvSpPr>
            <a:spLocks noGrp="1"/>
          </p:cNvSpPr>
          <p:nvPr>
            <p:ph idx="1"/>
          </p:nvPr>
        </p:nvSpPr>
        <p:spPr>
          <a:xfrm>
            <a:off x="304800" y="1295400"/>
            <a:ext cx="8382000" cy="5029200"/>
          </a:xfrm>
        </p:spPr>
        <p:txBody>
          <a:bodyPr/>
          <a:lstStyle/>
          <a:p>
            <a:r>
              <a:rPr lang="en-IN" dirty="0" smtClean="0"/>
              <a:t>Suppose that India plays 100 matches, out of which it wins 60 and loses 40. Also, </a:t>
            </a:r>
            <a:r>
              <a:rPr lang="en-IN" dirty="0" err="1" smtClean="0"/>
              <a:t>Sachin</a:t>
            </a:r>
            <a:r>
              <a:rPr lang="en-IN" dirty="0" smtClean="0"/>
              <a:t> Tendulkar plays these 100 matches, scores a century in 12 of them, and doesn't score a century in the rest 88.</a:t>
            </a:r>
          </a:p>
          <a:p>
            <a:r>
              <a:rPr lang="en-IN" dirty="0" smtClean="0"/>
              <a:t> To make things interesting, you also have this additional information: out of the 60 games that India wins, </a:t>
            </a:r>
            <a:r>
              <a:rPr lang="en-IN" dirty="0" err="1" smtClean="0"/>
              <a:t>Sachin</a:t>
            </a:r>
            <a:r>
              <a:rPr lang="en-IN" dirty="0" smtClean="0"/>
              <a:t> scores a century in 10, and out of the 40 games that India loses, </a:t>
            </a:r>
            <a:r>
              <a:rPr lang="en-IN" dirty="0" err="1" smtClean="0"/>
              <a:t>Sachin</a:t>
            </a:r>
            <a:r>
              <a:rPr lang="en-IN" dirty="0" smtClean="0"/>
              <a:t> scores a century only in two.</a:t>
            </a:r>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382000" cy="862034"/>
          </a:xfrm>
        </p:spPr>
        <p:txBody>
          <a:bodyPr>
            <a:normAutofit fontScale="90000"/>
          </a:bodyPr>
          <a:lstStyle/>
          <a:p>
            <a:r>
              <a:rPr lang="en-IN" dirty="0" smtClean="0"/>
              <a:t>Example of Conditional Probability</a:t>
            </a:r>
            <a:endParaRPr lang="en-IN" dirty="0"/>
          </a:p>
        </p:txBody>
      </p:sp>
      <p:graphicFrame>
        <p:nvGraphicFramePr>
          <p:cNvPr id="6" name="Content Placeholder 5"/>
          <p:cNvGraphicFramePr>
            <a:graphicFrameLocks noGrp="1"/>
          </p:cNvGraphicFramePr>
          <p:nvPr>
            <p:ph idx="1"/>
          </p:nvPr>
        </p:nvGraphicFramePr>
        <p:xfrm>
          <a:off x="381000" y="2666998"/>
          <a:ext cx="8520116" cy="3541724"/>
        </p:xfrm>
        <a:graphic>
          <a:graphicData uri="http://schemas.openxmlformats.org/drawingml/2006/table">
            <a:tbl>
              <a:tblPr firstRow="1" bandRow="1">
                <a:tableStyleId>{5C22544A-7EE6-4342-B048-85BDC9FD1C3A}</a:tableStyleId>
              </a:tblPr>
              <a:tblGrid>
                <a:gridCol w="2130029"/>
                <a:gridCol w="2130029"/>
                <a:gridCol w="2130029"/>
                <a:gridCol w="2130029"/>
              </a:tblGrid>
              <a:tr h="885431">
                <a:tc>
                  <a:txBody>
                    <a:bodyPr/>
                    <a:lstStyle/>
                    <a:p>
                      <a:endParaRPr lang="en-IN" dirty="0"/>
                    </a:p>
                  </a:txBody>
                  <a:tcPr/>
                </a:tc>
                <a:tc>
                  <a:txBody>
                    <a:bodyPr/>
                    <a:lstStyle/>
                    <a:p>
                      <a:r>
                        <a:rPr lang="en-IN" dirty="0" smtClean="0"/>
                        <a:t>India Won</a:t>
                      </a:r>
                      <a:endParaRPr lang="en-IN" dirty="0"/>
                    </a:p>
                  </a:txBody>
                  <a:tcPr/>
                </a:tc>
                <a:tc>
                  <a:txBody>
                    <a:bodyPr/>
                    <a:lstStyle/>
                    <a:p>
                      <a:r>
                        <a:rPr lang="en-IN" dirty="0" smtClean="0"/>
                        <a:t>India Lost</a:t>
                      </a:r>
                      <a:endParaRPr lang="en-IN" dirty="0"/>
                    </a:p>
                  </a:txBody>
                  <a:tcPr/>
                </a:tc>
                <a:tc>
                  <a:txBody>
                    <a:bodyPr/>
                    <a:lstStyle/>
                    <a:p>
                      <a:r>
                        <a:rPr lang="en-IN" dirty="0" smtClean="0"/>
                        <a:t>Total</a:t>
                      </a:r>
                      <a:endParaRPr lang="en-IN" dirty="0"/>
                    </a:p>
                  </a:txBody>
                  <a:tcPr/>
                </a:tc>
              </a:tr>
              <a:tr h="885431">
                <a:tc>
                  <a:txBody>
                    <a:bodyPr/>
                    <a:lstStyle/>
                    <a:p>
                      <a:r>
                        <a:rPr lang="en-IN" dirty="0" err="1" smtClean="0"/>
                        <a:t>Sachin</a:t>
                      </a:r>
                      <a:r>
                        <a:rPr lang="en-IN" dirty="0" smtClean="0"/>
                        <a:t> scored a</a:t>
                      </a:r>
                      <a:r>
                        <a:rPr lang="en-IN" baseline="0" dirty="0" smtClean="0"/>
                        <a:t> century</a:t>
                      </a:r>
                      <a:endParaRPr lang="en-IN" dirty="0"/>
                    </a:p>
                  </a:txBody>
                  <a:tcPr/>
                </a:tc>
                <a:tc>
                  <a:txBody>
                    <a:bodyPr/>
                    <a:lstStyle/>
                    <a:p>
                      <a:r>
                        <a:rPr lang="en-IN" dirty="0" smtClean="0"/>
                        <a:t>10</a:t>
                      </a:r>
                      <a:endParaRPr lang="en-IN" dirty="0"/>
                    </a:p>
                  </a:txBody>
                  <a:tcPr/>
                </a:tc>
                <a:tc>
                  <a:txBody>
                    <a:bodyPr/>
                    <a:lstStyle/>
                    <a:p>
                      <a:r>
                        <a:rPr lang="en-IN" dirty="0" smtClean="0"/>
                        <a:t>2</a:t>
                      </a:r>
                      <a:endParaRPr lang="en-IN" dirty="0"/>
                    </a:p>
                  </a:txBody>
                  <a:tcPr/>
                </a:tc>
                <a:tc>
                  <a:txBody>
                    <a:bodyPr/>
                    <a:lstStyle/>
                    <a:p>
                      <a:r>
                        <a:rPr lang="en-IN" dirty="0" smtClean="0"/>
                        <a:t>12</a:t>
                      </a:r>
                      <a:endParaRPr lang="en-IN" dirty="0"/>
                    </a:p>
                  </a:txBody>
                  <a:tcPr/>
                </a:tc>
              </a:tr>
              <a:tr h="885431">
                <a:tc>
                  <a:txBody>
                    <a:bodyPr/>
                    <a:lstStyle/>
                    <a:p>
                      <a:r>
                        <a:rPr lang="en-IN" dirty="0" err="1" smtClean="0"/>
                        <a:t>Sachin</a:t>
                      </a:r>
                      <a:r>
                        <a:rPr lang="en-IN" dirty="0" smtClean="0"/>
                        <a:t> </a:t>
                      </a:r>
                      <a:r>
                        <a:rPr lang="en-IN" dirty="0" err="1" smtClean="0"/>
                        <a:t>din’t</a:t>
                      </a:r>
                      <a:r>
                        <a:rPr lang="en-IN" dirty="0" smtClean="0"/>
                        <a:t> scored a century</a:t>
                      </a:r>
                      <a:endParaRPr lang="en-IN" dirty="0"/>
                    </a:p>
                  </a:txBody>
                  <a:tcPr/>
                </a:tc>
                <a:tc>
                  <a:txBody>
                    <a:bodyPr/>
                    <a:lstStyle/>
                    <a:p>
                      <a:r>
                        <a:rPr lang="en-IN" dirty="0" smtClean="0"/>
                        <a:t>50</a:t>
                      </a:r>
                      <a:endParaRPr lang="en-IN" dirty="0"/>
                    </a:p>
                  </a:txBody>
                  <a:tcPr/>
                </a:tc>
                <a:tc>
                  <a:txBody>
                    <a:bodyPr/>
                    <a:lstStyle/>
                    <a:p>
                      <a:r>
                        <a:rPr lang="en-IN" dirty="0" smtClean="0"/>
                        <a:t>38</a:t>
                      </a:r>
                      <a:endParaRPr lang="en-IN" dirty="0"/>
                    </a:p>
                  </a:txBody>
                  <a:tcPr/>
                </a:tc>
                <a:tc>
                  <a:txBody>
                    <a:bodyPr/>
                    <a:lstStyle/>
                    <a:p>
                      <a:r>
                        <a:rPr lang="en-IN" dirty="0" smtClean="0"/>
                        <a:t>88</a:t>
                      </a:r>
                      <a:endParaRPr lang="en-IN" dirty="0"/>
                    </a:p>
                  </a:txBody>
                  <a:tcPr/>
                </a:tc>
              </a:tr>
              <a:tr h="885431">
                <a:tc>
                  <a:txBody>
                    <a:bodyPr/>
                    <a:lstStyle/>
                    <a:p>
                      <a:r>
                        <a:rPr lang="en-IN" dirty="0" smtClean="0"/>
                        <a:t>Total</a:t>
                      </a:r>
                      <a:endParaRPr lang="en-IN" dirty="0"/>
                    </a:p>
                  </a:txBody>
                  <a:tcPr/>
                </a:tc>
                <a:tc>
                  <a:txBody>
                    <a:bodyPr/>
                    <a:lstStyle/>
                    <a:p>
                      <a:r>
                        <a:rPr lang="en-IN" dirty="0" smtClean="0"/>
                        <a:t>60</a:t>
                      </a:r>
                      <a:endParaRPr lang="en-IN" dirty="0"/>
                    </a:p>
                  </a:txBody>
                  <a:tcPr/>
                </a:tc>
                <a:tc>
                  <a:txBody>
                    <a:bodyPr/>
                    <a:lstStyle/>
                    <a:p>
                      <a:r>
                        <a:rPr lang="en-IN" dirty="0" smtClean="0"/>
                        <a:t>40</a:t>
                      </a:r>
                      <a:endParaRPr lang="en-IN" dirty="0"/>
                    </a:p>
                  </a:txBody>
                  <a:tcPr/>
                </a:tc>
                <a:tc>
                  <a:txBody>
                    <a:bodyPr/>
                    <a:lstStyle/>
                    <a:p>
                      <a:r>
                        <a:rPr lang="en-IN" dirty="0" smtClean="0"/>
                        <a:t>100</a:t>
                      </a:r>
                      <a:endParaRPr lang="en-IN" dirty="0"/>
                    </a:p>
                  </a:txBody>
                  <a:tcPr/>
                </a:tc>
              </a:tr>
            </a:tbl>
          </a:graphicData>
        </a:graphic>
      </p:graphicFrame>
      <p:sp>
        <p:nvSpPr>
          <p:cNvPr id="7" name="Rectangle 6"/>
          <p:cNvSpPr/>
          <p:nvPr/>
        </p:nvSpPr>
        <p:spPr>
          <a:xfrm>
            <a:off x="381000" y="1371600"/>
            <a:ext cx="8191528" cy="1077218"/>
          </a:xfrm>
          <a:prstGeom prst="rect">
            <a:avLst/>
          </a:prstGeom>
        </p:spPr>
        <p:txBody>
          <a:bodyPr wrap="square">
            <a:spAutoFit/>
          </a:bodyPr>
          <a:lstStyle/>
          <a:p>
            <a:r>
              <a:rPr lang="en-IN" sz="3200" dirty="0" smtClean="0"/>
              <a:t>Let us look how the two-way contingency matrix will look like for the above case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914400"/>
          </a:xfrm>
        </p:spPr>
        <p:txBody>
          <a:bodyPr>
            <a:normAutofit/>
          </a:bodyPr>
          <a:lstStyle/>
          <a:p>
            <a:r>
              <a:rPr lang="en-IN" sz="4000" b="1" dirty="0" smtClean="0"/>
              <a:t>Contingency matrix evaluation</a:t>
            </a:r>
            <a:endParaRPr lang="en-IN" sz="4000" dirty="0"/>
          </a:p>
        </p:txBody>
      </p:sp>
      <p:sp>
        <p:nvSpPr>
          <p:cNvPr id="3" name="Content Placeholder 2"/>
          <p:cNvSpPr>
            <a:spLocks noGrp="1"/>
          </p:cNvSpPr>
          <p:nvPr>
            <p:ph idx="1"/>
          </p:nvPr>
        </p:nvSpPr>
        <p:spPr>
          <a:xfrm>
            <a:off x="304800" y="1295400"/>
            <a:ext cx="8534400" cy="4876800"/>
          </a:xfrm>
        </p:spPr>
        <p:txBody>
          <a:bodyPr>
            <a:normAutofit/>
          </a:bodyPr>
          <a:lstStyle/>
          <a:p>
            <a:r>
              <a:rPr lang="en-IN" dirty="0" smtClean="0"/>
              <a:t>What is the probability of India winning the match </a:t>
            </a:r>
            <a:r>
              <a:rPr lang="en-IN" b="1" dirty="0" smtClean="0"/>
              <a:t>AND </a:t>
            </a:r>
            <a:r>
              <a:rPr lang="en-IN" dirty="0" err="1" smtClean="0"/>
              <a:t>Sachin</a:t>
            </a:r>
            <a:r>
              <a:rPr lang="en-IN" dirty="0" smtClean="0"/>
              <a:t> scoring a century? ( Answer expected in X.XX format)</a:t>
            </a:r>
          </a:p>
          <a:p>
            <a:endParaRPr lang="en-IN" b="1"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fontScale="90000"/>
          </a:bodyPr>
          <a:lstStyle/>
          <a:p>
            <a:r>
              <a:rPr lang="en-IN" sz="5400" b="1" dirty="0" smtClean="0"/>
              <a:t>Contingency matrix evaluation</a:t>
            </a:r>
            <a:endParaRPr lang="en-IN" dirty="0"/>
          </a:p>
        </p:txBody>
      </p:sp>
      <p:sp>
        <p:nvSpPr>
          <p:cNvPr id="3" name="Content Placeholder 2"/>
          <p:cNvSpPr>
            <a:spLocks noGrp="1"/>
          </p:cNvSpPr>
          <p:nvPr>
            <p:ph idx="1"/>
          </p:nvPr>
        </p:nvSpPr>
        <p:spPr>
          <a:xfrm>
            <a:off x="381000" y="1371600"/>
            <a:ext cx="8305800" cy="4953000"/>
          </a:xfrm>
        </p:spPr>
        <p:txBody>
          <a:bodyPr/>
          <a:lstStyle/>
          <a:p>
            <a:r>
              <a:rPr lang="en-IN" b="1" dirty="0" smtClean="0"/>
              <a:t>Feedback :</a:t>
            </a:r>
            <a:r>
              <a:rPr lang="en-IN" dirty="0" smtClean="0"/>
              <a:t>The total sample space will be the total number of matches played by India and </a:t>
            </a:r>
            <a:r>
              <a:rPr lang="en-IN" dirty="0" err="1" smtClean="0"/>
              <a:t>Sachin</a:t>
            </a:r>
            <a:r>
              <a:rPr lang="en-IN" dirty="0" smtClean="0"/>
              <a:t>, i.e. 100, and the favourable outcomes will be the number of matches in which both India won and </a:t>
            </a:r>
            <a:r>
              <a:rPr lang="en-IN" dirty="0" err="1" smtClean="0"/>
              <a:t>Sachin</a:t>
            </a:r>
            <a:r>
              <a:rPr lang="en-IN" dirty="0" smtClean="0"/>
              <a:t> scored a century, i.e. 10.</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sz="4000" b="1" dirty="0" smtClean="0"/>
              <a:t>Contingency matrix evaluation</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dirty="0" smtClean="0"/>
              <a:t>What is the probability of India losing the match </a:t>
            </a:r>
            <a:r>
              <a:rPr lang="en-IN" b="1" dirty="0" smtClean="0"/>
              <a:t>AND </a:t>
            </a:r>
            <a:r>
              <a:rPr lang="en-IN" dirty="0" err="1" smtClean="0"/>
              <a:t>Sachin</a:t>
            </a:r>
            <a:r>
              <a:rPr lang="en-IN" dirty="0" smtClean="0"/>
              <a:t> not scoring a century? ( Answer expected in X.XX format)</a:t>
            </a:r>
          </a:p>
          <a:p>
            <a:endParaRPr lang="en-IN" dirty="0" smtClean="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rmAutofit fontScale="90000"/>
          </a:bodyPr>
          <a:lstStyle/>
          <a:p>
            <a:r>
              <a:rPr lang="en-IN" sz="5400" b="1" dirty="0" smtClean="0"/>
              <a:t>Contingency matrix evaluation</a:t>
            </a:r>
            <a:endParaRPr lang="en-IN" dirty="0"/>
          </a:p>
        </p:txBody>
      </p:sp>
      <p:sp>
        <p:nvSpPr>
          <p:cNvPr id="3" name="Content Placeholder 2"/>
          <p:cNvSpPr>
            <a:spLocks noGrp="1"/>
          </p:cNvSpPr>
          <p:nvPr>
            <p:ph idx="1"/>
          </p:nvPr>
        </p:nvSpPr>
        <p:spPr>
          <a:xfrm>
            <a:off x="304800" y="1676400"/>
            <a:ext cx="8382000" cy="4648200"/>
          </a:xfrm>
        </p:spPr>
        <p:txBody>
          <a:bodyPr/>
          <a:lstStyle/>
          <a:p>
            <a:r>
              <a:rPr lang="en-IN" dirty="0" smtClean="0"/>
              <a:t>The total sample space will be the total number of matches played by India and </a:t>
            </a:r>
            <a:r>
              <a:rPr lang="en-IN" dirty="0" err="1" smtClean="0"/>
              <a:t>Sachin</a:t>
            </a:r>
            <a:r>
              <a:rPr lang="en-IN" dirty="0" smtClean="0"/>
              <a:t>, i.e. 100, and the favourable outcomes will be the number of matches in which both India lost and </a:t>
            </a:r>
            <a:r>
              <a:rPr lang="en-IN" dirty="0" err="1" smtClean="0"/>
              <a:t>Sachin</a:t>
            </a:r>
            <a:r>
              <a:rPr lang="en-IN" dirty="0" smtClean="0"/>
              <a:t> did not score a century, i.e. 38.</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sz="4800" b="1" dirty="0" smtClean="0"/>
              <a:t>Contingency matrix evaluation</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What is the probability of India winning, given that </a:t>
            </a:r>
            <a:r>
              <a:rPr lang="en-IN" dirty="0" err="1" smtClean="0"/>
              <a:t>Sachin</a:t>
            </a:r>
            <a:r>
              <a:rPr lang="en-IN" dirty="0" smtClean="0"/>
              <a:t> has scored a century? </a:t>
            </a:r>
          </a:p>
          <a:p>
            <a:r>
              <a:rPr lang="en-IN" dirty="0" smtClean="0"/>
              <a:t>0.83</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077200" cy="838200"/>
          </a:xfrm>
        </p:spPr>
        <p:txBody>
          <a:bodyPr>
            <a:normAutofit/>
          </a:bodyPr>
          <a:lstStyle/>
          <a:p>
            <a:r>
              <a:rPr lang="en-IN" dirty="0" smtClean="0"/>
              <a:t>Naive Bayes - Introduction</a:t>
            </a:r>
            <a:endParaRPr lang="en-IN" dirty="0"/>
          </a:p>
        </p:txBody>
      </p:sp>
      <p:sp>
        <p:nvSpPr>
          <p:cNvPr id="3" name="Content Placeholder 2"/>
          <p:cNvSpPr>
            <a:spLocks noGrp="1"/>
          </p:cNvSpPr>
          <p:nvPr>
            <p:ph idx="1"/>
          </p:nvPr>
        </p:nvSpPr>
        <p:spPr>
          <a:xfrm>
            <a:off x="304800" y="1600200"/>
            <a:ext cx="8382000" cy="4724400"/>
          </a:xfrm>
        </p:spPr>
        <p:txBody>
          <a:bodyPr/>
          <a:lstStyle/>
          <a:p>
            <a:r>
              <a:rPr lang="en-IN" dirty="0" smtClean="0"/>
              <a:t>Naive Bayes classifiers are a collection of classification algorithms based on Bayes’ Theorem.</a:t>
            </a:r>
          </a:p>
          <a:p>
            <a:r>
              <a:rPr lang="en-IN" dirty="0" smtClean="0"/>
              <a:t>It is not a single algorithm but a family of algorithms where all of them share a common principle, i.e. every pair of features being classified is independent of each other.</a:t>
            </a:r>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05800" cy="762000"/>
          </a:xfrm>
        </p:spPr>
        <p:txBody>
          <a:bodyPr>
            <a:normAutofit fontScale="90000"/>
          </a:bodyPr>
          <a:lstStyle/>
          <a:p>
            <a:r>
              <a:rPr lang="en-IN" sz="4800" b="1" dirty="0" smtClean="0"/>
              <a:t>Contingency matrix evaluation</a:t>
            </a:r>
            <a:endParaRPr lang="en-IN" dirty="0"/>
          </a:p>
        </p:txBody>
      </p:sp>
      <p:sp>
        <p:nvSpPr>
          <p:cNvPr id="3" name="Content Placeholder 2"/>
          <p:cNvSpPr>
            <a:spLocks noGrp="1"/>
          </p:cNvSpPr>
          <p:nvPr>
            <p:ph idx="1"/>
          </p:nvPr>
        </p:nvSpPr>
        <p:spPr>
          <a:xfrm>
            <a:off x="381000" y="1447800"/>
            <a:ext cx="8305800" cy="4876800"/>
          </a:xfrm>
        </p:spPr>
        <p:txBody>
          <a:bodyPr/>
          <a:lstStyle/>
          <a:p>
            <a:r>
              <a:rPr lang="en-IN" b="1" dirty="0" smtClean="0"/>
              <a:t>Feedback :</a:t>
            </a:r>
            <a:r>
              <a:rPr lang="en-IN" dirty="0" smtClean="0"/>
              <a:t>The total sample space will be the total number of matches in which </a:t>
            </a:r>
            <a:r>
              <a:rPr lang="en-IN" dirty="0" err="1" smtClean="0"/>
              <a:t>Sachin</a:t>
            </a:r>
            <a:r>
              <a:rPr lang="en-IN" dirty="0" smtClean="0"/>
              <a:t> scores a century, i.e. 12, and the favourable outcomes will be the number of matches in which India wins out of the matches in which </a:t>
            </a:r>
            <a:r>
              <a:rPr lang="en-IN" dirty="0" err="1" smtClean="0"/>
              <a:t>Sachin</a:t>
            </a:r>
            <a:r>
              <a:rPr lang="en-IN" dirty="0" smtClean="0"/>
              <a:t> scores a century, i.e. 10.</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sz="3600" b="1" dirty="0" smtClean="0"/>
              <a:t>Joint Probability vs Conditional Probability</a:t>
            </a:r>
            <a:endParaRPr lang="en-IN" sz="3600" dirty="0"/>
          </a:p>
        </p:txBody>
      </p:sp>
      <p:sp>
        <p:nvSpPr>
          <p:cNvPr id="3" name="Content Placeholder 2"/>
          <p:cNvSpPr>
            <a:spLocks noGrp="1"/>
          </p:cNvSpPr>
          <p:nvPr>
            <p:ph idx="1"/>
          </p:nvPr>
        </p:nvSpPr>
        <p:spPr>
          <a:xfrm>
            <a:off x="304800" y="1447800"/>
            <a:ext cx="8534400" cy="4724400"/>
          </a:xfrm>
        </p:spPr>
        <p:txBody>
          <a:bodyPr/>
          <a:lstStyle/>
          <a:p>
            <a:r>
              <a:rPr lang="en-IN" dirty="0" smtClean="0"/>
              <a:t>Can you point out the difference between joint probability and conditional probability, using the example you just saw?</a:t>
            </a:r>
          </a:p>
          <a:p>
            <a:r>
              <a:rPr lang="en-IN" i="1" dirty="0" smtClean="0"/>
              <a:t>In joint probability the total sample space does not get affected ( remains 100) whereas in conditional probability the total sample space gets reduced to the number of times the event we are conditioning on occurs (changes to 12 times when </a:t>
            </a:r>
            <a:r>
              <a:rPr lang="en-IN" i="1" dirty="0" err="1" smtClean="0"/>
              <a:t>Sachin</a:t>
            </a:r>
            <a:r>
              <a:rPr lang="en-IN" i="1" dirty="0" smtClean="0"/>
              <a:t> scores a century)</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334272" cy="914400"/>
          </a:xfrm>
        </p:spPr>
        <p:txBody>
          <a:bodyPr>
            <a:normAutofit/>
          </a:bodyPr>
          <a:lstStyle/>
          <a:p>
            <a:r>
              <a:rPr lang="en-IN" sz="3600" b="1" dirty="0" smtClean="0"/>
              <a:t>Bayes Theorem and Its Building Blocks</a:t>
            </a:r>
            <a:endParaRPr lang="en-IN" sz="3600" dirty="0"/>
          </a:p>
        </p:txBody>
      </p:sp>
      <p:sp>
        <p:nvSpPr>
          <p:cNvPr id="3" name="Content Placeholder 2"/>
          <p:cNvSpPr>
            <a:spLocks noGrp="1"/>
          </p:cNvSpPr>
          <p:nvPr>
            <p:ph idx="1"/>
          </p:nvPr>
        </p:nvSpPr>
        <p:spPr>
          <a:xfrm>
            <a:off x="304800" y="1447800"/>
            <a:ext cx="8534400" cy="4724400"/>
          </a:xfrm>
        </p:spPr>
        <p:txBody>
          <a:bodyPr/>
          <a:lstStyle/>
          <a:p>
            <a:pPr>
              <a:buNone/>
            </a:pPr>
            <a:r>
              <a:rPr lang="en-IN" dirty="0" smtClean="0"/>
              <a:t>What type of probability is ‘the probability that an email which contains the word ‘Lottery’ is spam’?</a:t>
            </a:r>
          </a:p>
          <a:p>
            <a:endParaRPr lang="en-IN" dirty="0" smtClean="0"/>
          </a:p>
          <a:p>
            <a:pPr>
              <a:buNone/>
            </a:pPr>
            <a:r>
              <a:rPr lang="en-IN" dirty="0" smtClean="0"/>
              <a:t>Answer: Conditional Probability</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153400" cy="914400"/>
          </a:xfrm>
        </p:spPr>
        <p:txBody>
          <a:bodyPr>
            <a:normAutofit/>
          </a:bodyPr>
          <a:lstStyle/>
          <a:p>
            <a:r>
              <a:rPr lang="en-IN" sz="4000" b="1" dirty="0" smtClean="0"/>
              <a:t>Bayes Theorem and Its Building Blocks</a:t>
            </a:r>
            <a:endParaRPr lang="en-IN" sz="4000" dirty="0"/>
          </a:p>
        </p:txBody>
      </p:sp>
      <p:sp>
        <p:nvSpPr>
          <p:cNvPr id="3" name="Content Placeholder 2"/>
          <p:cNvSpPr>
            <a:spLocks noGrp="1"/>
          </p:cNvSpPr>
          <p:nvPr>
            <p:ph idx="1"/>
          </p:nvPr>
        </p:nvSpPr>
        <p:spPr>
          <a:xfrm>
            <a:off x="285720" y="1752600"/>
            <a:ext cx="8629680" cy="4419600"/>
          </a:xfrm>
        </p:spPr>
        <p:txBody>
          <a:bodyPr/>
          <a:lstStyle/>
          <a:p>
            <a:pPr>
              <a:buNone/>
            </a:pPr>
            <a:r>
              <a:rPr lang="en-IN" dirty="0" smtClean="0"/>
              <a:t>What type of probability is ‘the probability that an email contains the word ‘Lottery’ and it is spam’?</a:t>
            </a:r>
          </a:p>
          <a:p>
            <a:endParaRPr lang="en-IN" dirty="0" smtClean="0"/>
          </a:p>
          <a:p>
            <a:pPr>
              <a:buNone/>
            </a:pPr>
            <a:r>
              <a:rPr lang="en-IN" dirty="0" smtClean="0"/>
              <a:t>Answer: Joint Probability</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762000"/>
          </a:xfrm>
        </p:spPr>
        <p:txBody>
          <a:bodyPr>
            <a:normAutofit fontScale="90000"/>
          </a:bodyPr>
          <a:lstStyle/>
          <a:p>
            <a:r>
              <a:rPr lang="en-IN" dirty="0" smtClean="0"/>
              <a:t>Case Study</a:t>
            </a:r>
            <a:endParaRPr lang="en-IN" dirty="0"/>
          </a:p>
        </p:txBody>
      </p:sp>
      <p:sp>
        <p:nvSpPr>
          <p:cNvPr id="3" name="Content Placeholder 2"/>
          <p:cNvSpPr>
            <a:spLocks noGrp="1"/>
          </p:cNvSpPr>
          <p:nvPr>
            <p:ph idx="1"/>
          </p:nvPr>
        </p:nvSpPr>
        <p:spPr>
          <a:xfrm>
            <a:off x="304800" y="1143000"/>
            <a:ext cx="8534400" cy="5105400"/>
          </a:xfrm>
        </p:spPr>
        <p:txBody>
          <a:bodyPr>
            <a:normAutofit fontScale="92500" lnSpcReduction="20000"/>
          </a:bodyPr>
          <a:lstStyle/>
          <a:p>
            <a:r>
              <a:rPr lang="en-IN" dirty="0" smtClean="0"/>
              <a:t>On a foggy winter night, a cab was involved in a hit-and-run case in which a person got severely injured. There are two cab companies in the city, the Green Cab Company and the Blue Cab Company, which have cabs of green and blue, respectively. The Green company has 400 cabs in the city, while the Blue company has 1,600.</a:t>
            </a:r>
          </a:p>
          <a:p>
            <a:r>
              <a:rPr lang="en-IN" dirty="0" smtClean="0"/>
              <a:t> Now, the Green company is accused of the accident and has to face a court trial of which you are the judge.</a:t>
            </a:r>
          </a:p>
          <a:p>
            <a:pPr>
              <a:buNone/>
            </a:pPr>
            <a:r>
              <a:rPr lang="en-IN" dirty="0" smtClean="0"/>
              <a:t>Assuming this is all the information available to you, the probability of Green company being involved in the crime is:</a:t>
            </a:r>
          </a:p>
          <a:p>
            <a:r>
              <a:rPr lang="en-IN" dirty="0" smtClean="0"/>
              <a:t> A) 25%</a:t>
            </a:r>
          </a:p>
          <a:p>
            <a:r>
              <a:rPr lang="en-IN" dirty="0" smtClean="0"/>
              <a:t>B) 75%</a:t>
            </a:r>
          </a:p>
          <a:p>
            <a:r>
              <a:rPr lang="en-IN" dirty="0" smtClean="0"/>
              <a:t>C) 20%</a:t>
            </a:r>
          </a:p>
          <a:p>
            <a:r>
              <a:rPr lang="en-IN" dirty="0" smtClean="0"/>
              <a:t>D) 80%</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b="1" dirty="0" smtClean="0"/>
              <a:t>Feedback :</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Total possible outcomes = 2000 total cabs. Number of favourable outcomes = 400 green cabs. Thus, P(Green) = 400/2000 = 0.2 = 20%.</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Case Study</a:t>
            </a:r>
            <a:endParaRPr lang="en-IN" dirty="0"/>
          </a:p>
        </p:txBody>
      </p:sp>
      <p:sp>
        <p:nvSpPr>
          <p:cNvPr id="3" name="Content Placeholder 2"/>
          <p:cNvSpPr>
            <a:spLocks noGrp="1"/>
          </p:cNvSpPr>
          <p:nvPr>
            <p:ph idx="1"/>
          </p:nvPr>
        </p:nvSpPr>
        <p:spPr>
          <a:xfrm>
            <a:off x="304800" y="1447800"/>
            <a:ext cx="8534400" cy="4724400"/>
          </a:xfrm>
        </p:spPr>
        <p:txBody>
          <a:bodyPr>
            <a:normAutofit lnSpcReduction="10000"/>
          </a:bodyPr>
          <a:lstStyle/>
          <a:p>
            <a:r>
              <a:rPr lang="en-IN" dirty="0" smtClean="0"/>
              <a:t>while you’re contemplating the low chances of the Green company being the culprit, a dramatic event occurs: an eyewitness named Mr.XYZ appears in court, claiming that he saw a green cab hit. In defence, the Green company’s advocate says that it was a foggy winter night with low visibility, and thus, it is very easy to mistake a blue cab for a green one. </a:t>
            </a:r>
          </a:p>
          <a:p>
            <a:r>
              <a:rPr lang="en-IN" dirty="0" smtClean="0"/>
              <a:t>You buy the advocate’s argument and assert that it is possible that Mr.XYZ may have observed the colour of the cab incorrectly. </a:t>
            </a:r>
          </a:p>
          <a:p>
            <a:r>
              <a:rPr lang="en-IN" dirty="0" smtClean="0"/>
              <a:t>Also, you decide to assume that Mr.XYZ is a righteous person and that he will not lie intentionally.</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85800"/>
          </a:xfrm>
        </p:spPr>
        <p:txBody>
          <a:bodyPr>
            <a:normAutofit/>
          </a:bodyPr>
          <a:lstStyle/>
          <a:p>
            <a:r>
              <a:rPr lang="en-IN" sz="3200" b="1" dirty="0" smtClean="0"/>
              <a:t>Joint and Conditional Probability- Case Study</a:t>
            </a:r>
            <a:endParaRPr lang="en-IN" sz="3200" dirty="0"/>
          </a:p>
        </p:txBody>
      </p:sp>
      <p:sp>
        <p:nvSpPr>
          <p:cNvPr id="3" name="Content Placeholder 2"/>
          <p:cNvSpPr>
            <a:spLocks noGrp="1"/>
          </p:cNvSpPr>
          <p:nvPr>
            <p:ph idx="1"/>
          </p:nvPr>
        </p:nvSpPr>
        <p:spPr>
          <a:xfrm>
            <a:off x="228600" y="1219200"/>
            <a:ext cx="8610600" cy="4953000"/>
          </a:xfrm>
        </p:spPr>
        <p:txBody>
          <a:bodyPr>
            <a:normAutofit/>
          </a:bodyPr>
          <a:lstStyle/>
          <a:p>
            <a:pPr>
              <a:buNone/>
            </a:pPr>
            <a:r>
              <a:rPr lang="en-IN" dirty="0" smtClean="0"/>
              <a:t>To come to a conclusion, you want to calculate the revised chances of Green company being the culprit.  In the revised case, the probability to be calculated is:</a:t>
            </a:r>
          </a:p>
          <a:p>
            <a:pPr fontAlgn="t">
              <a:buNone/>
            </a:pPr>
            <a:r>
              <a:rPr lang="en-IN" dirty="0" smtClean="0"/>
              <a:t>A) Conditional; given that Mr.XYZ says Green company is the culprit</a:t>
            </a:r>
          </a:p>
          <a:p>
            <a:pPr fontAlgn="t">
              <a:buNone/>
            </a:pPr>
            <a:r>
              <a:rPr lang="en-IN" dirty="0" smtClean="0"/>
              <a:t>B) Conditional; given that Green company is the culprit</a:t>
            </a:r>
          </a:p>
          <a:p>
            <a:pPr fontAlgn="t">
              <a:buNone/>
            </a:pPr>
            <a:r>
              <a:rPr lang="en-IN" dirty="0" smtClean="0"/>
              <a:t>C) Joint; the probability of Green company being culprit and Mr.XYZ says Green company is the culprit</a:t>
            </a:r>
          </a:p>
          <a:p>
            <a:pPr fontAlgn="t">
              <a:buNone/>
            </a:pPr>
            <a:r>
              <a:rPr lang="en-IN" dirty="0" smtClean="0"/>
              <a:t>D) Joint; the probability of Green company being accused and Mr.XYZ says Green company is the culprit</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b="1" dirty="0" smtClean="0"/>
              <a:t>Feedback</a:t>
            </a:r>
            <a:endParaRPr lang="en-IN" dirty="0"/>
          </a:p>
        </p:txBody>
      </p:sp>
      <p:sp>
        <p:nvSpPr>
          <p:cNvPr id="3" name="Content Placeholder 2"/>
          <p:cNvSpPr>
            <a:spLocks noGrp="1"/>
          </p:cNvSpPr>
          <p:nvPr>
            <p:ph idx="1"/>
          </p:nvPr>
        </p:nvSpPr>
        <p:spPr>
          <a:xfrm>
            <a:off x="304800" y="1447800"/>
            <a:ext cx="8534400" cy="4724400"/>
          </a:xfrm>
        </p:spPr>
        <p:txBody>
          <a:bodyPr/>
          <a:lstStyle/>
          <a:p>
            <a:pPr fontAlgn="t"/>
            <a:r>
              <a:rPr lang="en-IN" b="1" dirty="0" smtClean="0"/>
              <a:t>Feedback :</a:t>
            </a:r>
            <a:r>
              <a:rPr lang="en-IN" i="1" dirty="0" smtClean="0"/>
              <a:t>This is conditional with the given condition that Mr.XYZ says that Green company is at fault. P(A|B), where A = Green company is culprit and B = Mr.XYZ says Green company is culprit.</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b="1" dirty="0" smtClean="0"/>
              <a:t>Probability – Case Study</a:t>
            </a:r>
            <a:endParaRPr lang="en-IN" dirty="0"/>
          </a:p>
        </p:txBody>
      </p:sp>
      <p:sp>
        <p:nvSpPr>
          <p:cNvPr id="3" name="Content Placeholder 2"/>
          <p:cNvSpPr>
            <a:spLocks noGrp="1"/>
          </p:cNvSpPr>
          <p:nvPr>
            <p:ph idx="1"/>
          </p:nvPr>
        </p:nvSpPr>
        <p:spPr>
          <a:xfrm>
            <a:off x="304800" y="1447800"/>
            <a:ext cx="8534400" cy="4724400"/>
          </a:xfrm>
        </p:spPr>
        <p:txBody>
          <a:bodyPr>
            <a:normAutofit/>
          </a:bodyPr>
          <a:lstStyle/>
          <a:p>
            <a:pPr>
              <a:buNone/>
            </a:pPr>
            <a:r>
              <a:rPr lang="en-IN" dirty="0" smtClean="0"/>
              <a:t>You want to calculate the probability of the cab involved in accident being green given that Mr.XYZ says it was green. The probability of favourable outcomes (numerator) can be written as:</a:t>
            </a:r>
          </a:p>
          <a:p>
            <a:pPr>
              <a:buNone/>
            </a:pPr>
            <a:endParaRPr lang="en-IN" dirty="0" smtClean="0"/>
          </a:p>
          <a:p>
            <a:pPr fontAlgn="t">
              <a:buNone/>
            </a:pPr>
            <a:r>
              <a:rPr lang="en-IN" dirty="0" smtClean="0"/>
              <a:t>A) P(Green). P(Mr.XYZ says Green | Green)</a:t>
            </a:r>
          </a:p>
          <a:p>
            <a:pPr fontAlgn="t">
              <a:buNone/>
            </a:pPr>
            <a:r>
              <a:rPr lang="en-IN" dirty="0" smtClean="0"/>
              <a:t>B) P(Green). P(</a:t>
            </a:r>
            <a:r>
              <a:rPr lang="en-IN" dirty="0" err="1" smtClean="0"/>
              <a:t>Mr.XYZsays</a:t>
            </a:r>
            <a:r>
              <a:rPr lang="en-IN" dirty="0" smtClean="0"/>
              <a:t> Green | Blue)</a:t>
            </a:r>
          </a:p>
          <a:p>
            <a:pPr fontAlgn="t">
              <a:buNone/>
            </a:pPr>
            <a:r>
              <a:rPr lang="en-IN" dirty="0" smtClean="0"/>
              <a:t>C) P(Green)</a:t>
            </a:r>
          </a:p>
          <a:p>
            <a:pPr fontAlgn="t">
              <a:buNone/>
            </a:pPr>
            <a:r>
              <a:rPr lang="en-IN" dirty="0" smtClean="0"/>
              <a:t>D) P(</a:t>
            </a:r>
            <a:r>
              <a:rPr lang="en-IN" dirty="0" err="1" smtClean="0"/>
              <a:t>Mr.XYZsays</a:t>
            </a:r>
            <a:r>
              <a:rPr lang="en-IN" dirty="0" smtClean="0"/>
              <a:t> Green | Green)</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428604"/>
            <a:ext cx="7329510" cy="724648"/>
          </a:xfrm>
        </p:spPr>
        <p:txBody>
          <a:bodyPr>
            <a:normAutofit fontScale="90000"/>
          </a:bodyPr>
          <a:lstStyle/>
          <a:p>
            <a:r>
              <a:rPr lang="en-IN" dirty="0" smtClean="0"/>
              <a:t>NaiveBayes</a:t>
            </a:r>
            <a:endParaRPr lang="en-IN" dirty="0"/>
          </a:p>
        </p:txBody>
      </p:sp>
      <p:sp>
        <p:nvSpPr>
          <p:cNvPr id="3" name="Content Placeholder 2"/>
          <p:cNvSpPr>
            <a:spLocks noGrp="1"/>
          </p:cNvSpPr>
          <p:nvPr>
            <p:ph idx="1"/>
          </p:nvPr>
        </p:nvSpPr>
        <p:spPr>
          <a:xfrm>
            <a:off x="304800" y="1371600"/>
            <a:ext cx="8382000" cy="4953000"/>
          </a:xfrm>
        </p:spPr>
        <p:txBody>
          <a:bodyPr/>
          <a:lstStyle/>
          <a:p>
            <a:r>
              <a:rPr lang="en-IN" dirty="0" smtClean="0"/>
              <a:t>NaiveBayes is a probabilistic classifier which returns the probability of a test point belonging to a class rather than the label of the test point.</a:t>
            </a:r>
          </a:p>
          <a:p>
            <a:endParaRPr lang="en-IN"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b="1" dirty="0" smtClean="0"/>
              <a:t>Feedback :</a:t>
            </a:r>
            <a:endParaRPr lang="en-IN" dirty="0"/>
          </a:p>
        </p:txBody>
      </p:sp>
      <p:sp>
        <p:nvSpPr>
          <p:cNvPr id="3" name="Content Placeholder 2"/>
          <p:cNvSpPr>
            <a:spLocks noGrp="1"/>
          </p:cNvSpPr>
          <p:nvPr>
            <p:ph idx="1"/>
          </p:nvPr>
        </p:nvSpPr>
        <p:spPr>
          <a:xfrm>
            <a:off x="304800" y="1447800"/>
            <a:ext cx="8534400" cy="4724400"/>
          </a:xfrm>
        </p:spPr>
        <p:txBody>
          <a:bodyPr/>
          <a:lstStyle/>
          <a:p>
            <a:pPr fontAlgn="t"/>
            <a:r>
              <a:rPr lang="en-IN" b="1" dirty="0" smtClean="0"/>
              <a:t>Feedback :</a:t>
            </a:r>
            <a:r>
              <a:rPr lang="en-IN" i="1" dirty="0" err="1" smtClean="0"/>
              <a:t>Favorable</a:t>
            </a:r>
            <a:r>
              <a:rPr lang="en-IN" i="1" dirty="0" smtClean="0"/>
              <a:t> outcomes = The cab is green and Mr.XYZ says that the cab is green. In other words, the </a:t>
            </a:r>
            <a:r>
              <a:rPr lang="en-IN" i="1" dirty="0" err="1" smtClean="0"/>
              <a:t>favorable</a:t>
            </a:r>
            <a:r>
              <a:rPr lang="en-IN" i="1" dirty="0" smtClean="0"/>
              <a:t> outcome is that the cab is actually green AND Mr.XYZ has observed the colour correctly. Thus, The cab is actually green = P(Green) and Mr.XYZ has observed the colour correctly = P(Mr.XYZ says Green | Green).</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sz="4000" b="1" dirty="0" smtClean="0"/>
              <a:t>Bayes Theorem and Its Building Blocks</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dirty="0" smtClean="0"/>
              <a:t>What type of probability is ‘the probability that an email which contains the word ‘Lucky’ is spam’?</a:t>
            </a:r>
          </a:p>
          <a:p>
            <a:endParaRPr lang="en-IN" dirty="0" smtClean="0"/>
          </a:p>
          <a:p>
            <a:r>
              <a:rPr lang="en-IN" i="1" dirty="0" smtClean="0"/>
              <a:t>Conditional probability</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53400" cy="914400"/>
          </a:xfrm>
        </p:spPr>
        <p:txBody>
          <a:bodyPr>
            <a:normAutofit/>
          </a:bodyPr>
          <a:lstStyle/>
          <a:p>
            <a:r>
              <a:rPr lang="en-IN" sz="4000" b="1" dirty="0" smtClean="0"/>
              <a:t>Bayes Theorem and Its Building Blocks</a:t>
            </a:r>
            <a:endParaRPr lang="en-IN" sz="4000" dirty="0"/>
          </a:p>
        </p:txBody>
      </p:sp>
      <p:sp>
        <p:nvSpPr>
          <p:cNvPr id="3" name="Content Placeholder 2"/>
          <p:cNvSpPr>
            <a:spLocks noGrp="1"/>
          </p:cNvSpPr>
          <p:nvPr>
            <p:ph idx="1"/>
          </p:nvPr>
        </p:nvSpPr>
        <p:spPr>
          <a:xfrm>
            <a:off x="304800" y="1524000"/>
            <a:ext cx="8534400" cy="4648200"/>
          </a:xfrm>
        </p:spPr>
        <p:txBody>
          <a:bodyPr/>
          <a:lstStyle/>
          <a:p>
            <a:r>
              <a:rPr lang="en-IN" dirty="0" smtClean="0"/>
              <a:t>What type of probability is ‘the probability that an email contains the word ‘</a:t>
            </a:r>
            <a:r>
              <a:rPr lang="en-IN" dirty="0" err="1" smtClean="0"/>
              <a:t>viagra</a:t>
            </a:r>
            <a:r>
              <a:rPr lang="en-IN" dirty="0" smtClean="0"/>
              <a:t>’ and it is spam’?</a:t>
            </a:r>
          </a:p>
          <a:p>
            <a:endParaRPr lang="en-IN" dirty="0" smtClean="0"/>
          </a:p>
          <a:p>
            <a:r>
              <a:rPr lang="en-IN" dirty="0" smtClean="0"/>
              <a:t>Joint probability</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IN" b="1" dirty="0" smtClean="0"/>
              <a:t>PROS of Naive Bayes</a:t>
            </a:r>
            <a:endParaRPr lang="en-IN" dirty="0"/>
          </a:p>
        </p:txBody>
      </p:sp>
      <p:sp>
        <p:nvSpPr>
          <p:cNvPr id="3" name="Content Placeholder 2"/>
          <p:cNvSpPr>
            <a:spLocks noGrp="1"/>
          </p:cNvSpPr>
          <p:nvPr>
            <p:ph idx="1"/>
          </p:nvPr>
        </p:nvSpPr>
        <p:spPr/>
        <p:txBody>
          <a:bodyPr/>
          <a:lstStyle/>
          <a:p>
            <a:r>
              <a:rPr lang="en-IN" dirty="0" smtClean="0"/>
              <a:t>Easy to implement</a:t>
            </a:r>
          </a:p>
          <a:p>
            <a:r>
              <a:rPr lang="en-IN" dirty="0" smtClean="0"/>
              <a:t>Requires a small amount of training data to estimate the parameters</a:t>
            </a:r>
          </a:p>
          <a:p>
            <a:r>
              <a:rPr lang="en-IN" dirty="0" smtClean="0"/>
              <a:t>Good results obtained in most of the cases</a:t>
            </a:r>
          </a:p>
          <a:p>
            <a:r>
              <a:rPr lang="en-IN" dirty="0" smtClean="0"/>
              <a:t>Handle Missing Values by ignoring the instance during the probability estimate calculations</a:t>
            </a:r>
          </a:p>
          <a:p>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IN" b="1" dirty="0" smtClean="0"/>
              <a:t>CONS of Naive Bayes</a:t>
            </a:r>
            <a:endParaRPr lang="en-IN" dirty="0"/>
          </a:p>
        </p:txBody>
      </p:sp>
      <p:sp>
        <p:nvSpPr>
          <p:cNvPr id="3" name="Content Placeholder 2"/>
          <p:cNvSpPr>
            <a:spLocks noGrp="1"/>
          </p:cNvSpPr>
          <p:nvPr>
            <p:ph idx="1"/>
          </p:nvPr>
        </p:nvSpPr>
        <p:spPr/>
        <p:txBody>
          <a:bodyPr/>
          <a:lstStyle/>
          <a:p>
            <a:r>
              <a:rPr lang="en-IN" dirty="0" smtClean="0"/>
              <a:t>Assumes Independence of features</a:t>
            </a:r>
          </a:p>
          <a:p>
            <a:r>
              <a:rPr lang="en-IN" dirty="0" smtClean="0"/>
              <a:t>Independence existence may not hold for some attributes</a:t>
            </a:r>
          </a:p>
          <a:p>
            <a:r>
              <a:rPr lang="en-IN" dirty="0" smtClean="0"/>
              <a:t>Practically Dependencies exist among the variables</a:t>
            </a:r>
          </a:p>
          <a:p>
            <a:r>
              <a:rPr lang="en-IN" dirty="0" smtClean="0"/>
              <a:t>So loss of accuracy due to these reasons</a:t>
            </a:r>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endParaRPr lang="en-US" sz="7200" dirty="0" smtClean="0"/>
          </a:p>
          <a:p>
            <a:pPr marL="109728" indent="0" algn="ctr">
              <a:buNone/>
            </a:pPr>
            <a:r>
              <a:rPr lang="en-US" sz="7200" dirty="0" smtClean="0"/>
              <a:t>Questions?</a:t>
            </a:r>
            <a:endParaRPr lang="en-US" sz="7200" dirty="0"/>
          </a:p>
        </p:txBody>
      </p:sp>
    </p:spTree>
    <p:extLst>
      <p:ext uri="{BB962C8B-B14F-4D97-AF65-F5344CB8AC3E}">
        <p14:creationId xmlns:p14="http://schemas.microsoft.com/office/powerpoint/2010/main" xmlns="" val="234559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285728"/>
            <a:ext cx="7477148" cy="857272"/>
          </a:xfrm>
        </p:spPr>
        <p:txBody>
          <a:bodyPr>
            <a:normAutofit fontScale="90000"/>
          </a:bodyPr>
          <a:lstStyle/>
          <a:p>
            <a:r>
              <a:rPr lang="en-IN" dirty="0" smtClean="0"/>
              <a:t>Building Blocks of NaiveBayes</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1. Conditional Probability</a:t>
            </a:r>
          </a:p>
          <a:p>
            <a:r>
              <a:rPr lang="en-IN" dirty="0" smtClean="0"/>
              <a:t>2. Joint Probability</a:t>
            </a:r>
          </a:p>
          <a:p>
            <a:r>
              <a:rPr lang="en-IN" dirty="0" smtClean="0"/>
              <a:t>3. Bayes Theorem</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IN" dirty="0" smtClean="0"/>
              <a:t>Probability</a:t>
            </a:r>
            <a:endParaRPr lang="en-IN" dirty="0"/>
          </a:p>
        </p:txBody>
      </p:sp>
      <p:sp>
        <p:nvSpPr>
          <p:cNvPr id="3" name="Content Placeholder 2"/>
          <p:cNvSpPr>
            <a:spLocks noGrp="1"/>
          </p:cNvSpPr>
          <p:nvPr>
            <p:ph idx="1"/>
          </p:nvPr>
        </p:nvSpPr>
        <p:spPr>
          <a:xfrm>
            <a:off x="304800" y="1600200"/>
            <a:ext cx="8382000" cy="4724400"/>
          </a:xfrm>
        </p:spPr>
        <p:txBody>
          <a:bodyPr/>
          <a:lstStyle/>
          <a:p>
            <a:r>
              <a:rPr lang="en-IN" dirty="0" smtClean="0"/>
              <a:t> The </a:t>
            </a:r>
            <a:r>
              <a:rPr lang="en-IN" b="1" dirty="0" smtClean="0"/>
              <a:t>probability of an event is the measure of the chance that the event will occur as a result of an experiment. </a:t>
            </a:r>
          </a:p>
          <a:p>
            <a:r>
              <a:rPr lang="en-IN" b="1" dirty="0" smtClean="0"/>
              <a:t>The probability of an event A is the number of ways event A can occur divided by the total number of possible outcomes. </a:t>
            </a:r>
            <a:endParaRPr lang="en-IN" dirty="0" smtClean="0"/>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543824" cy="857256"/>
          </a:xfrm>
        </p:spPr>
        <p:txBody>
          <a:bodyPr>
            <a:normAutofit/>
          </a:bodyPr>
          <a:lstStyle/>
          <a:p>
            <a:r>
              <a:rPr lang="en-IN" dirty="0" smtClean="0"/>
              <a:t> Probability </a:t>
            </a:r>
            <a:endParaRPr lang="en-IN" dirty="0"/>
          </a:p>
        </p:txBody>
      </p:sp>
      <p:sp>
        <p:nvSpPr>
          <p:cNvPr id="3" name="Content Placeholder 2"/>
          <p:cNvSpPr>
            <a:spLocks noGrp="1"/>
          </p:cNvSpPr>
          <p:nvPr>
            <p:ph idx="1"/>
          </p:nvPr>
        </p:nvSpPr>
        <p:spPr>
          <a:xfrm>
            <a:off x="304800" y="1371600"/>
            <a:ext cx="8382000" cy="4953000"/>
          </a:xfrm>
        </p:spPr>
        <p:txBody>
          <a:bodyPr/>
          <a:lstStyle/>
          <a:p>
            <a:r>
              <a:rPr lang="en-IN" dirty="0" smtClean="0"/>
              <a:t> Probability is the chance of occurrence of an event, it can be defined as a </a:t>
            </a:r>
            <a:r>
              <a:rPr lang="en-IN" b="1" dirty="0" smtClean="0"/>
              <a:t>ratio of the number of desired outcomes to the number of total possible outcomes. </a:t>
            </a:r>
          </a:p>
          <a:p>
            <a:r>
              <a:rPr lang="en-IN" b="1" dirty="0" smtClean="0"/>
              <a:t>It is denoted as p(E), indicating the probability of an event E. In the numerator we have the number of favourable outcomes for this event E and in the denominator, we have the total number of outcomes corresponding to our data.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329510" cy="714380"/>
          </a:xfrm>
        </p:spPr>
        <p:txBody>
          <a:bodyPr>
            <a:normAutofit fontScale="90000"/>
          </a:bodyPr>
          <a:lstStyle/>
          <a:p>
            <a:r>
              <a:rPr lang="en-IN" dirty="0" smtClean="0"/>
              <a:t>Probability</a:t>
            </a:r>
            <a:endParaRPr lang="en-IN" dirty="0"/>
          </a:p>
        </p:txBody>
      </p:sp>
      <p:sp>
        <p:nvSpPr>
          <p:cNvPr id="3" name="Content Placeholder 2"/>
          <p:cNvSpPr>
            <a:spLocks noGrp="1"/>
          </p:cNvSpPr>
          <p:nvPr>
            <p:ph idx="1"/>
          </p:nvPr>
        </p:nvSpPr>
        <p:spPr>
          <a:xfrm>
            <a:off x="304800" y="1295400"/>
            <a:ext cx="8382000" cy="5029200"/>
          </a:xfrm>
        </p:spPr>
        <p:txBody>
          <a:bodyPr>
            <a:normAutofit/>
          </a:bodyPr>
          <a:lstStyle/>
          <a:p>
            <a:r>
              <a:rPr lang="en-IN" dirty="0" smtClean="0"/>
              <a:t> In the coin toss for the cricket match, we have only two possible outcomes namely Heads and Tails. So the denominator is right away fixed, i.e. the number of possible outcomes is 2. </a:t>
            </a:r>
          </a:p>
          <a:p>
            <a:r>
              <a:rPr lang="en-IN" dirty="0" smtClean="0"/>
              <a:t>When your team captain called for Heads, the number of favourable outcomes become 1. So the probability of a Head occurring in this setup is the number of favourable outcomes which is 1 divided by the number of total possible outcomes which is 2 which gives us 1 over 2 or 0.50. So the probability is 50%. </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164</TotalTime>
  <Words>2746</Words>
  <Application>Microsoft Office PowerPoint</Application>
  <PresentationFormat>On-screen Show (4:3)</PresentationFormat>
  <Paragraphs>282</Paragraphs>
  <Slides>55</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Flow</vt:lpstr>
      <vt:lpstr>Equation</vt:lpstr>
      <vt:lpstr>NaiveBayes</vt:lpstr>
      <vt:lpstr>Naive Bayes - Introduction</vt:lpstr>
      <vt:lpstr>Naive Bayes - Introduction</vt:lpstr>
      <vt:lpstr>Naive Bayes - Introduction</vt:lpstr>
      <vt:lpstr>NaiveBayes</vt:lpstr>
      <vt:lpstr>Building Blocks of NaiveBayes</vt:lpstr>
      <vt:lpstr>Probability</vt:lpstr>
      <vt:lpstr> Probability </vt:lpstr>
      <vt:lpstr>Probability</vt:lpstr>
      <vt:lpstr>Prior Probability</vt:lpstr>
      <vt:lpstr>Posterior Probability</vt:lpstr>
      <vt:lpstr>Prior, posterior Probability</vt:lpstr>
      <vt:lpstr>Test Our Understanding</vt:lpstr>
      <vt:lpstr>DEFINITION of 'Conditional Probability’</vt:lpstr>
      <vt:lpstr>Conditional Probability</vt:lpstr>
      <vt:lpstr>Conditional Probability</vt:lpstr>
      <vt:lpstr> Conditional probability: </vt:lpstr>
      <vt:lpstr>What is a 'Joint Probability’</vt:lpstr>
      <vt:lpstr>Joint probability: </vt:lpstr>
      <vt:lpstr>Bayes Rule</vt:lpstr>
      <vt:lpstr>Bayes Theorem</vt:lpstr>
      <vt:lpstr>Bayesian Methods</vt:lpstr>
      <vt:lpstr>Basic Probability Formulas</vt:lpstr>
      <vt:lpstr>What is Naive Bayes algorithm?</vt:lpstr>
      <vt:lpstr>What is Naive Bayes algorithm?</vt:lpstr>
      <vt:lpstr>How Naive Bayes algorithm works?</vt:lpstr>
      <vt:lpstr>Applications of NaiveBayes</vt:lpstr>
      <vt:lpstr>Desirable Properties of Bayes Classifier</vt:lpstr>
      <vt:lpstr>Model Parameters</vt:lpstr>
      <vt:lpstr>Test Spam</vt:lpstr>
      <vt:lpstr>Test our understanding</vt:lpstr>
      <vt:lpstr>Example of Conditional Probability</vt:lpstr>
      <vt:lpstr>Example of Conditional Probability</vt:lpstr>
      <vt:lpstr>Example of Conditional Probability</vt:lpstr>
      <vt:lpstr>Contingency matrix evaluation</vt:lpstr>
      <vt:lpstr>Contingency matrix evaluation</vt:lpstr>
      <vt:lpstr>Contingency matrix evaluation</vt:lpstr>
      <vt:lpstr>Contingency matrix evaluation</vt:lpstr>
      <vt:lpstr>Contingency matrix evaluation</vt:lpstr>
      <vt:lpstr>Contingency matrix evaluation</vt:lpstr>
      <vt:lpstr>Joint Probability vs Conditional Probability</vt:lpstr>
      <vt:lpstr>Bayes Theorem and Its Building Blocks</vt:lpstr>
      <vt:lpstr>Bayes Theorem and Its Building Blocks</vt:lpstr>
      <vt:lpstr>Case Study</vt:lpstr>
      <vt:lpstr>Feedback :</vt:lpstr>
      <vt:lpstr>Case Study</vt:lpstr>
      <vt:lpstr>Joint and Conditional Probability- Case Study</vt:lpstr>
      <vt:lpstr>Feedback</vt:lpstr>
      <vt:lpstr>Probability – Case Study</vt:lpstr>
      <vt:lpstr>Feedback :</vt:lpstr>
      <vt:lpstr>Bayes Theorem and Its Building Blocks</vt:lpstr>
      <vt:lpstr>Bayes Theorem and Its Building Blocks</vt:lpstr>
      <vt:lpstr>PROS of Naive Bayes</vt:lpstr>
      <vt:lpstr>CONS of Naive Bayes</vt:lpstr>
      <vt:lpstr>Slide 55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28</cp:revision>
  <dcterms:created xsi:type="dcterms:W3CDTF">2006-08-16T00:00:00Z</dcterms:created>
  <dcterms:modified xsi:type="dcterms:W3CDTF">2018-12-21T12:12:03Z</dcterms:modified>
</cp:coreProperties>
</file>