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Default Extension="tiff" ContentType="image/tif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3"/>
  </p:notesMasterIdLst>
  <p:sldIdLst>
    <p:sldId id="256" r:id="rId2"/>
    <p:sldId id="302" r:id="rId3"/>
    <p:sldId id="303" r:id="rId4"/>
    <p:sldId id="346" r:id="rId5"/>
    <p:sldId id="336" r:id="rId6"/>
    <p:sldId id="337" r:id="rId7"/>
    <p:sldId id="305" r:id="rId8"/>
    <p:sldId id="348" r:id="rId9"/>
    <p:sldId id="349" r:id="rId10"/>
    <p:sldId id="306" r:id="rId11"/>
    <p:sldId id="358" r:id="rId12"/>
    <p:sldId id="350" r:id="rId13"/>
    <p:sldId id="357" r:id="rId14"/>
    <p:sldId id="351" r:id="rId15"/>
    <p:sldId id="307" r:id="rId16"/>
    <p:sldId id="359" r:id="rId17"/>
    <p:sldId id="360" r:id="rId18"/>
    <p:sldId id="361" r:id="rId19"/>
    <p:sldId id="363" r:id="rId20"/>
    <p:sldId id="364" r:id="rId21"/>
    <p:sldId id="353" r:id="rId22"/>
    <p:sldId id="362" r:id="rId23"/>
    <p:sldId id="352" r:id="rId24"/>
    <p:sldId id="366" r:id="rId25"/>
    <p:sldId id="354" r:id="rId26"/>
    <p:sldId id="367" r:id="rId27"/>
    <p:sldId id="368" r:id="rId28"/>
    <p:sldId id="355" r:id="rId29"/>
    <p:sldId id="365" r:id="rId30"/>
    <p:sldId id="309" r:id="rId31"/>
    <p:sldId id="310" r:id="rId32"/>
    <p:sldId id="311" r:id="rId33"/>
    <p:sldId id="312" r:id="rId34"/>
    <p:sldId id="347" r:id="rId35"/>
    <p:sldId id="314" r:id="rId36"/>
    <p:sldId id="316" r:id="rId37"/>
    <p:sldId id="356" r:id="rId38"/>
    <p:sldId id="317" r:id="rId39"/>
    <p:sldId id="318" r:id="rId40"/>
    <p:sldId id="319" r:id="rId41"/>
    <p:sldId id="320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AB015-1E7F-4FF7-BA95-49C08237626F}" type="datetimeFigureOut">
              <a:rPr lang="en-US" smtClean="0"/>
              <a:pPr/>
              <a:t>1/3/2019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DD122-A938-496A-BE3E-DD1356C2A5B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FC9F-5C17-4844-A470-F511C9CFF2A4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42DD-7873-4684-8578-95996306FF0B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F722-F774-4EB7-9509-E6366055B9F2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EC1-B084-482A-8569-262B7264E72D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732-72DD-40DB-B5A4-6291B93D93CF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2694-C548-4378-BA09-B1CD0E805896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B1D3-8FE7-454C-80B0-E712467EE7B1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1FD2-4631-4C19-AD5B-64DAB8370D2A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D158-B7B4-4AE7-A56D-F7BD512B0E3B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5E72-D9A9-4ECF-B3D9-1022DDF7A252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3550-2CC1-41B5-9867-D2F69066BC87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6BEFB7-C44A-4513-91A3-2287836189A0}" type="datetime1">
              <a:rPr lang="en-US" smtClean="0"/>
              <a:pPr/>
              <a:t>1/3/2019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Logistic Regression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05400"/>
            <a:ext cx="7315200" cy="1143000"/>
          </a:xfrm>
        </p:spPr>
        <p:txBody>
          <a:bodyPr/>
          <a:lstStyle/>
          <a:p>
            <a:r>
              <a:rPr lang="en-IN" dirty="0" smtClean="0"/>
              <a:t>Y.LAKHMI PRASAD</a:t>
            </a:r>
          </a:p>
          <a:p>
            <a:r>
              <a:rPr lang="en-IN" dirty="0" smtClean="0"/>
              <a:t>08978784848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315200" cy="762000"/>
          </a:xfrm>
        </p:spPr>
        <p:txBody>
          <a:bodyPr>
            <a:normAutofit fontScale="90000"/>
          </a:bodyPr>
          <a:lstStyle/>
          <a:p>
            <a:r>
              <a:rPr lang="en-GB" dirty="0"/>
              <a:t>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5105400"/>
          </a:xfrm>
        </p:spPr>
        <p:txBody>
          <a:bodyPr>
            <a:normAutofit fontScale="92500"/>
          </a:bodyPr>
          <a:lstStyle/>
          <a:p>
            <a:r>
              <a:rPr lang="en-IN" sz="2800" dirty="0" smtClean="0"/>
              <a:t>Logistic Regression is a supervised classification model. </a:t>
            </a:r>
          </a:p>
          <a:p>
            <a:r>
              <a:rPr lang="en-IN" sz="2800" dirty="0" smtClean="0"/>
              <a:t>It allows you to make predictions from labelled data, if the target (output) variable is categorical.</a:t>
            </a:r>
          </a:p>
          <a:p>
            <a:r>
              <a:rPr lang="en-IN" sz="2800" dirty="0" smtClean="0"/>
              <a:t>1. A bank wants to predict, based on some variables, whether a particular customer will default on a loan or not</a:t>
            </a:r>
          </a:p>
          <a:p>
            <a:r>
              <a:rPr lang="en-IN" sz="2800" dirty="0" smtClean="0"/>
              <a:t>2. A factory manager wants to predict, based on some variables, whether a particular machine will</a:t>
            </a:r>
          </a:p>
          <a:p>
            <a:r>
              <a:rPr lang="en-IN" sz="2800" dirty="0" smtClean="0"/>
              <a:t>break down in the next month or not</a:t>
            </a:r>
          </a:p>
          <a:p>
            <a:r>
              <a:rPr lang="en-IN" sz="2800" dirty="0" smtClean="0"/>
              <a:t>3. Google’s backend wants to predict, based on some variables, whether an incoming email is spam or not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GB" dirty="0" smtClean="0"/>
              <a:t>Logistic Regression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029200"/>
          </a:xfrm>
        </p:spPr>
        <p:txBody>
          <a:bodyPr/>
          <a:lstStyle/>
          <a:p>
            <a:r>
              <a:rPr lang="en-IN" dirty="0" smtClean="0"/>
              <a:t>Marketing: Classify whether the Lead is a Hot Lead or a warm lead.</a:t>
            </a:r>
          </a:p>
          <a:p>
            <a:r>
              <a:rPr lang="en-IN" dirty="0" smtClean="0"/>
              <a:t>Stock Market: predict whether the stock will outperform or under perform</a:t>
            </a:r>
          </a:p>
          <a:p>
            <a:r>
              <a:rPr lang="en-IN" dirty="0" smtClean="0"/>
              <a:t>Healthcare:  Whether the tumour is malignant or benign</a:t>
            </a:r>
          </a:p>
          <a:p>
            <a:r>
              <a:rPr lang="en-IN" dirty="0" smtClean="0"/>
              <a:t>Networking: classify whether the packet is malicious or not.</a:t>
            </a:r>
          </a:p>
          <a:p>
            <a:r>
              <a:rPr lang="en-IN" dirty="0" smtClean="0"/>
              <a:t>Human Resource: whether the employee is going to leave the company(attrition) or not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953000"/>
          </a:xfrm>
        </p:spPr>
        <p:txBody>
          <a:bodyPr/>
          <a:lstStyle/>
          <a:p>
            <a:r>
              <a:rPr lang="en-US" altLang="en-US" sz="2400" dirty="0" smtClean="0"/>
              <a:t>Used because having a categorical  outcome variable violates the assumption of linearity in normal regression.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Instead of building a predictive model for "Y (Response)" directly, the approach models “Log Odds (Y)”; hence the name Logistic or </a:t>
            </a:r>
            <a:r>
              <a:rPr lang="en-US" altLang="en-US" sz="2400" dirty="0" err="1" smtClean="0"/>
              <a:t>Logit</a:t>
            </a:r>
            <a:r>
              <a:rPr lang="en-US" altLang="en-US" sz="2400" dirty="0" smtClean="0"/>
              <a:t>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329510" cy="838200"/>
          </a:xfrm>
        </p:spPr>
        <p:txBody>
          <a:bodyPr/>
          <a:lstStyle/>
          <a:p>
            <a:r>
              <a:rPr lang="en-IN" dirty="0" smtClean="0"/>
              <a:t>Where is the Problem?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66800"/>
            <a:ext cx="8329642" cy="5257800"/>
          </a:xfrm>
        </p:spPr>
        <p:txBody>
          <a:bodyPr/>
          <a:lstStyle/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Dependent variable is limited to the [0 or 1] because we have 2 classes: default or no-default, Diabetic or Non diabetic, Churned or not churned etc.,.</a:t>
            </a:r>
          </a:p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Linear Regression is designed to solve the problem of Minimizing the Root Mean Squared Error, which does not seem to  be an appropriate fit in this case.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838200"/>
          </a:xfrm>
        </p:spPr>
        <p:txBody>
          <a:bodyPr/>
          <a:lstStyle/>
          <a:p>
            <a:r>
              <a:rPr lang="en-GB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IN" b="1" dirty="0" smtClean="0"/>
              <a:t>Let us take the diabetes example, in this </a:t>
            </a:r>
            <a:r>
              <a:rPr lang="en-IN" dirty="0" smtClean="0"/>
              <a:t>example, we try to predict whether a person has diabetes or not, based on that person’s blood sugar level.</a:t>
            </a:r>
          </a:p>
          <a:p>
            <a:r>
              <a:rPr lang="en-IN" dirty="0" smtClean="0"/>
              <a:t>Why a simple boundary decision approach does not work very well for this example. </a:t>
            </a:r>
          </a:p>
          <a:p>
            <a:r>
              <a:rPr lang="en-IN" dirty="0" smtClean="0"/>
              <a:t>It would be too risky to decide the class blatantly on the basis </a:t>
            </a:r>
            <a:r>
              <a:rPr lang="en-IN" smtClean="0"/>
              <a:t>of cut-off</a:t>
            </a:r>
            <a:r>
              <a:rPr lang="en-IN" dirty="0" smtClean="0"/>
              <a:t>, as especially in the middle, the patients could basically belong to any class, diabetic or non-diabetic.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72386" cy="72464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Classifying with Linear Regression</a:t>
            </a:r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1"/>
            <a:ext cx="6096000" cy="508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Where is the Problem?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334000"/>
          </a:xfrm>
        </p:spPr>
        <p:txBody>
          <a:bodyPr/>
          <a:lstStyle/>
          <a:p>
            <a:r>
              <a:rPr lang="en-IN" dirty="0" smtClean="0"/>
              <a:t>recall the graph of the diabetes example.</a:t>
            </a:r>
          </a:p>
          <a:p>
            <a:r>
              <a:rPr lang="en-IN" dirty="0" smtClean="0"/>
              <a:t> Suppose there is another person, with a blood sugar level of 195, and you do not know whether that person has diabetes or not. What would you do then? Would you classify him/her as a diabetic or as a non-diabetic?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IN" dirty="0" smtClean="0"/>
              <a:t>Step Function</a:t>
            </a:r>
            <a:endParaRPr lang="en-IN" dirty="0"/>
          </a:p>
        </p:txBody>
      </p:sp>
      <p:pic>
        <p:nvPicPr>
          <p:cNvPr id="5" name="Content Placeholder 4" descr="diab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379" y="1371601"/>
            <a:ext cx="7149221" cy="4682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838200"/>
          </a:xfrm>
        </p:spPr>
        <p:txBody>
          <a:bodyPr/>
          <a:lstStyle/>
          <a:p>
            <a:r>
              <a:rPr lang="en-IN" dirty="0" smtClean="0"/>
              <a:t>Limitation of Step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029200"/>
          </a:xfrm>
        </p:spPr>
        <p:txBody>
          <a:bodyPr/>
          <a:lstStyle/>
          <a:p>
            <a:r>
              <a:rPr lang="en-IN" dirty="0" smtClean="0"/>
              <a:t>Now, based on the boundary, you may be tempted to declare this person a diabetic, but can you really do that? </a:t>
            </a:r>
          </a:p>
          <a:p>
            <a:r>
              <a:rPr lang="en-IN" dirty="0" smtClean="0"/>
              <a:t>This person’s sugar level (195 mg/</a:t>
            </a:r>
            <a:r>
              <a:rPr lang="en-IN" dirty="0" err="1" smtClean="0"/>
              <a:t>dL</a:t>
            </a:r>
            <a:r>
              <a:rPr lang="en-IN" dirty="0" smtClean="0"/>
              <a:t>) is very close to the threshold (200 mg/</a:t>
            </a:r>
            <a:r>
              <a:rPr lang="en-IN" dirty="0" err="1" smtClean="0"/>
              <a:t>dL</a:t>
            </a:r>
            <a:r>
              <a:rPr lang="en-IN" dirty="0" smtClean="0"/>
              <a:t>), below which people are declared as non-diabetic. </a:t>
            </a:r>
          </a:p>
          <a:p>
            <a:r>
              <a:rPr lang="en-IN" dirty="0" smtClean="0"/>
              <a:t>It is, therefore, quite possible that this person was just a non-diabetic with a slightly high blood sugar level. </a:t>
            </a:r>
          </a:p>
          <a:p>
            <a:r>
              <a:rPr lang="en-IN" dirty="0" smtClean="0"/>
              <a:t>After all, the data does have people with slightly high sugar levels (220 mg/</a:t>
            </a:r>
            <a:r>
              <a:rPr lang="en-IN" dirty="0" err="1" smtClean="0"/>
              <a:t>dL</a:t>
            </a:r>
            <a:r>
              <a:rPr lang="en-IN" dirty="0" smtClean="0"/>
              <a:t>), who are not diabetics.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Classifying with Linear Regression</a:t>
            </a:r>
            <a:endParaRPr lang="en-IN" sz="4000" dirty="0"/>
          </a:p>
        </p:txBody>
      </p:sp>
      <p:pic>
        <p:nvPicPr>
          <p:cNvPr id="5" name="Content Placeholder 4" descr="diabetes linea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295401"/>
            <a:ext cx="7940322" cy="5029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E6B26541-36E2-4DEC-8288-B5616B051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4419600" cy="855785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altLang="en-US" sz="4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Objectives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3C8DD80B-8C05-4ACF-A55D-6735D72CE1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839200" cy="43434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Introduction to Logistic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Some Potential Problems and Solutions</a:t>
            </a:r>
          </a:p>
          <a:p>
            <a:pPr defTabSz="9144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800" dirty="0" smtClean="0"/>
              <a:t>Probability and Odds</a:t>
            </a:r>
          </a:p>
          <a:p>
            <a:pPr defTabSz="914400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800" dirty="0" smtClean="0"/>
              <a:t>Assumptions of Logistic Regression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800" dirty="0" smtClean="0"/>
              <a:t>Interpreting Coefficients in Logistic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 smtClean="0"/>
              <a:t>Evaluating </a:t>
            </a:r>
            <a:r>
              <a:rPr lang="en-US" altLang="en-US" sz="2800" dirty="0"/>
              <a:t>the performance of the model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383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Classifying with Linear Regression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105400"/>
          </a:xfrm>
        </p:spPr>
        <p:txBody>
          <a:bodyPr/>
          <a:lstStyle/>
          <a:p>
            <a:r>
              <a:rPr lang="en-IN" dirty="0" smtClean="0"/>
              <a:t>The main problem with a straight line is that it is not steep enough. </a:t>
            </a:r>
          </a:p>
          <a:p>
            <a:r>
              <a:rPr lang="en-IN" dirty="0" smtClean="0"/>
              <a:t>In the sigmoid curve, as you can see, you have low values for a lot of points, then the values rise all of a sudden, after which you have a lot of high values. </a:t>
            </a:r>
          </a:p>
          <a:p>
            <a:r>
              <a:rPr lang="en-IN" dirty="0" smtClean="0"/>
              <a:t>In a straight line though, the values rise from low to high very uniformly, and hence, the “boundary” region, the one where the probabilities transition from high to low is not present.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IN" dirty="0" smtClean="0"/>
              <a:t>In this situation, We actually like to talk in terms of </a:t>
            </a:r>
            <a:r>
              <a:rPr lang="en-IN" b="1" dirty="0" smtClean="0"/>
              <a:t>probability.</a:t>
            </a:r>
          </a:p>
          <a:p>
            <a:r>
              <a:rPr lang="en-IN" b="1" dirty="0" smtClean="0"/>
              <a:t> One such curve which can model the </a:t>
            </a:r>
            <a:r>
              <a:rPr lang="en-IN" dirty="0" smtClean="0"/>
              <a:t>probability of diabetes very well, is the </a:t>
            </a:r>
            <a:r>
              <a:rPr lang="en-IN" b="1" dirty="0" smtClean="0"/>
              <a:t>sigmoid curve.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sigmoid 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5029200"/>
          </a:xfrm>
        </p:spPr>
        <p:txBody>
          <a:bodyPr/>
          <a:lstStyle/>
          <a:p>
            <a:r>
              <a:rPr lang="en-IN" b="1" dirty="0" smtClean="0"/>
              <a:t>sigmoid curve </a:t>
            </a:r>
            <a:r>
              <a:rPr lang="en-IN" dirty="0" smtClean="0"/>
              <a:t>has all the properties you would want — extremely low values in the start, extremely high values in the end, and intermediate values in the middle — it’s a good choice for modelling the value of the </a:t>
            </a:r>
            <a:r>
              <a:rPr lang="en-IN" b="1" dirty="0" smtClean="0"/>
              <a:t>probability of diabetes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IN" dirty="0" smtClean="0"/>
              <a:t>S-Curve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00200"/>
            <a:ext cx="5867400" cy="481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Here, We want to have the P1,P2,P3,P4,P6 to be as small as possible and P5,P7,P8,P9,P10 to be as high as possible.</a:t>
            </a:r>
          </a:p>
          <a:p>
            <a:r>
              <a:rPr lang="en-IN" dirty="0" smtClean="0"/>
              <a:t>In case of P4, I can say either I want to minimize P4 or I can even say I want to maximize 1-P4.  </a:t>
            </a:r>
          </a:p>
          <a:p>
            <a:r>
              <a:rPr lang="en-IN" dirty="0" smtClean="0"/>
              <a:t>Comprehensively, If I want to maximize all these points into the same assumption, I can say I want to maximize P5,P7,P8,P9,P10 and 1-P1,1-P2,1-P3,1-P4,1-P6.</a:t>
            </a:r>
          </a:p>
          <a:p>
            <a:r>
              <a:rPr lang="en-IN" dirty="0" smtClean="0"/>
              <a:t>That means I want to maximize the product of all these points. So, we want to find out that B0 and B1 which maximizes the product of all these points.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Best-fit 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257800"/>
          </a:xfrm>
        </p:spPr>
        <p:txBody>
          <a:bodyPr/>
          <a:lstStyle/>
          <a:p>
            <a:r>
              <a:rPr lang="en-IN" dirty="0" smtClean="0"/>
              <a:t>The next step, just like linear regression, would be to find the </a:t>
            </a:r>
            <a:r>
              <a:rPr lang="en-IN" b="1" dirty="0" smtClean="0"/>
              <a:t>best fit curve. </a:t>
            </a:r>
          </a:p>
          <a:p>
            <a:r>
              <a:rPr lang="en-IN" b="1" dirty="0" smtClean="0"/>
              <a:t>Hence, you learnt that in order </a:t>
            </a:r>
            <a:r>
              <a:rPr lang="en-IN" dirty="0" smtClean="0"/>
              <a:t>to find the best fit sigmoid curve, you need to vary β0 and β1 until you get the combination of beta values that maximises the </a:t>
            </a:r>
            <a:r>
              <a:rPr lang="en-IN" b="1" dirty="0" smtClean="0"/>
              <a:t>likelihood.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Understanding Likelihood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/>
          <a:p>
            <a:r>
              <a:rPr lang="en-IN" dirty="0" smtClean="0"/>
              <a:t>Now, let’s say that for the ten points in our example, the labels are as follows: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In this case, the likelihood would be equal to:</a:t>
            </a:r>
          </a:p>
          <a:p>
            <a:pPr fontAlgn="t"/>
            <a:r>
              <a:rPr lang="en-IN" smtClean="0"/>
              <a:t>A</a:t>
            </a:r>
            <a:r>
              <a:rPr lang="en-IN" dirty="0" smtClean="0"/>
              <a:t>) (1−P1)(1−P2)(1−P3)(1−P4)(1−P5)(P6)(P7)(P8)(P9)</a:t>
            </a:r>
          </a:p>
          <a:p>
            <a:pPr fontAlgn="t"/>
            <a:r>
              <a:rPr lang="en-IN" dirty="0" smtClean="0"/>
              <a:t>B) (1−P1)(1−P2)(1−P3)(1−P5)(P4)(P6)(P7)(P8)(P9)</a:t>
            </a:r>
            <a:endParaRPr lang="en-IN" b="1" dirty="0" smtClean="0"/>
          </a:p>
          <a:p>
            <a:pPr fontAlgn="t"/>
            <a:r>
              <a:rPr lang="en-IN" dirty="0" smtClean="0"/>
              <a:t>C) (P1)(P2)(P3)(P4)(P5)(1−P6)(1−P7)(1−P8)(1−P9)</a:t>
            </a:r>
          </a:p>
          <a:p>
            <a:pPr fontAlgn="t"/>
            <a:r>
              <a:rPr lang="en-IN" dirty="0" smtClean="0"/>
              <a:t>D) (P1)(P2)(P3)(P5)(1−P4)(1−P6)(1−P7)(1−P8)(1−P9)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981200"/>
          <a:ext cx="8001000" cy="1436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457200"/>
                <a:gridCol w="5715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24951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5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Point no.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  <a:tr h="430661">
                <a:tc>
                  <a:txBody>
                    <a:bodyPr/>
                    <a:lstStyle/>
                    <a:p>
                      <a:r>
                        <a:rPr lang="en-IN" dirty="0" smtClean="0"/>
                        <a:t>Diabetes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Feedback :</a:t>
            </a:r>
            <a:r>
              <a:rPr lang="en-IN" i="1" dirty="0" smtClean="0"/>
              <a:t>Recall that likelihood is the product of </a:t>
            </a:r>
            <a:r>
              <a:rPr lang="en-IN" dirty="0" smtClean="0"/>
              <a:t>(1−Pi)</a:t>
            </a:r>
            <a:r>
              <a:rPr lang="en-IN" i="1" dirty="0" smtClean="0"/>
              <a:t> for all non-diabetic patients and </a:t>
            </a:r>
            <a:r>
              <a:rPr lang="en-IN" dirty="0" smtClean="0"/>
              <a:t>(Pi)</a:t>
            </a:r>
            <a:r>
              <a:rPr lang="en-IN" i="1" dirty="0" smtClean="0"/>
              <a:t> for all diabetic patients. Hence, the likelihood is given by </a:t>
            </a:r>
            <a:r>
              <a:rPr lang="en-IN" dirty="0" smtClean="0"/>
              <a:t>(1−P1)(1−P2)(1−P3)(1−P5)</a:t>
            </a:r>
            <a:r>
              <a:rPr lang="en-IN" i="1" dirty="0" smtClean="0"/>
              <a:t>, (all non-diabetic patients) multiplied by </a:t>
            </a:r>
            <a:r>
              <a:rPr lang="en-IN" dirty="0" smtClean="0"/>
              <a:t>(P4)(P6)(P7)(P8)(P9)(P10)</a:t>
            </a:r>
            <a:r>
              <a:rPr lang="en-IN" i="1" dirty="0" smtClean="0"/>
              <a:t> (all diabetic patients).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Logistic Regression Best fit curve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21576"/>
            <a:ext cx="7391400" cy="505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Logistic Regression Best fit 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181600"/>
          </a:xfrm>
        </p:spPr>
        <p:txBody>
          <a:bodyPr/>
          <a:lstStyle/>
          <a:p>
            <a:r>
              <a:rPr lang="en-IN" dirty="0" smtClean="0"/>
              <a:t>If you had to find β0 and β1 for the best fitting sigmoid curve, you would have to try a lot of combinations, unless you arrive at the one which maximises the likelihood. </a:t>
            </a:r>
          </a:p>
          <a:p>
            <a:r>
              <a:rPr lang="en-IN" dirty="0" smtClean="0"/>
              <a:t>This is similar to linear regression, where you vary  β0 and β1 until you find the combination that minimises the cost function. </a:t>
            </a:r>
          </a:p>
          <a:p>
            <a:r>
              <a:rPr lang="en-IN" dirty="0" smtClean="0"/>
              <a:t>Hence, this is called a Generalised Linear regression Model (</a:t>
            </a:r>
            <a:r>
              <a:rPr lang="en-IN" b="1" dirty="0" smtClean="0"/>
              <a:t>GLM</a:t>
            </a:r>
            <a:r>
              <a:rPr lang="en-IN" dirty="0" smtClean="0"/>
              <a:t>), or a </a:t>
            </a:r>
            <a:r>
              <a:rPr lang="en-IN" b="1" dirty="0" smtClean="0"/>
              <a:t>logistic regression </a:t>
            </a:r>
            <a:r>
              <a:rPr lang="en-IN" dirty="0" smtClean="0"/>
              <a:t>model.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215238" cy="928694"/>
          </a:xfrm>
        </p:spPr>
        <p:txBody>
          <a:bodyPr/>
          <a:lstStyle/>
          <a:p>
            <a:r>
              <a:rPr lang="en-IN" sz="5400" b="1" dirty="0" smtClean="0"/>
              <a:t>Binary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57298"/>
            <a:ext cx="8643998" cy="496730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The most common use of logistic regression models is in </a:t>
            </a:r>
            <a:r>
              <a:rPr lang="en-IN" sz="2800" b="1" dirty="0" smtClean="0"/>
              <a:t>binary classification</a:t>
            </a:r>
            <a:r>
              <a:rPr lang="en-IN" sz="2800" dirty="0" smtClean="0"/>
              <a:t> problems.</a:t>
            </a:r>
          </a:p>
          <a:p>
            <a:pPr algn="just"/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Bank customers seek loans from the bank promising to repay the loan in installments over a determined period of time and with some interest on the amount. </a:t>
            </a:r>
          </a:p>
          <a:p>
            <a:pPr algn="just">
              <a:buNone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    However, banks are always at a risk because many customers might not be able to pay their loans back. </a:t>
            </a:r>
          </a:p>
          <a:p>
            <a:pPr algn="just">
              <a:buNone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This can cause big losses to the bank.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500594" cy="857248"/>
          </a:xfrm>
        </p:spPr>
        <p:txBody>
          <a:bodyPr>
            <a:normAutofit/>
          </a:bodyPr>
          <a:lstStyle/>
          <a:p>
            <a:r>
              <a:rPr lang="en-IN" dirty="0" smtClean="0"/>
              <a:t>ODDS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9200"/>
            <a:ext cx="8472518" cy="51054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Arial Unicode MS" pitchFamily="34" charset="-128"/>
                <a:cs typeface="Arial Unicode MS" pitchFamily="34" charset="-128"/>
              </a:rPr>
              <a:t>The odds has a range of 0 to </a:t>
            </a:r>
            <a:r>
              <a:rPr lang="en-US" dirty="0" smtClean="0">
                <a:latin typeface="Cambria" panose="02040503050406030204" pitchFamily="18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 with values greater than 1 associated with an event being more likely to occur than to not occur and values less than 1 associated with an event that is less likely to occur than not occur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  <a:p>
            <a:endParaRPr lang="en-IN" dirty="0"/>
          </a:p>
        </p:txBody>
      </p:sp>
      <p:grpSp>
        <p:nvGrpSpPr>
          <p:cNvPr id="4" name="Group 21">
            <a:extLst>
              <a:ext uri="{FF2B5EF4-FFF2-40B4-BE49-F238E27FC236}">
                <a16:creationId xmlns="" xmlns:a16="http://schemas.microsoft.com/office/drawing/2014/main" id="{3F81DC55-976F-4549-8400-C56E33B0DFAF}"/>
              </a:ext>
            </a:extLst>
          </p:cNvPr>
          <p:cNvGrpSpPr/>
          <p:nvPr/>
        </p:nvGrpSpPr>
        <p:grpSpPr>
          <a:xfrm>
            <a:off x="3214678" y="3857628"/>
            <a:ext cx="2239644" cy="997665"/>
            <a:chOff x="2842508" y="1843878"/>
            <a:chExt cx="2239644" cy="997665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93D2EE28-26B3-7145-8ED6-2F86582FDA4F}"/>
                </a:ext>
              </a:extLst>
            </p:cNvPr>
            <p:cNvSpPr/>
            <p:nvPr/>
          </p:nvSpPr>
          <p:spPr>
            <a:xfrm>
              <a:off x="2842508" y="1843878"/>
              <a:ext cx="2239644" cy="99766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Cambria" panose="02040503050406030204" pitchFamily="18" charset="0"/>
                <a:ea typeface="Cambria" panose="02040503050406030204" pitchFamily="18" charset="0"/>
                <a:cs typeface="Avenir Light"/>
              </a:endParaRPr>
            </a:p>
          </p:txBody>
        </p:sp>
        <p:graphicFrame>
          <p:nvGraphicFramePr>
            <p:cNvPr id="24" name="Object 6">
              <a:extLst>
                <a:ext uri="{FF2B5EF4-FFF2-40B4-BE49-F238E27FC236}">
                  <a16:creationId xmlns="" xmlns:a16="http://schemas.microsoft.com/office/drawing/2014/main" id="{A422C3F1-522A-7A4C-B48F-F609E2DE03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930809792"/>
                </p:ext>
              </p:extLst>
            </p:nvPr>
          </p:nvGraphicFramePr>
          <p:xfrm>
            <a:off x="3193980" y="1949011"/>
            <a:ext cx="1536700" cy="787400"/>
          </p:xfrm>
          <a:graphic>
            <a:graphicData uri="http://schemas.openxmlformats.org/presentationml/2006/ole">
              <p:oleObj spid="_x0000_s1026" name="Equation" r:id="rId3" imgW="1536480" imgH="787320" progId="">
                <p:embed/>
              </p:oleObj>
            </a:graphicData>
          </a:graphic>
        </p:graphicFrame>
      </p:grp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Y. Lakshmi Prasad :08978784848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400948" cy="1143000"/>
          </a:xfrm>
        </p:spPr>
        <p:txBody>
          <a:bodyPr/>
          <a:lstStyle/>
          <a:p>
            <a:r>
              <a:rPr lang="en-IN" dirty="0" smtClean="0"/>
              <a:t>Log(Odds)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47800"/>
            <a:ext cx="8401080" cy="4876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It solves the problem we encounter in fitting a linear model to probabilities.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As probabilities (the dependent variable) only range from 0 to 1, we can get linear predictions that are outside of this range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138483A-B9F9-DA4B-A5EE-FEBBAFDDC556}"/>
              </a:ext>
            </a:extLst>
          </p:cNvPr>
          <p:cNvGrpSpPr/>
          <p:nvPr/>
        </p:nvGrpSpPr>
        <p:grpSpPr>
          <a:xfrm>
            <a:off x="2571736" y="4357694"/>
            <a:ext cx="5273410" cy="997665"/>
            <a:chOff x="1896016" y="3017744"/>
            <a:chExt cx="5273410" cy="997665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33228CF8-657D-4760-B3C4-C049A250C786}"/>
                </a:ext>
              </a:extLst>
            </p:cNvPr>
            <p:cNvSpPr/>
            <p:nvPr/>
          </p:nvSpPr>
          <p:spPr>
            <a:xfrm>
              <a:off x="1896016" y="3017744"/>
              <a:ext cx="5273410" cy="99766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600" dirty="0">
                <a:latin typeface="Cambria" panose="02040503050406030204" pitchFamily="18" charset="0"/>
                <a:ea typeface="Cambria" panose="02040503050406030204" pitchFamily="18" charset="0"/>
                <a:cs typeface="Avenir Light"/>
              </a:endParaRPr>
            </a:p>
          </p:txBody>
        </p:sp>
        <p:graphicFrame>
          <p:nvGraphicFramePr>
            <p:cNvPr id="6" name="Object 7">
              <a:extLst>
                <a:ext uri="{FF2B5EF4-FFF2-40B4-BE49-F238E27FC236}">
                  <a16:creationId xmlns="" xmlns:a16="http://schemas.microsoft.com/office/drawing/2014/main" id="{DC5BE424-AEAE-6B49-923B-F03D3919DFCC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057400" y="3048000"/>
            <a:ext cx="4965700" cy="863600"/>
          </p:xfrm>
          <a:graphic>
            <a:graphicData uri="http://schemas.openxmlformats.org/presentationml/2006/ole">
              <p:oleObj spid="_x0000_s2050" name="Equation" r:id="rId3" imgW="4965480" imgH="863280" progId="">
                <p:embed/>
              </p:oleObj>
            </a:graphicData>
          </a:graphic>
        </p:graphicFrame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75438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What is an "Odds Ratio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58" y="1219200"/>
            <a:ext cx="8329642" cy="5105400"/>
          </a:xfrm>
        </p:spPr>
        <p:txBody>
          <a:bodyPr>
            <a:normAutofit/>
          </a:bodyPr>
          <a:lstStyle/>
          <a:p>
            <a:r>
              <a:rPr lang="en-US" dirty="0"/>
              <a:t>It is a standard statistical term that denotes probability of success to probability of </a:t>
            </a:r>
            <a:r>
              <a:rPr lang="en-US" dirty="0" smtClean="0"/>
              <a:t>failure.</a:t>
            </a:r>
            <a:endParaRPr lang="en-US" dirty="0"/>
          </a:p>
          <a:p>
            <a:r>
              <a:rPr lang="en-US" dirty="0"/>
              <a:t>If probability of success is 0.75, then odds ratio = (0.75/0.25) = 3</a:t>
            </a:r>
          </a:p>
          <a:p>
            <a:r>
              <a:rPr lang="en-US" dirty="0"/>
              <a:t>In other words, there is a 3:1 chance of success</a:t>
            </a:r>
          </a:p>
          <a:p>
            <a:r>
              <a:rPr lang="en-US" dirty="0"/>
              <a:t>If probability of success is 50%, what is the odds ratio?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186634" cy="928694"/>
          </a:xfrm>
        </p:spPr>
        <p:txBody>
          <a:bodyPr/>
          <a:lstStyle/>
          <a:p>
            <a:r>
              <a:rPr lang="en-IN" dirty="0" smtClean="0"/>
              <a:t>Why Use Odds-Ratio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3000"/>
            <a:ext cx="8643998" cy="5181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In logistic regression the Odds Ratio represents the </a:t>
            </a:r>
            <a:r>
              <a:rPr lang="en-IN" b="1" dirty="0" smtClean="0">
                <a:latin typeface="Cambria" panose="02040503050406030204" pitchFamily="18" charset="0"/>
              </a:rPr>
              <a:t>constant effect </a:t>
            </a:r>
            <a:r>
              <a:rPr lang="en-IN" dirty="0" smtClean="0">
                <a:latin typeface="Cambria" panose="02040503050406030204" pitchFamily="18" charset="0"/>
              </a:rPr>
              <a:t>of a predictor X, on the likelihood that one outcome will occur.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In regression models, we often want a measure of the unique effect of each X on 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If we try to express the effect of X on the likelihood of a categorical Y having a specific value through Probability, the effect is </a:t>
            </a:r>
            <a:r>
              <a:rPr lang="en-IN" b="1" dirty="0" smtClean="0">
                <a:latin typeface="Cambria" panose="02040503050406030204" pitchFamily="18" charset="0"/>
              </a:rPr>
              <a:t>not constant.</a:t>
            </a:r>
            <a:endParaRPr lang="en-IN" dirty="0" smtClean="0">
              <a:latin typeface="Cambria" panose="020405030504060302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Why Use Odds-Ratio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953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That means there is no way to express in one number how X affects Y in terms of Probability.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The effect of X on the probability of Y has different values depending on the value of 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We will not be able to describe that effect in a single number using Probability and will have to use Odds Ratio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AF1AC432-F4AA-4591-B46D-08D38E498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286676" cy="8382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n-US" altLang="en-US" sz="4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Logistic Regression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Y. Lakshmi Prasad :08978784848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6D9E69E-F902-A74C-95F3-BAC5034B269A}"/>
              </a:ext>
            </a:extLst>
          </p:cNvPr>
          <p:cNvSpPr txBox="1">
            <a:spLocks noChangeArrowheads="1"/>
          </p:cNvSpPr>
          <p:nvPr/>
        </p:nvSpPr>
        <p:spPr>
          <a:xfrm>
            <a:off x="500034" y="1295400"/>
            <a:ext cx="8072494" cy="4919683"/>
          </a:xfrm>
          <a:prstGeom prst="rect">
            <a:avLst/>
          </a:prstGeom>
          <a:noFill/>
        </p:spPr>
        <p:txBody>
          <a:bodyPr lIns="92075" tIns="46038" rIns="92075" bIns="46038"/>
          <a:lstStyle>
            <a:lvl1pPr marL="341313" indent="-34131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Cambria" pitchFamily="18" charset="0"/>
                <a:ea typeface="ＭＳ Ｐゴシック" charset="-128"/>
                <a:cs typeface="MS PGothic"/>
              </a:defRPr>
            </a:lvl1pPr>
            <a:lvl2pPr marL="741363" indent="-28416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ＭＳ Ｐゴシック" charset="-128"/>
                <a:cs typeface="MS PGothic"/>
              </a:defRPr>
            </a:lvl2pPr>
            <a:lvl3pPr marL="1141413" indent="-22701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mbria" pitchFamily="18" charset="0"/>
                <a:ea typeface="ＭＳ Ｐゴシック" charset="-128"/>
                <a:cs typeface="MS PGothic"/>
              </a:defRPr>
            </a:lvl3pPr>
            <a:lvl4pPr marL="1598613" indent="-22701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ＭＳ Ｐゴシック" charset="-128"/>
                <a:cs typeface="MS PGothic"/>
              </a:defRPr>
            </a:lvl4pPr>
            <a:lvl5pPr marL="2055813" indent="-227013" algn="l" defTabSz="45561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ＭＳ Ｐゴシック" charset="-128"/>
                <a:cs typeface="MS PGothic"/>
              </a:defRPr>
            </a:lvl5pPr>
            <a:lvl6pPr marL="251430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457146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The "logit" model: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				ln[p/(1-p)] = </a:t>
            </a:r>
            <a:r>
              <a:rPr lang="en-US" sz="2400" i="1" dirty="0">
                <a:sym typeface="Symbol" pitchFamily="18" charset="2"/>
              </a:rPr>
              <a:t></a:t>
            </a:r>
            <a:r>
              <a:rPr lang="en-US" sz="2400" i="1" baseline="-25000" dirty="0">
                <a:sym typeface="Symbol" pitchFamily="18" charset="2"/>
              </a:rPr>
              <a:t>0</a:t>
            </a:r>
            <a:r>
              <a:rPr lang="en-US" sz="2400" dirty="0"/>
              <a:t> + </a:t>
            </a:r>
            <a:r>
              <a:rPr lang="en-US" sz="2400" i="1" dirty="0">
                <a:sym typeface="Symbol" pitchFamily="18" charset="2"/>
              </a:rPr>
              <a:t></a:t>
            </a:r>
            <a:r>
              <a:rPr lang="en-US" sz="2400" i="1" baseline="-25000" dirty="0">
                <a:sym typeface="Symbol" pitchFamily="18" charset="2"/>
              </a:rPr>
              <a:t>1</a:t>
            </a:r>
            <a:r>
              <a:rPr lang="en-US" sz="2400" dirty="0"/>
              <a:t>X </a:t>
            </a:r>
            <a:br>
              <a:rPr lang="en-US" sz="2400" dirty="0"/>
            </a:br>
            <a:endParaRPr lang="en-US" sz="24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 is the probability that the event Y occurs, p(Y=1) </a:t>
            </a:r>
          </a:p>
          <a:p>
            <a:pPr marL="457200" lvl="1" indent="0" algn="ctr" eaLnBrk="1" hangingPunct="1">
              <a:lnSpc>
                <a:spcPct val="90000"/>
              </a:lnSpc>
              <a:buClr>
                <a:srgbClr val="FF9966"/>
              </a:buClr>
              <a:buNone/>
            </a:pPr>
            <a:r>
              <a:rPr lang="en-US" dirty="0"/>
              <a:t>[range=0 to 1]</a:t>
            </a:r>
          </a:p>
          <a:p>
            <a:pPr marL="457200" lvl="1" indent="0" eaLnBrk="1" hangingPunct="1">
              <a:lnSpc>
                <a:spcPct val="90000"/>
              </a:lnSpc>
              <a:buClr>
                <a:srgbClr val="FF9966"/>
              </a:buClr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 dirty="0"/>
              <a:t>p/(1-p) is the "odds ratio" </a:t>
            </a:r>
          </a:p>
          <a:p>
            <a:pPr marL="457200" lvl="1" indent="0" algn="ctr" eaLnBrk="1" hangingPunct="1">
              <a:lnSpc>
                <a:spcPct val="90000"/>
              </a:lnSpc>
              <a:buClr>
                <a:srgbClr val="FF9966"/>
              </a:buClr>
              <a:buNone/>
            </a:pPr>
            <a:r>
              <a:rPr lang="en-US" dirty="0"/>
              <a:t>[range=0 to ∞]</a:t>
            </a:r>
          </a:p>
          <a:p>
            <a:pPr marL="457200" lvl="1" indent="0" eaLnBrk="1" hangingPunct="1">
              <a:lnSpc>
                <a:spcPct val="90000"/>
              </a:lnSpc>
              <a:buClr>
                <a:srgbClr val="FF9966"/>
              </a:buClr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ln[p/(1-p)]: log odds ratio, or "logit“</a:t>
            </a:r>
          </a:p>
          <a:p>
            <a:pPr marL="457200" lvl="1" indent="0" algn="ctr" eaLnBrk="1" hangingPunct="1">
              <a:lnSpc>
                <a:spcPct val="90000"/>
              </a:lnSpc>
              <a:buClr>
                <a:srgbClr val="FF9966"/>
              </a:buClr>
              <a:buNone/>
            </a:pPr>
            <a:r>
              <a:rPr lang="en-US" dirty="0"/>
              <a:t>[range=-∞ to +∞] </a:t>
            </a:r>
          </a:p>
        </p:txBody>
      </p:sp>
    </p:spTree>
    <p:extLst>
      <p:ext uri="{BB962C8B-B14F-4D97-AF65-F5344CB8AC3E}">
        <p14:creationId xmlns="" xmlns:p14="http://schemas.microsoft.com/office/powerpoint/2010/main" val="227165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00990" cy="7858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regression Model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  <p:pic>
        <p:nvPicPr>
          <p:cNvPr id="37890" name="Picture 2" descr="C:\Users\DELL\Desktop\Logistic Regression formula derivation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43937"/>
            <a:ext cx="7315200" cy="4775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43800" cy="833422"/>
          </a:xfrm>
        </p:spPr>
        <p:txBody>
          <a:bodyPr/>
          <a:lstStyle/>
          <a:p>
            <a:r>
              <a:rPr lang="en-US" dirty="0"/>
              <a:t>Types of Logistic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105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1. Binary </a:t>
            </a:r>
            <a:r>
              <a:rPr lang="en-US" altLang="en-US" sz="2400" dirty="0"/>
              <a:t>Logit: Used when the response variable is binary or dichotomous. It has only 2 outcomes e.g. Good v/s Bad, </a:t>
            </a:r>
            <a:endParaRPr lang="en-US" altLang="en-US" sz="2400" dirty="0" smtClean="0"/>
          </a:p>
          <a:p>
            <a:pPr>
              <a:buNone/>
            </a:pPr>
            <a:r>
              <a:rPr lang="en-US" altLang="en-US" sz="2400" dirty="0" smtClean="0"/>
              <a:t>	Yes </a:t>
            </a:r>
            <a:r>
              <a:rPr lang="en-US" altLang="en-US" sz="2400" dirty="0"/>
              <a:t>v/s No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2. Multinomial </a:t>
            </a:r>
            <a:r>
              <a:rPr lang="en-US" altLang="en-US" sz="2400" dirty="0"/>
              <a:t>Logit: Used when the response variable has more than 2 outcomes, and The outcomes cannot be ordered in any </a:t>
            </a:r>
            <a:r>
              <a:rPr lang="en-US" altLang="en-US" sz="2400" dirty="0" smtClean="0"/>
              <a:t>manner e.g. Choice </a:t>
            </a:r>
            <a:r>
              <a:rPr lang="en-US" altLang="en-US" sz="2400" dirty="0"/>
              <a:t>of </a:t>
            </a:r>
            <a:r>
              <a:rPr lang="en-US" altLang="en-US" sz="2400" dirty="0" smtClean="0"/>
              <a:t>bread.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3. Ordered </a:t>
            </a:r>
            <a:r>
              <a:rPr lang="en-US" altLang="en-US" sz="2400" dirty="0"/>
              <a:t>Logit: Used when the response variable has more than 2 outcomes, and The outcomes can be ordered in a meaningful </a:t>
            </a:r>
            <a:r>
              <a:rPr lang="en-US" altLang="en-US" sz="2400" dirty="0" smtClean="0"/>
              <a:t>way.</a:t>
            </a:r>
          </a:p>
          <a:p>
            <a:pPr>
              <a:buNone/>
            </a:pPr>
            <a:r>
              <a:rPr lang="en-US" altLang="en-US" sz="2400" dirty="0" smtClean="0"/>
              <a:t>	High </a:t>
            </a:r>
            <a:r>
              <a:rPr lang="en-US" altLang="en-US" sz="2400" dirty="0"/>
              <a:t>/ Medium / Low, </a:t>
            </a:r>
            <a:endParaRPr lang="en-US" altLang="en-US" sz="2400" dirty="0" smtClean="0"/>
          </a:p>
          <a:p>
            <a:pPr>
              <a:buNone/>
            </a:pPr>
            <a:r>
              <a:rPr lang="en-US" altLang="en-US" sz="2400" dirty="0" smtClean="0"/>
              <a:t>	Strongly </a:t>
            </a:r>
            <a:r>
              <a:rPr lang="en-US" altLang="en-US" sz="2400" dirty="0"/>
              <a:t>Agree / Agree / Disagree / Strongly Disagree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Response </a:t>
            </a:r>
            <a:r>
              <a:rPr lang="en-US" dirty="0"/>
              <a:t>Variable </a:t>
            </a:r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305800" cy="5181600"/>
          </a:xfrm>
        </p:spPr>
        <p:txBody>
          <a:bodyPr>
            <a:normAutofit/>
          </a:bodyPr>
          <a:lstStyle/>
          <a:p>
            <a:r>
              <a:rPr lang="en-US" dirty="0"/>
              <a:t>Data Preparation for Logistic Regression includes:</a:t>
            </a:r>
          </a:p>
          <a:p>
            <a:r>
              <a:rPr lang="en-US" dirty="0"/>
              <a:t>The response variable (or target variable) will need to be converted to a </a:t>
            </a:r>
            <a:r>
              <a:rPr lang="en-US" dirty="0" smtClean="0"/>
              <a:t>1,0</a:t>
            </a:r>
            <a:endParaRPr lang="en-US" dirty="0"/>
          </a:p>
          <a:p>
            <a:r>
              <a:rPr lang="en-US" dirty="0"/>
              <a:t>Code "Sanctioned personal loan" as "1" and </a:t>
            </a:r>
            <a:r>
              <a:rPr lang="en-US" dirty="0" smtClean="0"/>
              <a:t>"</a:t>
            </a:r>
            <a:r>
              <a:rPr lang="en-US" dirty="0"/>
              <a:t>Rejected personal loan" as "0"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315200" cy="750910"/>
          </a:xfrm>
        </p:spPr>
        <p:txBody>
          <a:bodyPr>
            <a:normAutofit fontScale="90000"/>
          </a:bodyPr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66800"/>
            <a:ext cx="8358246" cy="5076844"/>
          </a:xfrm>
        </p:spPr>
        <p:txBody>
          <a:bodyPr>
            <a:normAutofit/>
          </a:bodyPr>
          <a:lstStyle/>
          <a:p>
            <a:r>
              <a:rPr lang="en-US" b="1" dirty="0"/>
              <a:t>1. Missing value treatment</a:t>
            </a:r>
            <a:r>
              <a:rPr lang="en-US" dirty="0"/>
              <a:t> - using logical rules</a:t>
            </a:r>
          </a:p>
          <a:p>
            <a:r>
              <a:rPr lang="en-US" b="1" dirty="0"/>
              <a:t>2. </a:t>
            </a:r>
            <a:r>
              <a:rPr lang="en-US" b="1" dirty="0" smtClean="0"/>
              <a:t>Outlier </a:t>
            </a:r>
            <a:r>
              <a:rPr lang="en-US" b="1" dirty="0"/>
              <a:t>detection</a:t>
            </a:r>
            <a:r>
              <a:rPr lang="en-US" dirty="0"/>
              <a:t> - to ensure we don't have highly skewed values</a:t>
            </a:r>
          </a:p>
          <a:p>
            <a:r>
              <a:rPr lang="en-US" b="1" dirty="0"/>
              <a:t>3. </a:t>
            </a:r>
            <a:r>
              <a:rPr lang="en-US" b="1" dirty="0" smtClean="0"/>
              <a:t>Multicollinearity</a:t>
            </a:r>
            <a:r>
              <a:rPr lang="en-US" dirty="0" smtClean="0"/>
              <a:t>- </a:t>
            </a:r>
            <a:r>
              <a:rPr lang="en-US" dirty="0"/>
              <a:t>two independent variables do not provide similar information</a:t>
            </a:r>
          </a:p>
          <a:p>
            <a:r>
              <a:rPr lang="en-US" b="1" dirty="0"/>
              <a:t>4. Variable transformations</a:t>
            </a:r>
            <a:r>
              <a:rPr lang="en-US" dirty="0"/>
              <a:t>- we have meaningful transformation of variables depending on the research and modeling scope</a:t>
            </a:r>
          </a:p>
          <a:p>
            <a:r>
              <a:rPr lang="en-US" b="1" dirty="0"/>
              <a:t>5. Descriptive statistics</a:t>
            </a:r>
            <a:r>
              <a:rPr lang="en-US" dirty="0"/>
              <a:t> - Basic measures of central tendency need to be output to validate if correct data is being used for modeling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Y. Lakshmi Prasad :08978784848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IN" dirty="0" smtClean="0"/>
              <a:t>Classification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3962400"/>
          </a:xfrm>
        </p:spPr>
        <p:txBody>
          <a:bodyPr/>
          <a:lstStyle/>
          <a:p>
            <a:pPr algn="just"/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Therefore, predicting credit risk is of utmost importance for the bank where the bank analyzes customers’ information and credit history before deciding to grant a loan.</a:t>
            </a:r>
          </a:p>
          <a:p>
            <a:pPr algn="just"/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Logistic Regression can be used to build a predictive modeling to predict how likely a customer is to default the repayment of the loan.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Y.Lakshmi</a:t>
            </a:r>
            <a:r>
              <a:rPr lang="en-US" dirty="0" smtClean="0"/>
              <a:t> Prasad 08978784848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76677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Assumptions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9200"/>
            <a:ext cx="8329642" cy="3995750"/>
          </a:xfrm>
        </p:spPr>
        <p:txBody>
          <a:bodyPr/>
          <a:lstStyle/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Makes fewer assumptions than Linear Regression</a:t>
            </a:r>
          </a:p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Non-linear transformation of the logistic function </a:t>
            </a:r>
            <a:endParaRPr lang="en-US" sz="2800" dirty="0" smtClean="0">
              <a:solidFill>
                <a:prstClr val="white"/>
              </a:solidFill>
              <a:latin typeface="Cambria" pitchFamily="18" charset="0"/>
            </a:endParaRPr>
          </a:p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No assumption on normal distribution for residuals.</a:t>
            </a:r>
          </a:p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No Homoscedastic assumption.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7543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Data Preparation </a:t>
            </a:r>
            <a:r>
              <a:rPr lang="en-US" dirty="0" smtClean="0"/>
              <a:t>Partitioning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1219200"/>
            <a:ext cx="8472518" cy="4638692"/>
          </a:xfrm>
        </p:spPr>
        <p:txBody>
          <a:bodyPr>
            <a:normAutofit/>
          </a:bodyPr>
          <a:lstStyle/>
          <a:p>
            <a:r>
              <a:rPr lang="en-US" dirty="0"/>
              <a:t>Divide the sample into 2 sub-samples </a:t>
            </a:r>
          </a:p>
          <a:p>
            <a:r>
              <a:rPr lang="en-US" b="1" dirty="0"/>
              <a:t>1. </a:t>
            </a:r>
            <a:r>
              <a:rPr lang="en-US" b="1" dirty="0" smtClean="0"/>
              <a:t>Training </a:t>
            </a:r>
            <a:r>
              <a:rPr lang="en-US" b="1" dirty="0"/>
              <a:t>Sample: </a:t>
            </a:r>
            <a:r>
              <a:rPr lang="en-US" dirty="0"/>
              <a:t>Sample used to build Logistic regression model. </a:t>
            </a:r>
          </a:p>
          <a:p>
            <a:r>
              <a:rPr lang="en-US" b="1" dirty="0"/>
              <a:t>2. Validation Sample: </a:t>
            </a:r>
            <a:r>
              <a:rPr lang="en-US" dirty="0"/>
              <a:t>Estimates obtained from the development sample will be tested here for comparison and checking robustness of the model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429552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</a:t>
            </a:r>
            <a:r>
              <a:rPr lang="en-US" dirty="0"/>
              <a:t>Decision Boundary?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6796860" cy="5334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752600" y="2057400"/>
            <a:ext cx="4143404" cy="3860538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7014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7961" cy="838200"/>
          </a:xfrm>
        </p:spPr>
        <p:txBody>
          <a:bodyPr lIns="91440">
            <a:normAutofit/>
          </a:bodyPr>
          <a:lstStyle/>
          <a:p>
            <a:r>
              <a:rPr lang="en-US" dirty="0" smtClean="0"/>
              <a:t>Medium </a:t>
            </a:r>
            <a:r>
              <a:rPr lang="en-US" dirty="0"/>
              <a:t>Decision Boundary!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203" t="6369" r="6995" b="4251"/>
          <a:stretch/>
        </p:blipFill>
        <p:spPr>
          <a:xfrm>
            <a:off x="1259200" y="1668090"/>
            <a:ext cx="6102278" cy="476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343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627961" cy="685800"/>
          </a:xfrm>
        </p:spPr>
        <p:txBody>
          <a:bodyPr lIns="91440">
            <a:normAutofit fontScale="90000"/>
          </a:bodyPr>
          <a:lstStyle/>
          <a:p>
            <a:r>
              <a:rPr lang="en-US" dirty="0" smtClean="0"/>
              <a:t>Complex </a:t>
            </a:r>
            <a:r>
              <a:rPr lang="en-US" dirty="0"/>
              <a:t>Decision Boundary!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354" t="6899" r="7903"/>
          <a:stretch/>
        </p:blipFill>
        <p:spPr>
          <a:xfrm>
            <a:off x="1259200" y="1143000"/>
            <a:ext cx="6284600" cy="549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80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flipV="1">
            <a:off x="647700" y="2287840"/>
            <a:ext cx="4953000" cy="17526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32713" cy="762000"/>
          </a:xfrm>
        </p:spPr>
        <p:txBody>
          <a:bodyPr>
            <a:normAutofit/>
          </a:bodyPr>
          <a:lstStyle/>
          <a:p>
            <a:r>
              <a:rPr lang="en-US" sz="4400" dirty="0"/>
              <a:t>Model SIGNAL not NOISE</a:t>
            </a:r>
            <a:endParaRPr lang="en-US" sz="4400" b="1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25280" y="39642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28700" y="42690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09700" y="37356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85900" y="33546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14500" y="32784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90700" y="29736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19300" y="27450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76500" y="29736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47900" y="30498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56640" y="299829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57500" y="33546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86100" y="32784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14700" y="3517143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67100" y="32022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71900" y="30498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24300" y="27450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52900" y="28974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29100" y="25164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70030" y="2617298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12320" y="2353937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800" y="221164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1085850" y="2092578"/>
            <a:ext cx="4364038" cy="2281237"/>
          </a:xfrm>
          <a:custGeom>
            <a:avLst/>
            <a:gdLst>
              <a:gd name="connsiteX0" fmla="*/ 0 w 4364708"/>
              <a:gd name="connsiteY0" fmla="*/ 2280863 h 2280863"/>
              <a:gd name="connsiteX1" fmla="*/ 98638 w 4364708"/>
              <a:gd name="connsiteY1" fmla="*/ 1935651 h 2280863"/>
              <a:gd name="connsiteX2" fmla="*/ 357561 w 4364708"/>
              <a:gd name="connsiteY2" fmla="*/ 1676742 h 2280863"/>
              <a:gd name="connsiteX3" fmla="*/ 456199 w 4364708"/>
              <a:gd name="connsiteY3" fmla="*/ 1319202 h 2280863"/>
              <a:gd name="connsiteX4" fmla="*/ 678133 w 4364708"/>
              <a:gd name="connsiteY4" fmla="*/ 1245228 h 2280863"/>
              <a:gd name="connsiteX5" fmla="*/ 739781 w 4364708"/>
              <a:gd name="connsiteY5" fmla="*/ 961661 h 2280863"/>
              <a:gd name="connsiteX6" fmla="*/ 986375 w 4364708"/>
              <a:gd name="connsiteY6" fmla="*/ 715081 h 2280863"/>
              <a:gd name="connsiteX7" fmla="*/ 1232969 w 4364708"/>
              <a:gd name="connsiteY7" fmla="*/ 1035635 h 2280863"/>
              <a:gd name="connsiteX8" fmla="*/ 1430244 w 4364708"/>
              <a:gd name="connsiteY8" fmla="*/ 937003 h 2280863"/>
              <a:gd name="connsiteX9" fmla="*/ 1701497 w 4364708"/>
              <a:gd name="connsiteY9" fmla="*/ 961661 h 2280863"/>
              <a:gd name="connsiteX10" fmla="*/ 1812464 w 4364708"/>
              <a:gd name="connsiteY10" fmla="*/ 1319202 h 2280863"/>
              <a:gd name="connsiteX11" fmla="*/ 2096046 w 4364708"/>
              <a:gd name="connsiteY11" fmla="*/ 1245228 h 2280863"/>
              <a:gd name="connsiteX12" fmla="*/ 2305651 w 4364708"/>
              <a:gd name="connsiteY12" fmla="*/ 1516465 h 2280863"/>
              <a:gd name="connsiteX13" fmla="*/ 2441277 w 4364708"/>
              <a:gd name="connsiteY13" fmla="*/ 1208241 h 2280863"/>
              <a:gd name="connsiteX14" fmla="*/ 2774179 w 4364708"/>
              <a:gd name="connsiteY14" fmla="*/ 1023306 h 2280863"/>
              <a:gd name="connsiteX15" fmla="*/ 2885146 w 4364708"/>
              <a:gd name="connsiteY15" fmla="*/ 690423 h 2280863"/>
              <a:gd name="connsiteX16" fmla="*/ 3144069 w 4364708"/>
              <a:gd name="connsiteY16" fmla="*/ 900016 h 2280863"/>
              <a:gd name="connsiteX17" fmla="*/ 3205718 w 4364708"/>
              <a:gd name="connsiteY17" fmla="*/ 456172 h 2280863"/>
              <a:gd name="connsiteX18" fmla="*/ 3464641 w 4364708"/>
              <a:gd name="connsiteY18" fmla="*/ 616449 h 2280863"/>
              <a:gd name="connsiteX19" fmla="*/ 3563278 w 4364708"/>
              <a:gd name="connsiteY19" fmla="*/ 320553 h 2280863"/>
              <a:gd name="connsiteX20" fmla="*/ 3859191 w 4364708"/>
              <a:gd name="connsiteY20" fmla="*/ 147948 h 2280863"/>
              <a:gd name="connsiteX21" fmla="*/ 4364708 w 4364708"/>
              <a:gd name="connsiteY21" fmla="*/ 0 h 228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64708" h="2280863">
                <a:moveTo>
                  <a:pt x="0" y="2280863"/>
                </a:moveTo>
                <a:cubicBezTo>
                  <a:pt x="19522" y="2158600"/>
                  <a:pt x="39045" y="2036338"/>
                  <a:pt x="98638" y="1935651"/>
                </a:cubicBezTo>
                <a:cubicBezTo>
                  <a:pt x="158231" y="1834964"/>
                  <a:pt x="297968" y="1779484"/>
                  <a:pt x="357561" y="1676742"/>
                </a:cubicBezTo>
                <a:cubicBezTo>
                  <a:pt x="417155" y="1574001"/>
                  <a:pt x="402770" y="1391121"/>
                  <a:pt x="456199" y="1319202"/>
                </a:cubicBezTo>
                <a:cubicBezTo>
                  <a:pt x="509628" y="1247283"/>
                  <a:pt x="630869" y="1304818"/>
                  <a:pt x="678133" y="1245228"/>
                </a:cubicBezTo>
                <a:cubicBezTo>
                  <a:pt x="725397" y="1185638"/>
                  <a:pt x="688407" y="1050019"/>
                  <a:pt x="739781" y="961661"/>
                </a:cubicBezTo>
                <a:cubicBezTo>
                  <a:pt x="791155" y="873303"/>
                  <a:pt x="904177" y="702752"/>
                  <a:pt x="986375" y="715081"/>
                </a:cubicBezTo>
                <a:cubicBezTo>
                  <a:pt x="1068573" y="727410"/>
                  <a:pt x="1158991" y="998648"/>
                  <a:pt x="1232969" y="1035635"/>
                </a:cubicBezTo>
                <a:cubicBezTo>
                  <a:pt x="1306947" y="1072622"/>
                  <a:pt x="1352156" y="949332"/>
                  <a:pt x="1430244" y="937003"/>
                </a:cubicBezTo>
                <a:cubicBezTo>
                  <a:pt x="1508332" y="924674"/>
                  <a:pt x="1637794" y="897961"/>
                  <a:pt x="1701497" y="961661"/>
                </a:cubicBezTo>
                <a:cubicBezTo>
                  <a:pt x="1765200" y="1025361"/>
                  <a:pt x="1746706" y="1271941"/>
                  <a:pt x="1812464" y="1319202"/>
                </a:cubicBezTo>
                <a:cubicBezTo>
                  <a:pt x="1878222" y="1366463"/>
                  <a:pt x="2013848" y="1212351"/>
                  <a:pt x="2096046" y="1245228"/>
                </a:cubicBezTo>
                <a:cubicBezTo>
                  <a:pt x="2178244" y="1278105"/>
                  <a:pt x="2248113" y="1522629"/>
                  <a:pt x="2305651" y="1516465"/>
                </a:cubicBezTo>
                <a:cubicBezTo>
                  <a:pt x="2363189" y="1510301"/>
                  <a:pt x="2363189" y="1290434"/>
                  <a:pt x="2441277" y="1208241"/>
                </a:cubicBezTo>
                <a:cubicBezTo>
                  <a:pt x="2519365" y="1126048"/>
                  <a:pt x="2700201" y="1109609"/>
                  <a:pt x="2774179" y="1023306"/>
                </a:cubicBezTo>
                <a:cubicBezTo>
                  <a:pt x="2848157" y="937003"/>
                  <a:pt x="2823498" y="710971"/>
                  <a:pt x="2885146" y="690423"/>
                </a:cubicBezTo>
                <a:cubicBezTo>
                  <a:pt x="2946794" y="669875"/>
                  <a:pt x="3090640" y="939058"/>
                  <a:pt x="3144069" y="900016"/>
                </a:cubicBezTo>
                <a:cubicBezTo>
                  <a:pt x="3197498" y="860974"/>
                  <a:pt x="3152289" y="503433"/>
                  <a:pt x="3205718" y="456172"/>
                </a:cubicBezTo>
                <a:cubicBezTo>
                  <a:pt x="3259147" y="408911"/>
                  <a:pt x="3405048" y="639052"/>
                  <a:pt x="3464641" y="616449"/>
                </a:cubicBezTo>
                <a:cubicBezTo>
                  <a:pt x="3524234" y="593846"/>
                  <a:pt x="3497520" y="398637"/>
                  <a:pt x="3563278" y="320553"/>
                </a:cubicBezTo>
                <a:cubicBezTo>
                  <a:pt x="3629036" y="242470"/>
                  <a:pt x="3725619" y="201373"/>
                  <a:pt x="3859191" y="147948"/>
                </a:cubicBezTo>
                <a:cubicBezTo>
                  <a:pt x="3992763" y="94523"/>
                  <a:pt x="4364708" y="0"/>
                  <a:pt x="4364708" y="0"/>
                </a:cubicBezTo>
              </a:path>
            </a:pathLst>
          </a:custGeom>
          <a:ln w="508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>
              <a:solidFill>
                <a:srgbClr val="0000FF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1060450" y="1981200"/>
            <a:ext cx="4167188" cy="2429128"/>
          </a:xfrm>
          <a:custGeom>
            <a:avLst/>
            <a:gdLst>
              <a:gd name="connsiteX0" fmla="*/ 0 w 4167432"/>
              <a:gd name="connsiteY0" fmla="*/ 2441140 h 2441140"/>
              <a:gd name="connsiteX1" fmla="*/ 826089 w 4167432"/>
              <a:gd name="connsiteY1" fmla="*/ 1146596 h 2441140"/>
              <a:gd name="connsiteX2" fmla="*/ 1491892 w 4167432"/>
              <a:gd name="connsiteY2" fmla="*/ 1109609 h 2441140"/>
              <a:gd name="connsiteX3" fmla="*/ 2219343 w 4167432"/>
              <a:gd name="connsiteY3" fmla="*/ 1528794 h 2441140"/>
              <a:gd name="connsiteX4" fmla="*/ 4167432 w 4167432"/>
              <a:gd name="connsiteY4" fmla="*/ 0 h 244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7432" h="2441140">
                <a:moveTo>
                  <a:pt x="0" y="2441140"/>
                </a:moveTo>
                <a:cubicBezTo>
                  <a:pt x="288720" y="1904829"/>
                  <a:pt x="577440" y="1368518"/>
                  <a:pt x="826089" y="1146596"/>
                </a:cubicBezTo>
                <a:cubicBezTo>
                  <a:pt x="1074738" y="924674"/>
                  <a:pt x="1259683" y="1045909"/>
                  <a:pt x="1491892" y="1109609"/>
                </a:cubicBezTo>
                <a:cubicBezTo>
                  <a:pt x="1724101" y="1173309"/>
                  <a:pt x="1773420" y="1713729"/>
                  <a:pt x="2219343" y="1528794"/>
                </a:cubicBezTo>
                <a:cubicBezTo>
                  <a:pt x="2665266" y="1343859"/>
                  <a:pt x="4167432" y="0"/>
                  <a:pt x="4167432" y="0"/>
                </a:cubicBezTo>
              </a:path>
            </a:pathLst>
          </a:custGeom>
          <a:ln w="508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124200" y="3962400"/>
            <a:ext cx="57915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Gill Sans MT" charset="0"/>
              </a:rPr>
              <a:t>Model is too simple </a:t>
            </a:r>
            <a:r>
              <a:rPr lang="en-US" b="1" dirty="0">
                <a:solidFill>
                  <a:srgbClr val="FF0000"/>
                </a:solidFill>
                <a:latin typeface="Gill Sans MT" charset="0"/>
                <a:sym typeface="Wingdings" charset="0"/>
              </a:rPr>
              <a:t> UNDER LEARN</a:t>
            </a:r>
            <a:endParaRPr lang="en-US" b="1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200400" y="4495800"/>
            <a:ext cx="54684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FF"/>
                </a:solidFill>
                <a:latin typeface="Gill Sans MT" charset="0"/>
              </a:rPr>
              <a:t>Model is too complex </a:t>
            </a:r>
            <a:r>
              <a:rPr lang="en-US" b="1" dirty="0">
                <a:solidFill>
                  <a:srgbClr val="0000FF"/>
                </a:solidFill>
                <a:latin typeface="Gill Sans MT" charset="0"/>
                <a:sym typeface="Wingdings" charset="0"/>
              </a:rPr>
              <a:t> MEMORIZE</a:t>
            </a:r>
            <a:endParaRPr lang="en-US" b="1" dirty="0">
              <a:solidFill>
                <a:srgbClr val="0000FF"/>
              </a:solidFill>
              <a:latin typeface="Gill Sans MT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352800" y="5105400"/>
            <a:ext cx="5279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8000"/>
                </a:solidFill>
                <a:latin typeface="Gill Sans MT" charset="0"/>
              </a:rPr>
              <a:t>Model is just right </a:t>
            </a:r>
            <a:r>
              <a:rPr lang="en-US" b="1" dirty="0">
                <a:solidFill>
                  <a:srgbClr val="008000"/>
                </a:solidFill>
                <a:latin typeface="Gill Sans MT" charset="0"/>
                <a:sym typeface="Wingdings" charset="0"/>
              </a:rPr>
              <a:t> GENERALIZE</a:t>
            </a:r>
            <a:endParaRPr lang="en-US" b="1" dirty="0">
              <a:solidFill>
                <a:srgbClr val="00800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828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32" grpId="0"/>
      <p:bldP spid="33" grpId="0"/>
      <p:bldP spid="3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04800"/>
            <a:ext cx="76962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Generalization vs. Memorization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971800"/>
          </a:xfrm>
        </p:spPr>
        <p:txBody>
          <a:bodyPr/>
          <a:lstStyle/>
          <a:p>
            <a:pPr marL="109728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Generalization</a:t>
            </a:r>
            <a:r>
              <a:rPr lang="en-US" sz="3200" dirty="0"/>
              <a:t>: The ability to </a:t>
            </a:r>
            <a:r>
              <a:rPr lang="en-US" sz="3200" b="1" dirty="0">
                <a:solidFill>
                  <a:srgbClr val="FF0000"/>
                </a:solidFill>
              </a:rPr>
              <a:t>predict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or assign a label to a “</a:t>
            </a:r>
            <a:r>
              <a:rPr lang="en-US" sz="3200" b="1" dirty="0">
                <a:solidFill>
                  <a:srgbClr val="FF0000"/>
                </a:solidFill>
              </a:rPr>
              <a:t>new</a:t>
            </a:r>
            <a:r>
              <a:rPr lang="en-US" sz="3200" dirty="0"/>
              <a:t>” observation based on the “</a:t>
            </a:r>
            <a:r>
              <a:rPr lang="en-US" sz="3200" b="1" dirty="0">
                <a:solidFill>
                  <a:srgbClr val="FF0000"/>
                </a:solidFill>
              </a:rPr>
              <a:t>model</a:t>
            </a:r>
            <a:r>
              <a:rPr lang="en-US" sz="3200" dirty="0"/>
              <a:t>” built from </a:t>
            </a:r>
            <a:r>
              <a:rPr lang="en-US" sz="3200" b="1" dirty="0">
                <a:solidFill>
                  <a:srgbClr val="FF0000"/>
                </a:solidFill>
              </a:rPr>
              <a:t>past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40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883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Generalize, don</a:t>
            </a:r>
            <a:r>
              <a:rPr lang="fr-FR" dirty="0"/>
              <a:t>’</a:t>
            </a:r>
            <a:r>
              <a:rPr lang="en-US" dirty="0"/>
              <a:t>t Memorize!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495972" y="2367611"/>
            <a:ext cx="21525" cy="29917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517497" y="5359410"/>
            <a:ext cx="4111235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8400" y="5520838"/>
            <a:ext cx="251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Complexity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79022" y="3693055"/>
            <a:ext cx="207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 Accuracy</a:t>
            </a:r>
          </a:p>
        </p:txBody>
      </p:sp>
      <p:sp>
        <p:nvSpPr>
          <p:cNvPr id="19" name="Freeform 18"/>
          <p:cNvSpPr/>
          <p:nvPr/>
        </p:nvSpPr>
        <p:spPr>
          <a:xfrm>
            <a:off x="1539023" y="2066279"/>
            <a:ext cx="3939036" cy="2819609"/>
          </a:xfrm>
          <a:custGeom>
            <a:avLst/>
            <a:gdLst>
              <a:gd name="connsiteX0" fmla="*/ 0 w 3939036"/>
              <a:gd name="connsiteY0" fmla="*/ 2819609 h 2819609"/>
              <a:gd name="connsiteX1" fmla="*/ 548882 w 3939036"/>
              <a:gd name="connsiteY1" fmla="*/ 2711990 h 2819609"/>
              <a:gd name="connsiteX2" fmla="*/ 548882 w 3939036"/>
              <a:gd name="connsiteY2" fmla="*/ 2711990 h 2819609"/>
              <a:gd name="connsiteX3" fmla="*/ 1345299 w 3939036"/>
              <a:gd name="connsiteY3" fmla="*/ 2432182 h 2819609"/>
              <a:gd name="connsiteX4" fmla="*/ 2034092 w 3939036"/>
              <a:gd name="connsiteY4" fmla="*/ 2001707 h 2819609"/>
              <a:gd name="connsiteX5" fmla="*/ 2679836 w 3939036"/>
              <a:gd name="connsiteY5" fmla="*/ 1485137 h 2819609"/>
              <a:gd name="connsiteX6" fmla="*/ 3217956 w 3939036"/>
              <a:gd name="connsiteY6" fmla="*/ 860949 h 2819609"/>
              <a:gd name="connsiteX7" fmla="*/ 3691501 w 3939036"/>
              <a:gd name="connsiteY7" fmla="*/ 355141 h 2819609"/>
              <a:gd name="connsiteX8" fmla="*/ 3939036 w 3939036"/>
              <a:gd name="connsiteY8" fmla="*/ 0 h 281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39036" h="2819609">
                <a:moveTo>
                  <a:pt x="0" y="2819609"/>
                </a:moveTo>
                <a:lnTo>
                  <a:pt x="548882" y="2711990"/>
                </a:lnTo>
                <a:lnTo>
                  <a:pt x="548882" y="2711990"/>
                </a:lnTo>
                <a:cubicBezTo>
                  <a:pt x="681618" y="2665355"/>
                  <a:pt x="1097764" y="2550562"/>
                  <a:pt x="1345299" y="2432182"/>
                </a:cubicBezTo>
                <a:cubicBezTo>
                  <a:pt x="1592834" y="2313802"/>
                  <a:pt x="1811669" y="2159548"/>
                  <a:pt x="2034092" y="2001707"/>
                </a:cubicBezTo>
                <a:cubicBezTo>
                  <a:pt x="2256515" y="1843866"/>
                  <a:pt x="2482525" y="1675263"/>
                  <a:pt x="2679836" y="1485137"/>
                </a:cubicBezTo>
                <a:cubicBezTo>
                  <a:pt x="2877147" y="1295011"/>
                  <a:pt x="3049345" y="1049282"/>
                  <a:pt x="3217956" y="860949"/>
                </a:cubicBezTo>
                <a:cubicBezTo>
                  <a:pt x="3386567" y="672616"/>
                  <a:pt x="3571321" y="498632"/>
                  <a:pt x="3691501" y="355141"/>
                </a:cubicBezTo>
                <a:cubicBezTo>
                  <a:pt x="3811681" y="211650"/>
                  <a:pt x="3939036" y="0"/>
                  <a:pt x="3939036" y="0"/>
                </a:cubicBezTo>
              </a:path>
            </a:pathLst>
          </a:custGeom>
          <a:ln w="57150" cmpd="sng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528260" y="3839558"/>
            <a:ext cx="3992849" cy="1229282"/>
          </a:xfrm>
          <a:custGeom>
            <a:avLst/>
            <a:gdLst>
              <a:gd name="connsiteX0" fmla="*/ 0 w 3992849"/>
              <a:gd name="connsiteY0" fmla="*/ 1229282 h 1229282"/>
              <a:gd name="connsiteX1" fmla="*/ 785655 w 3992849"/>
              <a:gd name="connsiteY1" fmla="*/ 1110901 h 1229282"/>
              <a:gd name="connsiteX2" fmla="*/ 1485211 w 3992849"/>
              <a:gd name="connsiteY2" fmla="*/ 798807 h 1229282"/>
              <a:gd name="connsiteX3" fmla="*/ 2087905 w 3992849"/>
              <a:gd name="connsiteY3" fmla="*/ 379094 h 1229282"/>
              <a:gd name="connsiteX4" fmla="*/ 2443064 w 3992849"/>
              <a:gd name="connsiteY4" fmla="*/ 23952 h 1229282"/>
              <a:gd name="connsiteX5" fmla="*/ 2819748 w 3992849"/>
              <a:gd name="connsiteY5" fmla="*/ 56238 h 1229282"/>
              <a:gd name="connsiteX6" fmla="*/ 3131857 w 3992849"/>
              <a:gd name="connsiteY6" fmla="*/ 249952 h 1229282"/>
              <a:gd name="connsiteX7" fmla="*/ 3497779 w 3992849"/>
              <a:gd name="connsiteY7" fmla="*/ 497475 h 1229282"/>
              <a:gd name="connsiteX8" fmla="*/ 3992849 w 3992849"/>
              <a:gd name="connsiteY8" fmla="*/ 809569 h 122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92849" h="1229282">
                <a:moveTo>
                  <a:pt x="0" y="1229282"/>
                </a:moveTo>
                <a:cubicBezTo>
                  <a:pt x="269060" y="1205964"/>
                  <a:pt x="538120" y="1182647"/>
                  <a:pt x="785655" y="1110901"/>
                </a:cubicBezTo>
                <a:cubicBezTo>
                  <a:pt x="1033190" y="1039155"/>
                  <a:pt x="1268169" y="920775"/>
                  <a:pt x="1485211" y="798807"/>
                </a:cubicBezTo>
                <a:cubicBezTo>
                  <a:pt x="1702253" y="676839"/>
                  <a:pt x="1928263" y="508236"/>
                  <a:pt x="2087905" y="379094"/>
                </a:cubicBezTo>
                <a:cubicBezTo>
                  <a:pt x="2247547" y="249952"/>
                  <a:pt x="2321090" y="77761"/>
                  <a:pt x="2443064" y="23952"/>
                </a:cubicBezTo>
                <a:cubicBezTo>
                  <a:pt x="2565038" y="-29857"/>
                  <a:pt x="2704949" y="18571"/>
                  <a:pt x="2819748" y="56238"/>
                </a:cubicBezTo>
                <a:cubicBezTo>
                  <a:pt x="2934547" y="93905"/>
                  <a:pt x="3018852" y="176412"/>
                  <a:pt x="3131857" y="249952"/>
                </a:cubicBezTo>
                <a:cubicBezTo>
                  <a:pt x="3244862" y="323491"/>
                  <a:pt x="3354280" y="404205"/>
                  <a:pt x="3497779" y="497475"/>
                </a:cubicBezTo>
                <a:cubicBezTo>
                  <a:pt x="3641278" y="590745"/>
                  <a:pt x="3992849" y="809569"/>
                  <a:pt x="3992849" y="809569"/>
                </a:cubicBezTo>
              </a:path>
            </a:pathLst>
          </a:cu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876800" y="1447800"/>
            <a:ext cx="2905847" cy="53809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Set Accuracy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648200" y="4724400"/>
            <a:ext cx="3196432" cy="538094"/>
          </a:xfrm>
          <a:prstGeom prst="roundRect">
            <a:avLst>
              <a:gd name="adj" fmla="val 21896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Validation Set Accuracy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992849" y="2765800"/>
            <a:ext cx="21524" cy="259361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676400" y="1905000"/>
            <a:ext cx="2626025" cy="68702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Right Level of Model Complexity</a:t>
            </a:r>
          </a:p>
        </p:txBody>
      </p:sp>
    </p:spTree>
    <p:extLst>
      <p:ext uri="{BB962C8B-B14F-4D97-AF65-F5344CB8AC3E}">
        <p14:creationId xmlns:p14="http://schemas.microsoft.com/office/powerpoint/2010/main" xmlns="" val="390711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96200" cy="990600"/>
          </a:xfrm>
        </p:spPr>
        <p:txBody>
          <a:bodyPr/>
          <a:lstStyle/>
          <a:p>
            <a:r>
              <a:rPr lang="en-US" dirty="0"/>
              <a:t>Questions for Classification!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4843272"/>
          </a:xfrm>
        </p:spPr>
        <p:txBody>
          <a:bodyPr>
            <a:normAutofit/>
          </a:bodyPr>
          <a:lstStyle/>
          <a:p>
            <a:r>
              <a:rPr lang="en-US" sz="2400" dirty="0"/>
              <a:t>What is the </a:t>
            </a:r>
            <a:r>
              <a:rPr lang="en-US" sz="2400" b="1" dirty="0"/>
              <a:t>NATURE</a:t>
            </a:r>
            <a:r>
              <a:rPr lang="en-US" sz="2400" dirty="0"/>
              <a:t> of classifier’s </a:t>
            </a:r>
            <a:r>
              <a:rPr lang="en-US" sz="2400" b="1" dirty="0"/>
              <a:t>DECISION BOUNDARY</a:t>
            </a:r>
            <a:r>
              <a:rPr lang="en-US" sz="2400" dirty="0"/>
              <a:t>?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is the </a:t>
            </a:r>
            <a:r>
              <a:rPr lang="en-US" sz="2400" b="1" dirty="0"/>
              <a:t>COMPLEXITY</a:t>
            </a:r>
            <a:r>
              <a:rPr lang="en-US" sz="2400" dirty="0"/>
              <a:t> of classifier’s </a:t>
            </a:r>
            <a:r>
              <a:rPr lang="en-US" sz="2400" b="1" dirty="0"/>
              <a:t>DECISION BOUNDARY</a:t>
            </a:r>
            <a:r>
              <a:rPr lang="en-US" sz="2400" dirty="0"/>
              <a:t>?</a:t>
            </a:r>
          </a:p>
          <a:p>
            <a:r>
              <a:rPr lang="en-US" sz="2400" dirty="0" smtClean="0"/>
              <a:t>How </a:t>
            </a:r>
            <a:r>
              <a:rPr lang="en-US" sz="2400" dirty="0"/>
              <a:t>do I </a:t>
            </a:r>
            <a:r>
              <a:rPr lang="en-US" sz="2400" b="1" dirty="0"/>
              <a:t>CONTROL</a:t>
            </a:r>
            <a:r>
              <a:rPr lang="en-US" sz="2400" dirty="0"/>
              <a:t> the </a:t>
            </a:r>
            <a:r>
              <a:rPr lang="en-US" sz="2400" b="1" dirty="0"/>
              <a:t>COMPLEXITY</a:t>
            </a:r>
            <a:r>
              <a:rPr lang="en-US" sz="2400" dirty="0"/>
              <a:t> of the classifier?</a:t>
            </a:r>
          </a:p>
          <a:p>
            <a:r>
              <a:rPr lang="en-US" sz="2400" dirty="0" smtClean="0"/>
              <a:t>How </a:t>
            </a:r>
            <a:r>
              <a:rPr lang="en-US" sz="2400" dirty="0"/>
              <a:t>do I know when the classifier is </a:t>
            </a:r>
            <a:r>
              <a:rPr lang="en-US" sz="2400" b="1" dirty="0"/>
              <a:t>COMPLEX ENOUGH</a:t>
            </a:r>
            <a:r>
              <a:rPr lang="en-US" sz="2400" dirty="0"/>
              <a:t>?</a:t>
            </a:r>
          </a:p>
          <a:p>
            <a:r>
              <a:rPr lang="en-US" sz="2400" dirty="0" smtClean="0"/>
              <a:t>How </a:t>
            </a:r>
            <a:r>
              <a:rPr lang="en-US" sz="2400" dirty="0"/>
              <a:t>to pick the right </a:t>
            </a:r>
            <a:r>
              <a:rPr lang="en-US" sz="2400" b="1" dirty="0"/>
              <a:t>CLASSIFIER</a:t>
            </a:r>
            <a:r>
              <a:rPr lang="en-US" sz="2400" dirty="0"/>
              <a:t> to use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8773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596214" cy="762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Metrics to Evaluate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10604" cy="3995750"/>
          </a:xfrm>
        </p:spPr>
        <p:txBody>
          <a:bodyPr/>
          <a:lstStyle/>
          <a:p>
            <a:r>
              <a:rPr lang="en-IN" dirty="0" smtClean="0"/>
              <a:t>1. Confusion Matrix (Accuracy, Sensitivity, Specificity )</a:t>
            </a:r>
          </a:p>
          <a:p>
            <a:r>
              <a:rPr lang="en-IN" dirty="0" smtClean="0"/>
              <a:t>2. Receiver Operating characteristic Curve</a:t>
            </a:r>
          </a:p>
          <a:p>
            <a:r>
              <a:rPr lang="en-IN" dirty="0" smtClean="0"/>
              <a:t>3. Weight of Evidence</a:t>
            </a:r>
          </a:p>
          <a:p>
            <a:r>
              <a:rPr lang="en-IN" dirty="0" smtClean="0"/>
              <a:t>4. Concordant, Discordant, Tied Pairs</a:t>
            </a:r>
          </a:p>
          <a:p>
            <a:r>
              <a:rPr lang="en-IN" dirty="0" smtClean="0"/>
              <a:t>5. Area Under Curve (c-Statistic)</a:t>
            </a:r>
          </a:p>
          <a:p>
            <a:r>
              <a:rPr lang="en-IN" dirty="0" smtClean="0"/>
              <a:t>6. Akaike Information Criterion</a:t>
            </a:r>
          </a:p>
          <a:p>
            <a:r>
              <a:rPr lang="en-IN" dirty="0" smtClean="0"/>
              <a:t>7. Gini Coefficient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467600" cy="838200"/>
          </a:xfrm>
        </p:spPr>
        <p:txBody>
          <a:bodyPr/>
          <a:lstStyle/>
          <a:p>
            <a:r>
              <a:rPr lang="en-US" dirty="0"/>
              <a:t>What is Classification?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4384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600" b="1" dirty="0" smtClean="0"/>
              <a:t>PARTITIONING </a:t>
            </a:r>
            <a:r>
              <a:rPr lang="en-US" sz="3600" dirty="0"/>
              <a:t>the (</a:t>
            </a:r>
            <a:r>
              <a:rPr lang="en-US" sz="3600" b="1" dirty="0"/>
              <a:t>FEATURE</a:t>
            </a:r>
            <a:r>
              <a:rPr lang="en-US" sz="3600" dirty="0"/>
              <a:t>)</a:t>
            </a:r>
            <a:r>
              <a:rPr lang="en-US" sz="3600" b="1" dirty="0"/>
              <a:t> SPACE</a:t>
            </a:r>
            <a:r>
              <a:rPr lang="en-US" sz="3600" dirty="0"/>
              <a:t> into </a:t>
            </a:r>
            <a:r>
              <a:rPr lang="en-US" sz="3600" b="1" dirty="0"/>
              <a:t>PURE</a:t>
            </a:r>
            <a:r>
              <a:rPr lang="en-US" sz="3600" dirty="0"/>
              <a:t> </a:t>
            </a:r>
            <a:r>
              <a:rPr lang="en-US" sz="3600" b="1" dirty="0"/>
              <a:t>REGIONS</a:t>
            </a:r>
            <a:r>
              <a:rPr lang="en-US" sz="3600" dirty="0"/>
              <a:t> assigned to each </a:t>
            </a:r>
            <a:r>
              <a:rPr lang="en-US" sz="3600" b="1" dirty="0" smtClean="0"/>
              <a:t>CLASS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648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467600" cy="838200"/>
          </a:xfrm>
        </p:spPr>
        <p:txBody>
          <a:bodyPr>
            <a:normAutofit/>
          </a:bodyPr>
          <a:lstStyle/>
          <a:p>
            <a:r>
              <a:rPr lang="en-IN" dirty="0" smtClean="0"/>
              <a:t>Event Rate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95400"/>
            <a:ext cx="8501122" cy="4848244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Event rate is a statistical term that describes how often an event occurs.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Divide the number of times the occurrence happened by the total times the occurrence could happen to determine the event rate.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143800" cy="762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Confusion Matrix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  <p:pic>
        <p:nvPicPr>
          <p:cNvPr id="36866" name="Picture 2" descr="C:\Users\DELL\Desktop\confusion_matrix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904" y="1428736"/>
            <a:ext cx="8738376" cy="49344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500990" cy="1143000"/>
          </a:xfrm>
        </p:spPr>
        <p:txBody>
          <a:bodyPr/>
          <a:lstStyle/>
          <a:p>
            <a:r>
              <a:rPr lang="en-US" sz="5400" b="1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Sensitivity &amp; Specificity</a:t>
            </a:r>
            <a:endParaRPr lang="en-IN" dirty="0"/>
          </a:p>
        </p:txBody>
      </p:sp>
      <p:pic>
        <p:nvPicPr>
          <p:cNvPr id="4" name="Picture 2" descr="Image result for Sensitivity &amp; Specificit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596" y="1643050"/>
            <a:ext cx="8143932" cy="481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382000" cy="78583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ambria" panose="02040503050406030204" pitchFamily="18" charset="0"/>
              </a:rPr>
              <a:t>Receiver Operating Characteristic (</a:t>
            </a: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ROC) Curve</a:t>
            </a: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3765E57-F968-4312-A79C-07D66EE8B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90" t="6638" r="6004" b="3017"/>
          <a:stretch/>
        </p:blipFill>
        <p:spPr>
          <a:xfrm>
            <a:off x="5026286" y="1571612"/>
            <a:ext cx="3818244" cy="3643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4282" y="1714488"/>
            <a:ext cx="4653854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Tradeoff between sensitivity and specificity </a:t>
            </a:r>
            <a:endParaRPr lang="en-IN" altLang="en-US" sz="2800" kern="0" noProof="1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282" y="2857496"/>
            <a:ext cx="47863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800"/>
              </a:spcBef>
              <a:spcAft>
                <a:spcPts val="600"/>
              </a:spcAft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The closer the curve follows the left-hand border and then the top border of the ROC space, the more accurate the test.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4714884"/>
            <a:ext cx="52149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800"/>
              </a:spcBef>
              <a:spcAft>
                <a:spcPts val="600"/>
              </a:spcAft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The closer the curve comes to the 45-degree diagonal of the ROC space, the less accurate the test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43866" cy="78581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Weight of Evidence (</a:t>
            </a:r>
            <a:r>
              <a:rPr lang="en-US" sz="40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venir Light" charset="0"/>
              </a:rPr>
              <a:t>WoE</a:t>
            </a:r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01118" cy="406718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The weight of evidence tells the predictive power of an independent variable in relation to the dependent variable.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The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WoE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 recoding of predictors is particularly well suited for subsequent modeling using Logistic Regression.</a:t>
            </a:r>
            <a:endParaRPr lang="en-US" dirty="0" smtClean="0">
              <a:latin typeface="Cambria" pitchFamily="18" charset="0"/>
            </a:endParaRPr>
          </a:p>
          <a:p>
            <a:pPr lvl="0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Avenir Light" charset="0"/>
              </a:rPr>
              <a:t>For a continuous variable, split data into 10 parts (or lesser depending on the distribution).</a:t>
            </a:r>
          </a:p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Avenir Light" charset="0"/>
              </a:rPr>
              <a:t>Calculate WOE by taking natural log of division of % of non-events and % of events.</a:t>
            </a:r>
            <a:endParaRPr lang="en-IN" kern="0" dirty="0" smtClean="0">
              <a:latin typeface="Cambria" panose="02040503050406030204" pitchFamily="18" charset="0"/>
            </a:endParaRPr>
          </a:p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7127D28-8909-42A9-A978-4DC1CE3C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214950"/>
            <a:ext cx="4015409" cy="121338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6810396" cy="685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Information Value</a:t>
            </a:r>
            <a:endParaRPr lang="en-IN" sz="40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90600"/>
            <a:ext cx="8715436" cy="536735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  <a:ea typeface="Cambria" panose="02040503050406030204" pitchFamily="18" charset="0"/>
                <a:cs typeface="Avenir Light"/>
              </a:rPr>
              <a:t>Information value is a useful concept for variable selection during model building.</a:t>
            </a:r>
          </a:p>
          <a:p>
            <a:r>
              <a:rPr lang="en-US" i="1" dirty="0" smtClean="0">
                <a:latin typeface="+mj-lt"/>
                <a:ea typeface="Cambria" panose="02040503050406030204" pitchFamily="18" charset="0"/>
                <a:cs typeface="Avenir Light"/>
              </a:rPr>
              <a:t>It helps to rank variables on the basis of their importance</a:t>
            </a:r>
          </a:p>
          <a:p>
            <a:endParaRPr lang="en-US" i="1" dirty="0" smtClean="0">
              <a:latin typeface="+mj-lt"/>
              <a:ea typeface="Cambria" panose="02040503050406030204" pitchFamily="18" charset="0"/>
              <a:cs typeface="Avenir Light"/>
            </a:endParaRPr>
          </a:p>
          <a:p>
            <a:endParaRPr lang="en-US" i="1" dirty="0" smtClean="0">
              <a:latin typeface="+mj-lt"/>
              <a:ea typeface="Cambria" panose="02040503050406030204" pitchFamily="18" charset="0"/>
              <a:cs typeface="Avenir Light"/>
            </a:endParaRPr>
          </a:p>
          <a:p>
            <a:pPr fontAlgn="t"/>
            <a:r>
              <a:rPr lang="en-US" b="1" dirty="0" smtClean="0"/>
              <a:t>Information Value -- 	Variable Predictive Power</a:t>
            </a:r>
          </a:p>
          <a:p>
            <a:pPr fontAlgn="t">
              <a:buNone/>
            </a:pPr>
            <a:r>
              <a:rPr lang="en-US" dirty="0" smtClean="0"/>
              <a:t>		&lt; 0.02 	--	Not useful</a:t>
            </a:r>
          </a:p>
          <a:p>
            <a:pPr fontAlgn="t">
              <a:buNone/>
            </a:pPr>
            <a:r>
              <a:rPr lang="en-US" dirty="0" smtClean="0"/>
              <a:t>		&gt; 0.02 to 0.1 	--	Weak predictive power</a:t>
            </a:r>
          </a:p>
          <a:p>
            <a:pPr fontAlgn="t">
              <a:buNone/>
            </a:pPr>
            <a:r>
              <a:rPr lang="en-US" dirty="0" smtClean="0"/>
              <a:t>		&gt; 0.1 to 0.3 	--	Medium predictive power</a:t>
            </a:r>
          </a:p>
          <a:p>
            <a:pPr fontAlgn="t">
              <a:buNone/>
            </a:pPr>
            <a:r>
              <a:rPr lang="en-US" dirty="0" smtClean="0"/>
              <a:t>		&gt; 0.3 to 0.5	--	Strong predictive power</a:t>
            </a:r>
          </a:p>
          <a:p>
            <a:pPr fontAlgn="t">
              <a:buNone/>
            </a:pPr>
            <a:r>
              <a:rPr lang="en-US" dirty="0" smtClean="0"/>
              <a:t>		&gt; 0.5		--	Suspicious predictive power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B977D68-B015-4B44-9E78-B494D5153F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990600" y="2438400"/>
            <a:ext cx="7159655" cy="83783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15304" cy="8382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Concordant, Discordant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9200"/>
            <a:ext cx="8705880" cy="5281634"/>
          </a:xfrm>
        </p:spPr>
        <p:txBody>
          <a:bodyPr/>
          <a:lstStyle/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Concordant : Percentage of pairs where the observation with the event has a higher predicted probability than the observation without the event</a:t>
            </a:r>
          </a:p>
          <a:p>
            <a:r>
              <a:rPr lang="en-US" sz="28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Percent Concordant = (Number of concordant pairs)/Total number of pairs</a:t>
            </a:r>
          </a:p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Discordant : Percentage of pairs where the observation with the event has a lower predicted probability than the observation without the event</a:t>
            </a:r>
          </a:p>
          <a:p>
            <a:r>
              <a:rPr lang="en-US" sz="28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Percent Discordance = (Number of discordant pairs)/Total number of pairs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315200" cy="990600"/>
          </a:xfrm>
        </p:spPr>
        <p:txBody>
          <a:bodyPr/>
          <a:lstStyle/>
          <a:p>
            <a:r>
              <a:rPr lang="en-US" sz="4800" b="1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c-Statistic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3000"/>
            <a:ext cx="8786874" cy="5181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Tied : Percentage of pairs where the observation with the event has same predicted probability than the observation without the event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Percent Tied = (Number of tied pairs)/Total number of pairs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c statistics : Also called area under curve (AUC). It is calculated by adding Concordance Percent and 0.5 times of Tied Percent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C- statistic = Percent Concordant + 0.5 * Percent Tied 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  <a:p>
            <a:pPr>
              <a:buNone/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Higher percentages of concordant pairs and lower percentages of discordant and tied pairs indicate a more desirable model.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929586" cy="83820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Akaike</a:t>
            </a:r>
            <a:r>
              <a:rPr lang="en-US" sz="4000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 Information Criterion (AIC)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95400"/>
            <a:ext cx="8572560" cy="4808208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The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Akaike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 Information Criterion (AIC) provides a method for assessing the quality of model through comparison of related models.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It’s based on the Deviance, but penalizes for making the model more complicated.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Much like adjusted R-squared, it’s intent is to prevent from including irrelevant predictors.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If you have more than one similar candidate models then you should select the model that has the smallest AIC.</a:t>
            </a:r>
            <a:endParaRPr lang="en-US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953404" cy="838200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Gini</a:t>
            </a:r>
            <a:r>
              <a:rPr lang="en-US" sz="5400" b="1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 Coefficient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3000"/>
            <a:ext cx="4786346" cy="5286396"/>
          </a:xfrm>
        </p:spPr>
        <p:txBody>
          <a:bodyPr/>
          <a:lstStyle/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Gini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 coefficient can be straight away derived from the AUC ROC number.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Gini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 is nothing but ratio between area between the ROC curve and the diagonal line &amp; the area of the above triangle</a:t>
            </a: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Gini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 above 60% is a “good” model.</a:t>
            </a:r>
          </a:p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  <a:p>
            <a:endParaRPr lang="en-IN" dirty="0"/>
          </a:p>
        </p:txBody>
      </p:sp>
      <p:pic>
        <p:nvPicPr>
          <p:cNvPr id="4" name="Picture 2" descr="Image result for Gini coeffici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7752" y="2071678"/>
            <a:ext cx="3940693" cy="380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7375009" cy="838200"/>
          </a:xfrm>
        </p:spPr>
        <p:txBody>
          <a:bodyPr>
            <a:normAutofit/>
          </a:bodyPr>
          <a:lstStyle/>
          <a:p>
            <a:r>
              <a:rPr lang="en-US" dirty="0"/>
              <a:t>Two types of Classifiers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half" idx="1"/>
          </p:nvPr>
        </p:nvSpPr>
        <p:spPr>
          <a:xfrm>
            <a:off x="333634" y="3999741"/>
            <a:ext cx="4434107" cy="26403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/>
              <a:t>Descriptive (Generative) Classifiers</a:t>
            </a:r>
          </a:p>
          <a:p>
            <a:r>
              <a:rPr lang="en-US" dirty="0"/>
              <a:t>Learn class </a:t>
            </a:r>
            <a:r>
              <a:rPr lang="en-US" b="1" dirty="0"/>
              <a:t>DENSITY Functions</a:t>
            </a:r>
          </a:p>
          <a:p>
            <a:r>
              <a:rPr lang="en-US" dirty="0"/>
              <a:t>Bayesian Classifiers</a:t>
            </a:r>
          </a:p>
          <a:p>
            <a:r>
              <a:rPr lang="en-US" dirty="0"/>
              <a:t>Nearest Neighbor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half" idx="2"/>
          </p:nvPr>
        </p:nvSpPr>
        <p:spPr>
          <a:xfrm>
            <a:off x="4767741" y="3999742"/>
            <a:ext cx="3945953" cy="242509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/>
              <a:t>Discriminative Classifiers</a:t>
            </a:r>
          </a:p>
          <a:p>
            <a:r>
              <a:rPr lang="en-US" dirty="0"/>
              <a:t>Learn class </a:t>
            </a:r>
            <a:r>
              <a:rPr lang="en-US" b="1" dirty="0"/>
              <a:t>SEPARATORS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Decision </a:t>
            </a:r>
            <a:r>
              <a:rPr lang="en-US" dirty="0"/>
              <a:t>Trees</a:t>
            </a:r>
          </a:p>
          <a:p>
            <a:r>
              <a:rPr lang="en-US" dirty="0"/>
              <a:t>Neural Networks, </a:t>
            </a:r>
            <a:r>
              <a:rPr lang="en-US" dirty="0" smtClean="0"/>
              <a:t>SVM</a:t>
            </a:r>
            <a:endParaRPr lang="en-US" dirty="0"/>
          </a:p>
        </p:txBody>
      </p:sp>
      <p:pic>
        <p:nvPicPr>
          <p:cNvPr id="6" name="Picture 5" descr="Picture 5.png"/>
          <p:cNvPicPr>
            <a:picLocks noChangeAspect="1"/>
          </p:cNvPicPr>
          <p:nvPr/>
        </p:nvPicPr>
        <p:blipFill>
          <a:blip r:embed="rId2"/>
          <a:srcRect l="16067" t="19684" r="27752" b="13122"/>
          <a:stretch>
            <a:fillRect/>
          </a:stretch>
        </p:blipFill>
        <p:spPr>
          <a:xfrm>
            <a:off x="5562600" y="1219200"/>
            <a:ext cx="2514600" cy="2678046"/>
          </a:xfrm>
          <a:prstGeom prst="rect">
            <a:avLst/>
          </a:prstGeom>
        </p:spPr>
      </p:pic>
      <p:pic>
        <p:nvPicPr>
          <p:cNvPr id="7" name="Picture 6" descr="Picture 5.png"/>
          <p:cNvPicPr>
            <a:picLocks noChangeAspect="1"/>
          </p:cNvPicPr>
          <p:nvPr/>
        </p:nvPicPr>
        <p:blipFill>
          <a:blip r:embed="rId2"/>
          <a:srcRect l="16067" t="19684" r="27752" b="13122"/>
          <a:stretch>
            <a:fillRect/>
          </a:stretch>
        </p:blipFill>
        <p:spPr>
          <a:xfrm>
            <a:off x="1143000" y="1122396"/>
            <a:ext cx="2640557" cy="2812190"/>
          </a:xfrm>
          <a:prstGeom prst="rect">
            <a:avLst/>
          </a:prstGeom>
        </p:spPr>
      </p:pic>
      <p:grpSp>
        <p:nvGrpSpPr>
          <p:cNvPr id="2" name="Group 33"/>
          <p:cNvGrpSpPr/>
          <p:nvPr/>
        </p:nvGrpSpPr>
        <p:grpSpPr>
          <a:xfrm>
            <a:off x="1371600" y="1371600"/>
            <a:ext cx="2150055" cy="2134574"/>
            <a:chOff x="6727461" y="1219200"/>
            <a:chExt cx="2150055" cy="2134574"/>
          </a:xfrm>
        </p:grpSpPr>
        <p:sp>
          <p:nvSpPr>
            <p:cNvPr id="9" name="Oval 8"/>
            <p:cNvSpPr/>
            <p:nvPr/>
          </p:nvSpPr>
          <p:spPr>
            <a:xfrm>
              <a:off x="7195476" y="1219200"/>
              <a:ext cx="1110324" cy="369954"/>
            </a:xfrm>
            <a:prstGeom prst="ellipse">
              <a:avLst/>
            </a:prstGeom>
            <a:solidFill>
              <a:srgbClr val="3366FF">
                <a:alpha val="51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5388494">
              <a:off x="7913226" y="1859622"/>
              <a:ext cx="1295400" cy="369954"/>
            </a:xfrm>
            <a:prstGeom prst="ellipse">
              <a:avLst/>
            </a:prstGeom>
            <a:solidFill>
              <a:srgbClr val="3366FF">
                <a:alpha val="51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9135602">
              <a:off x="7582116" y="2983820"/>
              <a:ext cx="1295400" cy="369954"/>
            </a:xfrm>
            <a:prstGeom prst="ellipse">
              <a:avLst/>
            </a:prstGeom>
            <a:solidFill>
              <a:srgbClr val="3366FF">
                <a:alpha val="51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2552110">
              <a:off x="6767640" y="2899785"/>
              <a:ext cx="1058096" cy="369954"/>
            </a:xfrm>
            <a:prstGeom prst="ellipse">
              <a:avLst/>
            </a:prstGeom>
            <a:solidFill>
              <a:srgbClr val="3366FF">
                <a:alpha val="51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5934457">
              <a:off x="6264738" y="1855154"/>
              <a:ext cx="1295400" cy="369954"/>
            </a:xfrm>
            <a:prstGeom prst="ellipse">
              <a:avLst/>
            </a:prstGeom>
            <a:solidFill>
              <a:srgbClr val="3366FF">
                <a:alpha val="51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391400" y="1828800"/>
              <a:ext cx="838200" cy="457200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1510041">
              <a:off x="7296430" y="2290127"/>
              <a:ext cx="838200" cy="457200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40"/>
          <p:cNvGrpSpPr/>
          <p:nvPr/>
        </p:nvGrpSpPr>
        <p:grpSpPr>
          <a:xfrm>
            <a:off x="5486400" y="1219200"/>
            <a:ext cx="2559375" cy="2704342"/>
            <a:chOff x="6629400" y="3897246"/>
            <a:chExt cx="2438400" cy="267804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7391400" y="3897246"/>
              <a:ext cx="1676400" cy="1589154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6629400" y="4114800"/>
              <a:ext cx="1676400" cy="137160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6465953" y="5040247"/>
              <a:ext cx="1850892" cy="1219201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7429717" y="4914685"/>
              <a:ext cx="1600199" cy="1219632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29400" y="5867400"/>
              <a:ext cx="2438399" cy="1588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56820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543800" cy="685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Imbalanced Datasets </a:t>
            </a:r>
            <a:r>
              <a:rPr lang="mr-IN" sz="4000" b="1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–</a:t>
            </a:r>
            <a:r>
              <a:rPr lang="en-US" sz="4000" b="1" dirty="0" smtClean="0">
                <a:latin typeface="Cambria" panose="02040503050406030204" pitchFamily="18" charset="0"/>
                <a:ea typeface="Cambria" panose="02040503050406030204" pitchFamily="18" charset="0"/>
                <a:cs typeface="Avenir Light"/>
              </a:rPr>
              <a:t> SMOTE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29680" cy="551023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b="1" dirty="0" smtClean="0">
                <a:latin typeface="Trebuchet MS" panose="020B0603020202020204" pitchFamily="34" charset="0"/>
                <a:ea typeface="Cambria" panose="02040503050406030204" pitchFamily="18" charset="0"/>
                <a:cs typeface="Avenir Book" charset="0"/>
              </a:rPr>
              <a:t>S</a:t>
            </a:r>
            <a:r>
              <a:rPr lang="en-US" sz="2800" b="1" dirty="0" smtClean="0">
                <a:latin typeface="Trebuchet MS" panose="020B0603020202020204" pitchFamily="34" charset="0"/>
                <a:ea typeface="Cambria" panose="02040503050406030204" pitchFamily="18" charset="0"/>
                <a:cs typeface="Avenir Book" charset="0"/>
              </a:rPr>
              <a:t>ynthetic </a:t>
            </a:r>
            <a:r>
              <a:rPr lang="en-US" sz="3600" b="1" dirty="0" smtClean="0">
                <a:latin typeface="Trebuchet MS" panose="020B0603020202020204" pitchFamily="34" charset="0"/>
                <a:ea typeface="Cambria" panose="02040503050406030204" pitchFamily="18" charset="0"/>
                <a:cs typeface="Avenir Book" charset="0"/>
              </a:rPr>
              <a:t>M</a:t>
            </a:r>
            <a:r>
              <a:rPr lang="en-US" sz="2800" b="1" dirty="0" smtClean="0">
                <a:latin typeface="Trebuchet MS" panose="020B0603020202020204" pitchFamily="34" charset="0"/>
                <a:ea typeface="Cambria" panose="02040503050406030204" pitchFamily="18" charset="0"/>
                <a:cs typeface="Avenir Book" charset="0"/>
              </a:rPr>
              <a:t>inority </a:t>
            </a:r>
            <a:r>
              <a:rPr lang="en-US" sz="3600" b="1" dirty="0" smtClean="0">
                <a:latin typeface="Trebuchet MS" panose="020B0603020202020204" pitchFamily="34" charset="0"/>
                <a:ea typeface="Cambria" panose="02040503050406030204" pitchFamily="18" charset="0"/>
                <a:cs typeface="Avenir Book" charset="0"/>
              </a:rPr>
              <a:t>O</a:t>
            </a:r>
            <a:r>
              <a:rPr lang="en-US" sz="2800" b="1" dirty="0" smtClean="0">
                <a:latin typeface="Trebuchet MS" panose="020B0603020202020204" pitchFamily="34" charset="0"/>
                <a:ea typeface="Cambria" panose="02040503050406030204" pitchFamily="18" charset="0"/>
                <a:cs typeface="Avenir Book" charset="0"/>
              </a:rPr>
              <a:t>ver-sampling </a:t>
            </a:r>
            <a:r>
              <a:rPr lang="en-US" sz="3600" b="1" dirty="0" smtClean="0">
                <a:latin typeface="Trebuchet MS" panose="020B0603020202020204" pitchFamily="34" charset="0"/>
                <a:ea typeface="Cambria" panose="02040503050406030204" pitchFamily="18" charset="0"/>
                <a:cs typeface="Avenir Book" charset="0"/>
              </a:rPr>
              <a:t>T</a:t>
            </a:r>
            <a:r>
              <a:rPr lang="en-US" sz="2800" b="1" dirty="0" smtClean="0">
                <a:latin typeface="Trebuchet MS" panose="020B0603020202020204" pitchFamily="34" charset="0"/>
                <a:ea typeface="Cambria" panose="02040503050406030204" pitchFamily="18" charset="0"/>
                <a:cs typeface="Avenir Book" charset="0"/>
              </a:rPr>
              <a:t>echnique:</a:t>
            </a:r>
          </a:p>
          <a:p>
            <a:pPr lvl="0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Avenir Book" charset="0"/>
              </a:rPr>
              <a:t>Imbalanced data sets are a special case for classification problem where the class distribution is not uniform among the classes.</a:t>
            </a:r>
            <a:endParaRPr lang="en-US" sz="2800" kern="0" dirty="0" smtClean="0">
              <a:solidFill>
                <a:prstClr val="black"/>
              </a:solidFill>
              <a:latin typeface="Cambria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Avenir Book" charset="0"/>
              </a:rPr>
              <a:t>These type of sets gives a challenge because this creates a bias towards the majority class.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Avenir Book" charset="0"/>
              </a:rPr>
              <a:t>Oversampling involves using a bias to select more samples from one class than from another.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Avenir Book" charset="0"/>
              </a:rPr>
              <a:t>The general idea of this method is to artificially generate new examples of the minority class using the nearest neighbors of these cases.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Avenir Book" charset="0"/>
              </a:rPr>
              <a:t>The majority class examples are also under-sampled, leading to a more balanced dataset</a:t>
            </a:r>
          </a:p>
          <a:p>
            <a:endParaRPr lang="en-US" dirty="0" smtClean="0">
              <a:solidFill>
                <a:prstClr val="black"/>
              </a:solidFill>
              <a:latin typeface="Cambria" pitchFamily="18" charset="0"/>
            </a:endParaRPr>
          </a:p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  <a:cs typeface="Avenir Book" charset="0"/>
            </a:endParaRP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43504" y="6286520"/>
            <a:ext cx="3714776" cy="357190"/>
          </a:xfrm>
        </p:spPr>
        <p:txBody>
          <a:bodyPr/>
          <a:lstStyle/>
          <a:p>
            <a:r>
              <a:rPr lang="en-US" dirty="0" smtClean="0"/>
              <a:t>Y. </a:t>
            </a:r>
            <a:r>
              <a:rPr lang="en-US" dirty="0" err="1" smtClean="0"/>
              <a:t>Lakshmi</a:t>
            </a:r>
            <a:r>
              <a:rPr lang="en-US" dirty="0" smtClean="0"/>
              <a:t> Prasad :08978784848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788920"/>
          </a:xfrm>
        </p:spPr>
        <p:txBody>
          <a:bodyPr>
            <a:normAutofit lnSpcReduction="10000"/>
          </a:bodyPr>
          <a:lstStyle/>
          <a:p>
            <a:pPr marL="109728" indent="0" algn="ctr">
              <a:buNone/>
            </a:pPr>
            <a:endParaRPr lang="en-US" sz="7200" dirty="0"/>
          </a:p>
          <a:p>
            <a:pPr marL="109728" indent="0" algn="ctr">
              <a:buNone/>
            </a:pPr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="" xmlns:p14="http://schemas.microsoft.com/office/powerpoint/2010/main" val="234559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7929586" cy="6286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Approaches to learn classifiers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1219200"/>
            <a:ext cx="8472518" cy="51054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1. Logistic Regression</a:t>
            </a:r>
          </a:p>
          <a:p>
            <a:r>
              <a:rPr lang="en-IN" sz="3200" dirty="0" smtClean="0"/>
              <a:t>2. K-Nearest Neighbour classifiers</a:t>
            </a:r>
          </a:p>
          <a:p>
            <a:r>
              <a:rPr lang="en-IN" sz="3200" dirty="0" smtClean="0"/>
              <a:t>3. Decision Trees </a:t>
            </a:r>
          </a:p>
          <a:p>
            <a:r>
              <a:rPr lang="en-IN" sz="3200" dirty="0" smtClean="0"/>
              <a:t>4. Bayesian Classifiers(NaiveBayes)</a:t>
            </a:r>
          </a:p>
          <a:p>
            <a:r>
              <a:rPr lang="en-IN" sz="3200" dirty="0" smtClean="0"/>
              <a:t>5. Support Vector Machines </a:t>
            </a:r>
          </a:p>
          <a:p>
            <a:r>
              <a:rPr lang="en-IN" sz="3200" dirty="0" smtClean="0"/>
              <a:t>6. Neural Networks </a:t>
            </a:r>
          </a:p>
          <a:p>
            <a:r>
              <a:rPr lang="en-IN" sz="3200" dirty="0" smtClean="0"/>
              <a:t>7. Bagging (Random Forest)</a:t>
            </a:r>
          </a:p>
          <a:p>
            <a:r>
              <a:rPr lang="en-IN" sz="3200" dirty="0" smtClean="0"/>
              <a:t>8. Boosting (</a:t>
            </a:r>
            <a:r>
              <a:rPr lang="en-IN" sz="3200" dirty="0" err="1" smtClean="0"/>
              <a:t>Ada</a:t>
            </a:r>
            <a:r>
              <a:rPr lang="en-IN" sz="3200" dirty="0" smtClean="0"/>
              <a:t> Boost, XG Boost)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Y. Lakshmi Prasad :08978784848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28600"/>
            <a:ext cx="7500990" cy="762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Expectations from Model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20" y="1143000"/>
            <a:ext cx="8501122" cy="4864291"/>
          </a:xfrm>
        </p:spPr>
        <p:txBody>
          <a:bodyPr>
            <a:normAutofit/>
          </a:bodyPr>
          <a:lstStyle/>
          <a:p>
            <a:r>
              <a:rPr lang="en-IN" dirty="0" smtClean="0"/>
              <a:t>Predictive (Classification ) accuracy: The ability of the model to correctly predict the class label of new or previously unseen data. </a:t>
            </a:r>
          </a:p>
          <a:p>
            <a:r>
              <a:rPr lang="en-IN" dirty="0" smtClean="0"/>
              <a:t>1. </a:t>
            </a:r>
            <a:r>
              <a:rPr lang="en-IN" b="1" dirty="0" smtClean="0"/>
              <a:t>Accuracy</a:t>
            </a:r>
            <a:r>
              <a:rPr lang="en-IN" dirty="0" smtClean="0"/>
              <a:t> = Percent (%) of testing set examples correctly classified by the classifier. </a:t>
            </a:r>
          </a:p>
          <a:p>
            <a:r>
              <a:rPr lang="en-IN" dirty="0" smtClean="0"/>
              <a:t>2.</a:t>
            </a:r>
            <a:r>
              <a:rPr lang="en-IN" b="1" dirty="0" smtClean="0"/>
              <a:t> Speed</a:t>
            </a:r>
            <a:r>
              <a:rPr lang="en-IN" dirty="0" smtClean="0"/>
              <a:t>: The computation costs involved in generating and using the model should be as minimum as possible. </a:t>
            </a:r>
          </a:p>
          <a:p>
            <a:r>
              <a:rPr lang="en-IN" dirty="0" smtClean="0"/>
              <a:t>3. </a:t>
            </a:r>
            <a:r>
              <a:rPr lang="en-IN" b="1" dirty="0" smtClean="0"/>
              <a:t>Versatile</a:t>
            </a:r>
            <a:r>
              <a:rPr lang="en-IN" dirty="0" smtClean="0"/>
              <a:t>: Ability of the model to make correct predictions given noisy data or data with missing values.</a:t>
            </a:r>
          </a:p>
          <a:p>
            <a:r>
              <a:rPr lang="en-IN" dirty="0" smtClean="0"/>
              <a:t>4. </a:t>
            </a:r>
            <a:r>
              <a:rPr lang="en-IN" b="1" dirty="0" smtClean="0"/>
              <a:t>Scalability</a:t>
            </a:r>
            <a:r>
              <a:rPr lang="en-IN" dirty="0" smtClean="0"/>
              <a:t>: Ability to construct the model efficiently given large amount of data.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Y. Lakshmi Prasad :08978784848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6791348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Expectations from Model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1143000"/>
            <a:ext cx="8548718" cy="4895864"/>
          </a:xfrm>
        </p:spPr>
        <p:txBody>
          <a:bodyPr>
            <a:normAutofit/>
          </a:bodyPr>
          <a:lstStyle/>
          <a:p>
            <a:r>
              <a:rPr lang="en-IN" dirty="0" smtClean="0"/>
              <a:t>5. </a:t>
            </a:r>
            <a:r>
              <a:rPr lang="en-IN" b="1" dirty="0" smtClean="0"/>
              <a:t>Interpretability</a:t>
            </a:r>
            <a:r>
              <a:rPr lang="en-IN" dirty="0" smtClean="0"/>
              <a:t>/ Explain-ability: Level of understanding and insight that is provided by the model </a:t>
            </a:r>
          </a:p>
          <a:p>
            <a:r>
              <a:rPr lang="en-IN" dirty="0" smtClean="0"/>
              <a:t>6. </a:t>
            </a:r>
            <a:r>
              <a:rPr lang="en-IN" b="1" dirty="0" smtClean="0"/>
              <a:t>Generalized</a:t>
            </a:r>
            <a:r>
              <a:rPr lang="en-IN" dirty="0" smtClean="0"/>
              <a:t>: It should be able to give the same amount of accuracy on validation set.</a:t>
            </a:r>
          </a:p>
          <a:p>
            <a:r>
              <a:rPr lang="en-IN" dirty="0" smtClean="0"/>
              <a:t>7. </a:t>
            </a:r>
            <a:r>
              <a:rPr lang="en-IN" b="1" dirty="0" smtClean="0"/>
              <a:t>Deterministic</a:t>
            </a:r>
            <a:r>
              <a:rPr lang="en-IN" dirty="0" smtClean="0"/>
              <a:t>: I expect my model to give me the same result every time I run it.</a:t>
            </a:r>
          </a:p>
          <a:p>
            <a:r>
              <a:rPr lang="en-IN" dirty="0" smtClean="0"/>
              <a:t>8. </a:t>
            </a:r>
            <a:r>
              <a:rPr lang="en-IN" b="1" dirty="0" smtClean="0"/>
              <a:t>Regularization</a:t>
            </a:r>
            <a:r>
              <a:rPr lang="en-IN" dirty="0" smtClean="0"/>
              <a:t>: I expect my model complexity should be controlled by me, So that I can prevent my model from over-fitting.</a:t>
            </a:r>
          </a:p>
          <a:p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 Lakshmi Prasad :08978784848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843</TotalTime>
  <Words>2523</Words>
  <Application>Microsoft Office PowerPoint</Application>
  <PresentationFormat>On-screen Show (4:3)</PresentationFormat>
  <Paragraphs>328</Paragraphs>
  <Slides>61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Flow</vt:lpstr>
      <vt:lpstr>Equation</vt:lpstr>
      <vt:lpstr>Logistic Regression</vt:lpstr>
      <vt:lpstr>Objectives</vt:lpstr>
      <vt:lpstr>Binary Classification</vt:lpstr>
      <vt:lpstr>Classification Problem</vt:lpstr>
      <vt:lpstr>What is Classification?</vt:lpstr>
      <vt:lpstr>Two types of Classifiers</vt:lpstr>
      <vt:lpstr>Approaches to learn classifiers</vt:lpstr>
      <vt:lpstr>Expectations from Model</vt:lpstr>
      <vt:lpstr>Expectations from Model</vt:lpstr>
      <vt:lpstr> Logistic Regression</vt:lpstr>
      <vt:lpstr>Logistic Regression examples</vt:lpstr>
      <vt:lpstr>Logistic Regression</vt:lpstr>
      <vt:lpstr>Where is the Problem?</vt:lpstr>
      <vt:lpstr>Logistic Regression</vt:lpstr>
      <vt:lpstr>Classifying with Linear Regression</vt:lpstr>
      <vt:lpstr>Where is the Problem?</vt:lpstr>
      <vt:lpstr>Step Function</vt:lpstr>
      <vt:lpstr>Limitation of Step Function</vt:lpstr>
      <vt:lpstr>Classifying with Linear Regression</vt:lpstr>
      <vt:lpstr>Classifying with Linear Regression</vt:lpstr>
      <vt:lpstr>Logistic Regression</vt:lpstr>
      <vt:lpstr>sigmoid curve</vt:lpstr>
      <vt:lpstr>S-Curve</vt:lpstr>
      <vt:lpstr>Slide 24</vt:lpstr>
      <vt:lpstr>Best-fit Curve</vt:lpstr>
      <vt:lpstr> Understanding Likelihood</vt:lpstr>
      <vt:lpstr>Slide 27</vt:lpstr>
      <vt:lpstr>Logistic Regression Best fit curve</vt:lpstr>
      <vt:lpstr>Logistic Regression Best fit curve</vt:lpstr>
      <vt:lpstr>ODDS</vt:lpstr>
      <vt:lpstr>Log(Odds)</vt:lpstr>
      <vt:lpstr>  What is an "Odds Ratio”?</vt:lpstr>
      <vt:lpstr>Why Use Odds-Ratio</vt:lpstr>
      <vt:lpstr>Why Use Odds-Ratio</vt:lpstr>
      <vt:lpstr>The Logistic Regression Model</vt:lpstr>
      <vt:lpstr>Logistic regression Model</vt:lpstr>
      <vt:lpstr>Types of Logistic Regression</vt:lpstr>
      <vt:lpstr>  Response Variable coding</vt:lpstr>
      <vt:lpstr>Considerations</vt:lpstr>
      <vt:lpstr>Assumptions</vt:lpstr>
      <vt:lpstr>  Data Preparation Partitioning</vt:lpstr>
      <vt:lpstr>Simple Decision Boundary?</vt:lpstr>
      <vt:lpstr>Medium Decision Boundary!</vt:lpstr>
      <vt:lpstr>Complex Decision Boundary!</vt:lpstr>
      <vt:lpstr>Model SIGNAL not NOISE</vt:lpstr>
      <vt:lpstr>Generalization vs. Memorization</vt:lpstr>
      <vt:lpstr>Generalize, don’t Memorize!</vt:lpstr>
      <vt:lpstr>Questions for Classification!</vt:lpstr>
      <vt:lpstr>Metrics to Evaluate</vt:lpstr>
      <vt:lpstr>Event Rate</vt:lpstr>
      <vt:lpstr>Confusion Matrix</vt:lpstr>
      <vt:lpstr>Sensitivity &amp; Specificity</vt:lpstr>
      <vt:lpstr>Receiver Operating Characteristic (ROC) Curve</vt:lpstr>
      <vt:lpstr>Weight of Evidence (WoE)</vt:lpstr>
      <vt:lpstr>Information Value</vt:lpstr>
      <vt:lpstr>Concordant, Discordant </vt:lpstr>
      <vt:lpstr>c-Statistic</vt:lpstr>
      <vt:lpstr>Akaike Information Criterion (AIC)</vt:lpstr>
      <vt:lpstr>Gini Coefficient</vt:lpstr>
      <vt:lpstr>Imbalanced Datasets – SMOTE</vt:lpstr>
      <vt:lpstr>Slide 61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38</cp:revision>
  <dcterms:created xsi:type="dcterms:W3CDTF">2006-08-16T00:00:00Z</dcterms:created>
  <dcterms:modified xsi:type="dcterms:W3CDTF">2019-01-03T14:03:30Z</dcterms:modified>
</cp:coreProperties>
</file>