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3" r:id="rId2"/>
    <p:sldMasterId id="2147483699" r:id="rId3"/>
    <p:sldMasterId id="2147483725" r:id="rId4"/>
    <p:sldMasterId id="2147483777" r:id="rId5"/>
    <p:sldMasterId id="2147483803" r:id="rId6"/>
    <p:sldMasterId id="2147483855" r:id="rId7"/>
    <p:sldMasterId id="2147483868" r:id="rId8"/>
  </p:sldMasterIdLst>
  <p:notesMasterIdLst>
    <p:notesMasterId r:id="rId15"/>
  </p:notesMasterIdLst>
  <p:sldIdLst>
    <p:sldId id="259" r:id="rId9"/>
    <p:sldId id="261" r:id="rId10"/>
    <p:sldId id="265" r:id="rId11"/>
    <p:sldId id="267" r:id="rId12"/>
    <p:sldId id="271" r:id="rId13"/>
    <p:sldId id="272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ucida Sans Unicode" panose="020B0602030504020204" pitchFamily="34" charset="0"/>
      <p:regular r:id="rId20"/>
    </p:embeddedFont>
    <p:embeddedFont>
      <p:font typeface="Segoe UI" panose="020B0502040204020203" pitchFamily="34" charset="0"/>
      <p:regular r:id="rId21"/>
      <p:bold r:id="rId22"/>
      <p:italic r:id="rId23"/>
      <p:boldItalic r:id="rId24"/>
    </p:embeddedFont>
    <p:embeddedFont>
      <p:font typeface="Verdana" panose="020B0604030504040204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68" autoAdjust="0"/>
  </p:normalViewPr>
  <p:slideViewPr>
    <p:cSldViewPr snapToGrid="0">
      <p:cViewPr varScale="1">
        <p:scale>
          <a:sx n="86" d="100"/>
          <a:sy n="86" d="100"/>
        </p:scale>
        <p:origin x="13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0" d="100"/>
          <a:sy n="70" d="100"/>
        </p:scale>
        <p:origin x="-2971" y="-19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2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43C37-F653-4199-B3E9-9887C40E404A}" type="datetimeFigureOut">
              <a:rPr lang="en-GB" smtClean="0"/>
              <a:t>04/11/2018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56CC7-1C3D-4D81-9983-116993FC4D6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105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6CC7-1C3D-4D81-9983-116993FC4D61}" type="slidenum">
              <a:rPr lang="en-GB" smtClean="0"/>
              <a:t>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9: Grouping and Aggregating Data</a:t>
            </a:r>
          </a:p>
        </p:txBody>
      </p:sp>
    </p:spTree>
    <p:extLst>
      <p:ext uri="{BB962C8B-B14F-4D97-AF65-F5344CB8AC3E}">
        <p14:creationId xmlns:p14="http://schemas.microsoft.com/office/powerpoint/2010/main" val="1621642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6CC7-1C3D-4D81-9983-116993FC4D61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9: Grouping and Aggregating Data</a:t>
            </a:r>
          </a:p>
        </p:txBody>
      </p:sp>
    </p:spTree>
    <p:extLst>
      <p:ext uri="{BB962C8B-B14F-4D97-AF65-F5344CB8AC3E}">
        <p14:creationId xmlns:p14="http://schemas.microsoft.com/office/powerpoint/2010/main" val="3196214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6CC7-1C3D-4D81-9983-116993FC4D61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9: Grouping and Aggregating Data</a:t>
            </a:r>
          </a:p>
        </p:txBody>
      </p:sp>
    </p:spTree>
    <p:extLst>
      <p:ext uri="{BB962C8B-B14F-4D97-AF65-F5344CB8AC3E}">
        <p14:creationId xmlns:p14="http://schemas.microsoft.com/office/powerpoint/2010/main" val="312262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6CC7-1C3D-4D81-9983-116993FC4D61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9: Grouping and Aggregating Data</a:t>
            </a:r>
          </a:p>
        </p:txBody>
      </p:sp>
    </p:spTree>
    <p:extLst>
      <p:ext uri="{BB962C8B-B14F-4D97-AF65-F5344CB8AC3E}">
        <p14:creationId xmlns:p14="http://schemas.microsoft.com/office/powerpoint/2010/main" val="2897433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6CC7-1C3D-4D81-9983-116993FC4D61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9: Grouping and Aggregating Data</a:t>
            </a:r>
          </a:p>
        </p:txBody>
      </p:sp>
    </p:spTree>
    <p:extLst>
      <p:ext uri="{BB962C8B-B14F-4D97-AF65-F5344CB8AC3E}">
        <p14:creationId xmlns:p14="http://schemas.microsoft.com/office/powerpoint/2010/main" val="2565661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6CC7-1C3D-4D81-9983-116993FC4D61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9: Grouping and Aggregating Data</a:t>
            </a:r>
          </a:p>
        </p:txBody>
      </p:sp>
    </p:spTree>
    <p:extLst>
      <p:ext uri="{BB962C8B-B14F-4D97-AF65-F5344CB8AC3E}">
        <p14:creationId xmlns:p14="http://schemas.microsoft.com/office/powerpoint/2010/main" val="253923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84185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4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28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226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402472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24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579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90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696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17814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33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963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7536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303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773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6654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40796396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58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41790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085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7480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449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68009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3509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19551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1236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263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931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3905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7606157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133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8230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220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21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63080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6069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88584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106479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903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136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257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8514268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8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8386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16107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062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671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9498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88866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227185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37977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216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4704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93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728068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18260289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1572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925375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0303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8948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483852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654649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398081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324246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38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26590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1255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6334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89705157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5895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935205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138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8304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826057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48883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832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439745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15891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1489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00246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96336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43282133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51086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285030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12193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4867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236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846169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43374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3124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899624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5557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59106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26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097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055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614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22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400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987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126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37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5140e2b-40dc-48b7-8644-eb1e082ee1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Aggregate Functions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06463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kern="0" dirty="0">
                <a:solidFill>
                  <a:srgbClr val="000000"/>
                </a:solidFill>
              </a:rPr>
              <a:t>Aggregate functions </a:t>
            </a:r>
            <a:r>
              <a:rPr 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</a:t>
            </a:r>
            <a:r>
              <a:rPr lang="en-US" kern="0" dirty="0" err="1">
                <a:solidFill>
                  <a:srgbClr val="000000"/>
                </a:solidFill>
                <a:sym typeface="Wingdings" panose="05000000000000000000" pitchFamily="2" charset="2"/>
              </a:rPr>
              <a:t>Min,Max,Sum,Count</a:t>
            </a:r>
            <a:r>
              <a:rPr 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 etc.</a:t>
            </a:r>
            <a:endParaRPr lang="en-US" kern="0" dirty="0">
              <a:solidFill>
                <a:srgbClr val="000000"/>
              </a:solidFill>
            </a:endParaRPr>
          </a:p>
          <a:p>
            <a:pPr lvl="1"/>
            <a:r>
              <a:rPr lang="en-US" kern="0" dirty="0">
                <a:solidFill>
                  <a:srgbClr val="000000"/>
                </a:solidFill>
              </a:rPr>
              <a:t>Return a scalar value (with no column name)</a:t>
            </a:r>
          </a:p>
          <a:p>
            <a:pPr lvl="1"/>
            <a:r>
              <a:rPr lang="en-US" kern="0" dirty="0">
                <a:solidFill>
                  <a:srgbClr val="000000"/>
                </a:solidFill>
              </a:rPr>
              <a:t>Ignore NULLs except in COUNT(*)</a:t>
            </a:r>
          </a:p>
          <a:p>
            <a:pPr lvl="1"/>
            <a:r>
              <a:rPr lang="en-US" kern="0" dirty="0">
                <a:solidFill>
                  <a:srgbClr val="000000"/>
                </a:solidFill>
              </a:rPr>
              <a:t>Can be used in </a:t>
            </a:r>
          </a:p>
          <a:p>
            <a:pPr lvl="2"/>
            <a:r>
              <a:rPr lang="en-US" kern="0" dirty="0">
                <a:solidFill>
                  <a:srgbClr val="000000"/>
                </a:solidFill>
              </a:rPr>
              <a:t>SELECT, HAVING, and ORDER BY clauses</a:t>
            </a:r>
          </a:p>
          <a:p>
            <a:pPr lvl="1"/>
            <a:r>
              <a:rPr lang="en-US" kern="0" dirty="0">
                <a:solidFill>
                  <a:srgbClr val="000000"/>
                </a:solidFill>
              </a:rPr>
              <a:t>Frequently  used with GROUP BY clause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995423" y="3664421"/>
            <a:ext cx="6547155" cy="1022985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	AVG(unitprice) AS avg_price, 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		MIN(qty)AS min_qty, 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		MAX(discount) AS max_discount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</a:t>
            </a:r>
            <a:r>
              <a:rPr lang="en-US" sz="1600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OrderDetails</a:t>
            </a: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995422" y="4814779"/>
            <a:ext cx="6547155" cy="786420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avg_price min_qty max_discount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--------- ------- ------------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26.2185   1         0.250</a:t>
            </a:r>
          </a:p>
        </p:txBody>
      </p:sp>
    </p:spTree>
    <p:extLst>
      <p:ext uri="{BB962C8B-B14F-4D97-AF65-F5344CB8AC3E}">
        <p14:creationId xmlns:p14="http://schemas.microsoft.com/office/powerpoint/2010/main" val="373794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c7c886d-73c1-43ae-971e-b0e8137cf9c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DISTINCT with Aggregate Functions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849313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kern="0" dirty="0">
                <a:solidFill>
                  <a:srgbClr val="000000"/>
                </a:solidFill>
              </a:rPr>
              <a:t>Use DISTINCT with aggregate functions to summarize only unique values</a:t>
            </a:r>
          </a:p>
          <a:p>
            <a:pPr lvl="0"/>
            <a:r>
              <a:rPr lang="en-US" kern="0" dirty="0">
                <a:solidFill>
                  <a:srgbClr val="000000"/>
                </a:solidFill>
              </a:rPr>
              <a:t>DISTINCT aggregates eliminate duplicate values, not rows (unlike SELECT DISTINCT)</a:t>
            </a:r>
          </a:p>
          <a:p>
            <a:pPr marL="0" lvl="0" indent="0">
              <a:buNone/>
            </a:pP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754284" y="3335247"/>
            <a:ext cx="7172188" cy="1246763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empid, YEAR(orderdate) AS orderyear,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COUNT(custid) AS all_custs,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COUNT(DISTINCT custid) AS unique_custs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Orders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 BY empid, YEAR(orderdate);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772731" y="4844682"/>
            <a:ext cx="7172188" cy="1304306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empid       orderyear   all_custs   unique_custs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----------- ----------- ----------- ------------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1           2006        26          22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1           2007        55          40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1           2008        42          32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2           2006        16          15</a:t>
            </a:r>
          </a:p>
        </p:txBody>
      </p:sp>
    </p:spTree>
    <p:extLst>
      <p:ext uri="{BB962C8B-B14F-4D97-AF65-F5344CB8AC3E}">
        <p14:creationId xmlns:p14="http://schemas.microsoft.com/office/powerpoint/2010/main" val="386889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baf14bf-b870-475b-b06d-496e8f8413a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GROUP BY Clause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sz="2400" kern="0" dirty="0">
                <a:solidFill>
                  <a:srgbClr val="000000"/>
                </a:solidFill>
              </a:rPr>
              <a:t>GROUP BY creates groups for output rows, according to a unique combination of values specified in the GROUP BY clause</a:t>
            </a:r>
          </a:p>
          <a:p>
            <a:pPr lvl="0"/>
            <a:endParaRPr lang="en-US" sz="2400" kern="0" dirty="0">
              <a:solidFill>
                <a:srgbClr val="000000"/>
              </a:solidFill>
            </a:endParaRPr>
          </a:p>
          <a:p>
            <a:pPr lvl="0"/>
            <a:endParaRPr lang="en-US" sz="2400" kern="0" dirty="0">
              <a:solidFill>
                <a:srgbClr val="000000"/>
              </a:solidFill>
            </a:endParaRPr>
          </a:p>
          <a:p>
            <a:pPr lvl="0"/>
            <a:endParaRPr lang="en-US" sz="2400" kern="0" dirty="0">
              <a:solidFill>
                <a:srgbClr val="000000"/>
              </a:solidFill>
            </a:endParaRPr>
          </a:p>
          <a:p>
            <a:pPr lvl="0"/>
            <a:r>
              <a:rPr lang="en-US" sz="2400" kern="0" dirty="0">
                <a:solidFill>
                  <a:srgbClr val="000000"/>
                </a:solidFill>
              </a:rPr>
              <a:t>GROUP BY calculates a summary value for aggregate functions in subsequent phases</a:t>
            </a:r>
          </a:p>
          <a:p>
            <a:pPr lvl="0"/>
            <a:endParaRPr lang="en-US" sz="2400" kern="0" dirty="0">
              <a:solidFill>
                <a:srgbClr val="000000"/>
              </a:solidFill>
            </a:endParaRPr>
          </a:p>
          <a:p>
            <a:pPr lvl="0"/>
            <a:endParaRPr lang="en-US" sz="2400" kern="0" dirty="0">
              <a:solidFill>
                <a:srgbClr val="000000"/>
              </a:solidFill>
            </a:endParaRPr>
          </a:p>
          <a:p>
            <a:pPr lvl="0"/>
            <a:endParaRPr lang="en-US" sz="2400" kern="0" dirty="0">
              <a:solidFill>
                <a:srgbClr val="000000"/>
              </a:solidFill>
            </a:endParaRPr>
          </a:p>
          <a:p>
            <a:pPr lvl="0"/>
            <a:r>
              <a:rPr lang="en-US" sz="2400" kern="0" dirty="0">
                <a:solidFill>
                  <a:srgbClr val="000000"/>
                </a:solidFill>
              </a:rPr>
              <a:t>Detail rows are “lost” after GROUP BY clause is processed</a:t>
            </a:r>
          </a:p>
          <a:p>
            <a:pPr marL="0" lvl="0" indent="0">
              <a:buNone/>
            </a:pP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143684" y="2193066"/>
            <a:ext cx="6256338" cy="1246763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&lt;select_list&gt;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&lt;table_source&gt;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 &lt;search_condition&gt;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 BY &lt;group_by_list&gt;;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143684" y="4449915"/>
            <a:ext cx="6256338" cy="967041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empid, COUNT(*) AS cnt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Orders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 BY empid;</a:t>
            </a:r>
          </a:p>
        </p:txBody>
      </p:sp>
    </p:spTree>
    <p:extLst>
      <p:ext uri="{BB962C8B-B14F-4D97-AF65-F5344CB8AC3E}">
        <p14:creationId xmlns:p14="http://schemas.microsoft.com/office/powerpoint/2010/main" val="237696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2d25c6f-c178-4023-9ed6-50d1b595041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Workflow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575680"/>
              </p:ext>
            </p:extLst>
          </p:nvPr>
        </p:nvGraphicFramePr>
        <p:xfrm>
          <a:off x="170921" y="1956685"/>
          <a:ext cx="3140598" cy="254604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046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6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34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empid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custid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34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10643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34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34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34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34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976437"/>
              </p:ext>
            </p:extLst>
          </p:nvPr>
        </p:nvGraphicFramePr>
        <p:xfrm>
          <a:off x="5484473" y="1381950"/>
          <a:ext cx="3140598" cy="212170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046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6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34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empid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custid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34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10643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34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34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34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 bwMode="auto">
          <a:xfrm>
            <a:off x="3863201" y="1683359"/>
            <a:ext cx="1244578" cy="703817"/>
          </a:xfrm>
          <a:prstGeom prst="rightArrow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Verdana" pitchFamily="34" charset="0"/>
              <a:cs typeface="Arial" charset="0"/>
            </a:endParaRPr>
          </a:p>
        </p:txBody>
      </p:sp>
      <p:pic>
        <p:nvPicPr>
          <p:cNvPr id="7" name="Picture 3" descr="D:\Dropbox\10774A\_New MSL Graphic Library\filt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931" y="2524336"/>
            <a:ext cx="1151973" cy="106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own Arrow 7"/>
          <p:cNvSpPr/>
          <p:nvPr/>
        </p:nvSpPr>
        <p:spPr bwMode="auto">
          <a:xfrm>
            <a:off x="7848661" y="3704803"/>
            <a:ext cx="891251" cy="1177142"/>
          </a:xfrm>
          <a:prstGeom prst="downArrow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Verdana" pitchFamily="34" charset="0"/>
              <a:cs typeface="Arial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928063"/>
              </p:ext>
            </p:extLst>
          </p:nvPr>
        </p:nvGraphicFramePr>
        <p:xfrm>
          <a:off x="2037787" y="5056341"/>
          <a:ext cx="4064000" cy="14833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empid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COUNT(*)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79056" y="4392479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 BY empid</a:t>
            </a:r>
          </a:p>
        </p:txBody>
      </p:sp>
      <p:pic>
        <p:nvPicPr>
          <p:cNvPr id="11" name="Picture 6" descr="D:\Aeshen\Images and templates\MSL Image Library\arrow01_0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16861" y="4961908"/>
            <a:ext cx="14017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D:\Aeshen\Images and templates\MSL Image Library\arrow01_0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16861" y="5314333"/>
            <a:ext cx="203953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 descr="D:\Aeshen\Images and templates\MSL Image Library\arrow01_0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16861" y="5664853"/>
            <a:ext cx="203953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385524" y="3844237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WHERE custid IN(1,2)</a:t>
            </a: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154470" y="1170091"/>
            <a:ext cx="3861945" cy="556248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orderid, empid, custid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Sales.Orders;</a:t>
            </a:r>
          </a:p>
        </p:txBody>
      </p:sp>
    </p:spTree>
    <p:extLst>
      <p:ext uri="{BB962C8B-B14F-4D97-AF65-F5344CB8AC3E}">
        <p14:creationId xmlns:p14="http://schemas.microsoft.com/office/powerpoint/2010/main" val="284355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84553d2-d301-40a7-80fa-d153bc78760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975" y="-2"/>
            <a:ext cx="8140700" cy="740664"/>
          </a:xfrm>
        </p:spPr>
        <p:txBody>
          <a:bodyPr/>
          <a:lstStyle/>
          <a:p>
            <a:r>
              <a:rPr lang="en-GB" dirty="0"/>
              <a:t>Filtering Grouped Data Using the HAVING Clause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kern="0" dirty="0">
                <a:solidFill>
                  <a:srgbClr val="000000"/>
                </a:solidFill>
              </a:rPr>
              <a:t>HAVING clause provides a search condition that each group must satisfy</a:t>
            </a:r>
          </a:p>
          <a:p>
            <a:pPr lvl="0"/>
            <a:r>
              <a:rPr lang="en-US" kern="0" dirty="0">
                <a:solidFill>
                  <a:srgbClr val="000000"/>
                </a:solidFill>
              </a:rPr>
              <a:t>HAVING clause is processed after GROUP BY</a:t>
            </a: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051086" y="2575779"/>
            <a:ext cx="6256338" cy="1247775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custid, COUNT(*) AS count_orders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Sales.Orders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 BY custid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HAVING COUNT(*) &gt; 10;</a:t>
            </a:r>
          </a:p>
        </p:txBody>
      </p:sp>
    </p:spTree>
    <p:extLst>
      <p:ext uri="{BB962C8B-B14F-4D97-AF65-F5344CB8AC3E}">
        <p14:creationId xmlns:p14="http://schemas.microsoft.com/office/powerpoint/2010/main" val="115405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6bc6441-74ea-456f-a24b-e5537bdd02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Compare HAVING to WHERE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834542" y="4432768"/>
            <a:ext cx="7063273" cy="1246763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p.productid, COUNT(*) AS cnt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Products AS p INNER JOIN </a:t>
            </a:r>
            <a:r>
              <a:rPr lang="en-US" sz="1600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OrderDetails</a:t>
            </a: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AS od ON p.productid = od.productid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 BY p.productid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HAVING COUNT(*) &gt;= 10;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34963" y="908776"/>
            <a:ext cx="7751762" cy="918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69863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54075" indent="-173038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bg2"/>
              </a:buClr>
              <a:buSzPct val="8000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254125" indent="-16510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Font typeface="Segoe" pitchFamily="34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5446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200" b="0" dirty="0">
                <a:latin typeface="Segoe UI" panose="020B0502040204020203" pitchFamily="34" charset="0"/>
                <a:cs typeface="Segoe UI" panose="020B0502040204020203" pitchFamily="34" charset="0"/>
              </a:rPr>
              <a:t>Using a COUNT(*) expression in HAVING clause is useful to solve common business problems:</a:t>
            </a:r>
          </a:p>
          <a:p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Business Situations are</a:t>
            </a:r>
            <a:endParaRPr lang="en-US" sz="2200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200" b="0" dirty="0">
                <a:latin typeface="Segoe UI" panose="020B0502040204020203" pitchFamily="34" charset="0"/>
                <a:cs typeface="Segoe UI" panose="020B0502040204020203" pitchFamily="34" charset="0"/>
              </a:rPr>
              <a:t>1) Show only customers that have placed more than one order:</a:t>
            </a:r>
          </a:p>
          <a:p>
            <a:pPr marL="0" indent="0">
              <a:buNone/>
            </a:pPr>
            <a:r>
              <a:rPr lang="en-US" sz="2200" dirty="0"/>
              <a:t>2)</a:t>
            </a:r>
            <a:r>
              <a:rPr lang="en-US" sz="2200" b="0" dirty="0"/>
              <a:t> </a:t>
            </a:r>
            <a:r>
              <a:rPr lang="en-US" sz="2200" b="0" dirty="0">
                <a:latin typeface="Segoe UI" panose="020B0502040204020203" pitchFamily="34" charset="0"/>
                <a:cs typeface="Segoe UI" panose="020B0502040204020203" pitchFamily="34" charset="0"/>
              </a:rPr>
              <a:t>Show only products that appear on 10 or more orders:</a:t>
            </a:r>
          </a:p>
          <a:p>
            <a:pPr marL="0" indent="0">
              <a:buNone/>
            </a:pPr>
            <a:r>
              <a:rPr lang="en-US" sz="2200" b="0" dirty="0">
                <a:latin typeface="Segoe UI" panose="020B0502040204020203" pitchFamily="34" charset="0"/>
                <a:cs typeface="Segoe UI" panose="020B0502040204020203" pitchFamily="34" charset="0"/>
              </a:rPr>
              <a:t>Query example of Situation 2</a:t>
            </a:r>
          </a:p>
        </p:txBody>
      </p:sp>
    </p:spTree>
    <p:extLst>
      <p:ext uri="{BB962C8B-B14F-4D97-AF65-F5344CB8AC3E}">
        <p14:creationId xmlns:p14="http://schemas.microsoft.com/office/powerpoint/2010/main" val="389524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9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5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6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68</TotalTime>
  <Words>473</Words>
  <Application>Microsoft Office PowerPoint</Application>
  <PresentationFormat>On-screen Show (4:3)</PresentationFormat>
  <Paragraphs>128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6</vt:i4>
      </vt:variant>
    </vt:vector>
  </HeadingPairs>
  <TitlesOfParts>
    <vt:vector size="21" baseType="lpstr">
      <vt:lpstr>Calibri</vt:lpstr>
      <vt:lpstr>Verdana</vt:lpstr>
      <vt:lpstr>Wingdings</vt:lpstr>
      <vt:lpstr>Arial</vt:lpstr>
      <vt:lpstr>Times New Roman</vt:lpstr>
      <vt:lpstr>Segoe UI</vt:lpstr>
      <vt:lpstr>Lucida Sans Unicode</vt:lpstr>
      <vt:lpstr>NG_MOC_Core_ModuleNew2</vt:lpstr>
      <vt:lpstr>1_NG_MOC_Core_ModuleNew2</vt:lpstr>
      <vt:lpstr>3_NG_MOC_Core_ModuleNew2</vt:lpstr>
      <vt:lpstr>5_NG_MOC_Core_ModuleNew2</vt:lpstr>
      <vt:lpstr>9_NG_MOC_Core_ModuleNew2</vt:lpstr>
      <vt:lpstr>11_NG_MOC_Core_ModuleNew2</vt:lpstr>
      <vt:lpstr>15_NG_MOC_Core_ModuleNew2</vt:lpstr>
      <vt:lpstr>16_NG_MOC_Core_ModuleNew2</vt:lpstr>
      <vt:lpstr>Working with Aggregate Functions</vt:lpstr>
      <vt:lpstr>Using DISTINCT with Aggregate Functions</vt:lpstr>
      <vt:lpstr>Using the GROUP BY Clause</vt:lpstr>
      <vt:lpstr>GROUP BY Workflow</vt:lpstr>
      <vt:lpstr>Filtering Grouped Data Using the HAVING Clause</vt:lpstr>
      <vt:lpstr>Compare HAVING to WHERE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9</dc:title>
  <dc:creator>Christopher Bartlett</dc:creator>
  <cp:lastModifiedBy>VikasMunjal</cp:lastModifiedBy>
  <cp:revision>7</cp:revision>
  <dcterms:created xsi:type="dcterms:W3CDTF">2014-08-05T09:14:38Z</dcterms:created>
  <dcterms:modified xsi:type="dcterms:W3CDTF">2018-11-04T16:30:49Z</dcterms:modified>
</cp:coreProperties>
</file>