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  <p:sldMasterId id="2147483698" r:id="rId4"/>
    <p:sldMasterId id="2147483711" r:id="rId5"/>
    <p:sldMasterId id="2147483724" r:id="rId6"/>
  </p:sldMasterIdLst>
  <p:notesMasterIdLst>
    <p:notesMasterId r:id="rId34"/>
  </p:notesMasterIdLst>
  <p:sldIdLst>
    <p:sldId id="256" r:id="rId7"/>
    <p:sldId id="257" r:id="rId8"/>
    <p:sldId id="258" r:id="rId9"/>
    <p:sldId id="259" r:id="rId10"/>
    <p:sldId id="261" r:id="rId11"/>
    <p:sldId id="260" r:id="rId12"/>
    <p:sldId id="264" r:id="rId13"/>
    <p:sldId id="265" r:id="rId14"/>
    <p:sldId id="262" r:id="rId15"/>
    <p:sldId id="263" r:id="rId16"/>
    <p:sldId id="266" r:id="rId17"/>
    <p:sldId id="267" r:id="rId18"/>
    <p:sldId id="268" r:id="rId19"/>
    <p:sldId id="269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0" r:id="rId28"/>
    <p:sldId id="271" r:id="rId29"/>
    <p:sldId id="279" r:id="rId30"/>
    <p:sldId id="280" r:id="rId31"/>
    <p:sldId id="281" r:id="rId32"/>
    <p:sldId id="28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97A96-3F37-4EE7-B3AE-0F550E9651D3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64C4C-96F2-426E-AA69-463FA1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08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B3D10-4438-47C9-BA80-505E8A3C15EA}" type="slidenum">
              <a:rPr lang="en-GB" smtClean="0"/>
              <a:t>15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3: Writing SELECT Queries</a:t>
            </a:r>
          </a:p>
        </p:txBody>
      </p:sp>
    </p:spTree>
    <p:extLst>
      <p:ext uri="{BB962C8B-B14F-4D97-AF65-F5344CB8AC3E}">
        <p14:creationId xmlns:p14="http://schemas.microsoft.com/office/powerpoint/2010/main" val="1861401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EAC50-8C39-469D-A97E-FAEBC82DB3F0}" type="slidenum">
              <a:rPr lang="en-GB" smtClean="0"/>
              <a:t>26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5: Sorting and Filtering Data</a:t>
            </a:r>
          </a:p>
        </p:txBody>
      </p:sp>
    </p:spTree>
    <p:extLst>
      <p:ext uri="{BB962C8B-B14F-4D97-AF65-F5344CB8AC3E}">
        <p14:creationId xmlns:p14="http://schemas.microsoft.com/office/powerpoint/2010/main" val="1474346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EAC50-8C39-469D-A97E-FAEBC82DB3F0}" type="slidenum">
              <a:rPr lang="en-GB" smtClean="0"/>
              <a:t>27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5: Sorting and Filtering Data</a:t>
            </a:r>
          </a:p>
        </p:txBody>
      </p:sp>
    </p:spTree>
    <p:extLst>
      <p:ext uri="{BB962C8B-B14F-4D97-AF65-F5344CB8AC3E}">
        <p14:creationId xmlns:p14="http://schemas.microsoft.com/office/powerpoint/2010/main" val="3223739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B3D10-4438-47C9-BA80-505E8A3C15EA}" type="slidenum">
              <a:rPr lang="en-GB" smtClean="0"/>
              <a:t>16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3: Writing SELECT Queries</a:t>
            </a:r>
          </a:p>
        </p:txBody>
      </p:sp>
    </p:spTree>
    <p:extLst>
      <p:ext uri="{BB962C8B-B14F-4D97-AF65-F5344CB8AC3E}">
        <p14:creationId xmlns:p14="http://schemas.microsoft.com/office/powerpoint/2010/main" val="3591875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B3D10-4438-47C9-BA80-505E8A3C15EA}" type="slidenum">
              <a:rPr lang="en-GB" smtClean="0"/>
              <a:t>17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3: Writing SELECT Queries</a:t>
            </a:r>
          </a:p>
        </p:txBody>
      </p:sp>
    </p:spTree>
    <p:extLst>
      <p:ext uri="{BB962C8B-B14F-4D97-AF65-F5344CB8AC3E}">
        <p14:creationId xmlns:p14="http://schemas.microsoft.com/office/powerpoint/2010/main" val="2981381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B3D10-4438-47C9-BA80-505E8A3C15EA}" type="slidenum">
              <a:rPr lang="en-GB" smtClean="0"/>
              <a:t>18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3: Writing SELECT Queries</a:t>
            </a:r>
          </a:p>
        </p:txBody>
      </p:sp>
    </p:spTree>
    <p:extLst>
      <p:ext uri="{BB962C8B-B14F-4D97-AF65-F5344CB8AC3E}">
        <p14:creationId xmlns:p14="http://schemas.microsoft.com/office/powerpoint/2010/main" val="2305588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B3D10-4438-47C9-BA80-505E8A3C15EA}" type="slidenum">
              <a:rPr lang="en-GB" smtClean="0"/>
              <a:t>19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3: Writing SELECT Queries</a:t>
            </a:r>
          </a:p>
        </p:txBody>
      </p:sp>
    </p:spTree>
    <p:extLst>
      <p:ext uri="{BB962C8B-B14F-4D97-AF65-F5344CB8AC3E}">
        <p14:creationId xmlns:p14="http://schemas.microsoft.com/office/powerpoint/2010/main" val="534863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B3D10-4438-47C9-BA80-505E8A3C15EA}" type="slidenum">
              <a:rPr lang="en-GB" smtClean="0"/>
              <a:t>20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3: Writing SELECT Queries</a:t>
            </a:r>
          </a:p>
        </p:txBody>
      </p:sp>
    </p:spTree>
    <p:extLst>
      <p:ext uri="{BB962C8B-B14F-4D97-AF65-F5344CB8AC3E}">
        <p14:creationId xmlns:p14="http://schemas.microsoft.com/office/powerpoint/2010/main" val="1548455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B3D10-4438-47C9-BA80-505E8A3C15EA}" type="slidenum">
              <a:rPr lang="en-GB" smtClean="0"/>
              <a:t>21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3: Writing SELECT Queries</a:t>
            </a:r>
          </a:p>
        </p:txBody>
      </p:sp>
    </p:spTree>
    <p:extLst>
      <p:ext uri="{BB962C8B-B14F-4D97-AF65-F5344CB8AC3E}">
        <p14:creationId xmlns:p14="http://schemas.microsoft.com/office/powerpoint/2010/main" val="1049614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EAC50-8C39-469D-A97E-FAEBC82DB3F0}" type="slidenum">
              <a:rPr lang="en-GB" smtClean="0"/>
              <a:t>24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5: Sorting and Filtering Data</a:t>
            </a:r>
          </a:p>
        </p:txBody>
      </p:sp>
    </p:spTree>
    <p:extLst>
      <p:ext uri="{BB962C8B-B14F-4D97-AF65-F5344CB8AC3E}">
        <p14:creationId xmlns:p14="http://schemas.microsoft.com/office/powerpoint/2010/main" val="3692274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EAC50-8C39-469D-A97E-FAEBC82DB3F0}" type="slidenum">
              <a:rPr lang="en-GB" smtClean="0"/>
              <a:t>25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5: Sorting and Filtering Data</a:t>
            </a:r>
          </a:p>
        </p:txBody>
      </p:sp>
    </p:spTree>
    <p:extLst>
      <p:ext uri="{BB962C8B-B14F-4D97-AF65-F5344CB8AC3E}">
        <p14:creationId xmlns:p14="http://schemas.microsoft.com/office/powerpoint/2010/main" val="307591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903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267201" y="1828800"/>
            <a:ext cx="7643223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267200" y="2895600"/>
            <a:ext cx="770128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95046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28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8351" y="0"/>
            <a:ext cx="25908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718" y="0"/>
            <a:ext cx="7573433" cy="5378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8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737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903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267201" y="1828800"/>
            <a:ext cx="7643223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267200" y="2895600"/>
            <a:ext cx="770128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211001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83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8972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718" y="992188"/>
            <a:ext cx="5065183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0101" y="992188"/>
            <a:ext cx="5067300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294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742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69912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976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18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16044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5551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308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8351" y="0"/>
            <a:ext cx="25908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718" y="0"/>
            <a:ext cx="7573433" cy="5378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234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903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267201" y="1828800"/>
            <a:ext cx="7643223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267200" y="2895600"/>
            <a:ext cx="770128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5438063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312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98056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718" y="992188"/>
            <a:ext cx="5065183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0101" y="992188"/>
            <a:ext cx="5067300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1676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5435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553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47076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67235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39280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62372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411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8351" y="0"/>
            <a:ext cx="25908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718" y="0"/>
            <a:ext cx="7573433" cy="5378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398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0750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903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267201" y="1828800"/>
            <a:ext cx="7643223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267200" y="2895600"/>
            <a:ext cx="770128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7546096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966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874922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718" y="992188"/>
            <a:ext cx="5065183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0101" y="992188"/>
            <a:ext cx="5067300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4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718" y="992188"/>
            <a:ext cx="5065183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0101" y="992188"/>
            <a:ext cx="5067300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989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903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42755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9097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80938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188481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326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8351" y="0"/>
            <a:ext cx="25908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718" y="0"/>
            <a:ext cx="7573433" cy="5378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2993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8528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903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267201" y="1828800"/>
            <a:ext cx="7643223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267200" y="2895600"/>
            <a:ext cx="770128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1075769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4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0240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752394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718" y="992188"/>
            <a:ext cx="5065183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0101" y="992188"/>
            <a:ext cx="5067300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785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42265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00932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996694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339959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040533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411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8351" y="0"/>
            <a:ext cx="25908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718" y="0"/>
            <a:ext cx="7573433" cy="5378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35914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98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068956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903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267201" y="1828800"/>
            <a:ext cx="7643223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267200" y="2895600"/>
            <a:ext cx="770128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53863463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4652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224797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718" y="992188"/>
            <a:ext cx="5065183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0101" y="992188"/>
            <a:ext cx="5067300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4257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2386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661643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58081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34124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070433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6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05556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8351" y="0"/>
            <a:ext cx="25908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718" y="0"/>
            <a:ext cx="7573433" cy="5378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7521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23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258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865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6351" y="731839"/>
            <a:ext cx="12181416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800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3834" y="-2"/>
            <a:ext cx="10365317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718" y="1021215"/>
            <a:ext cx="10825541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741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6351" y="731839"/>
            <a:ext cx="12181416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800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3834" y="-2"/>
            <a:ext cx="10365317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718" y="1021215"/>
            <a:ext cx="10825541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461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6351" y="731839"/>
            <a:ext cx="12181416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800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3834" y="-2"/>
            <a:ext cx="10365317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718" y="1021215"/>
            <a:ext cx="10825541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41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6351" y="731839"/>
            <a:ext cx="12181416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800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3834" y="-2"/>
            <a:ext cx="10365317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718" y="1021215"/>
            <a:ext cx="10825541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764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6351" y="731839"/>
            <a:ext cx="12181416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800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3834" y="-2"/>
            <a:ext cx="10365317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718" y="1021215"/>
            <a:ext cx="10825541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757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6351" y="731839"/>
            <a:ext cx="12181416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800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3834" y="-2"/>
            <a:ext cx="10365317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718" y="1021215"/>
            <a:ext cx="10825541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007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workbench/" TargetMode="External"/><Relationship Id="rId2" Type="http://schemas.openxmlformats.org/officeDocument/2006/relationships/hyperlink" Target="https://dev.mysql.com/downloads/mysq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8F0A-8170-4F98-A8FD-A903C50A3369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4B489-CB16-4E28-A3F4-B29E61B8B7D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2816517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Database</a:t>
            </a:r>
          </a:p>
          <a:p>
            <a:pPr algn="l"/>
            <a:r>
              <a:rPr lang="en-US" dirty="0"/>
              <a:t>Relational Database</a:t>
            </a:r>
          </a:p>
          <a:p>
            <a:pPr algn="l"/>
            <a:r>
              <a:rPr lang="en-US" dirty="0"/>
              <a:t>Relational Database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222210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1FB6C-EB0D-4406-AEDB-65934AB7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of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B505A-6939-46C4-9E4D-B2D65EBCA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1NF – Multivalued attributes are not allowed</a:t>
            </a:r>
          </a:p>
          <a:p>
            <a:endParaRPr lang="en-US" dirty="0"/>
          </a:p>
          <a:p>
            <a:r>
              <a:rPr lang="en-US" dirty="0"/>
              <a:t>2NF – Must be in 1NF + All the non key attributes must be completely dependent on Primary Key</a:t>
            </a:r>
          </a:p>
          <a:p>
            <a:endParaRPr lang="en-US" dirty="0"/>
          </a:p>
          <a:p>
            <a:r>
              <a:rPr lang="en-US" dirty="0"/>
              <a:t>3NF – Must be in 2NF + Any non key attribute must not be dependent on another non key attribute</a:t>
            </a:r>
          </a:p>
        </p:txBody>
      </p:sp>
    </p:spTree>
    <p:extLst>
      <p:ext uri="{BB962C8B-B14F-4D97-AF65-F5344CB8AC3E}">
        <p14:creationId xmlns:p14="http://schemas.microsoft.com/office/powerpoint/2010/main" val="1573699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496FB-3A3D-45D1-95C0-4A8A72FA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Viewing a 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53657-3243-42B2-860F-6EA53C948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Issue the following SQL statements from the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client: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DATABASES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&lt;database_name&gt;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TABLES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DESCRIBE &lt;table_name&gt;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&lt;table_name&gt;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38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7A3B-DE9E-4765-990F-716D3D6F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Evaluating a Database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A5CE-C984-4A68-800F-B23F6FC7F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spcBef>
                <a:spcPts val="600"/>
              </a:spcBef>
              <a:buNone/>
            </a:pPr>
            <a:r>
              <a:rPr lang="en-US" altLang="en-US" dirty="0"/>
              <a:t>Display all tables in the database/schema: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TABLES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>
              <a:spcBef>
                <a:spcPct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+------------------------+</a:t>
            </a:r>
          </a:p>
          <a:p>
            <a:pPr lvl="2">
              <a:spcBef>
                <a:spcPct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Tables_in_world_innodb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lvl="2">
              <a:spcBef>
                <a:spcPct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+------------------------+</a:t>
            </a:r>
          </a:p>
          <a:p>
            <a:pPr lvl="2">
              <a:spcBef>
                <a:spcPct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city                   |</a:t>
            </a:r>
          </a:p>
          <a:p>
            <a:pPr lvl="2">
              <a:spcBef>
                <a:spcPct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country                |</a:t>
            </a:r>
          </a:p>
          <a:p>
            <a:pPr lvl="2">
              <a:spcBef>
                <a:spcPct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countrylanguage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</a:t>
            </a:r>
          </a:p>
          <a:p>
            <a:pPr lvl="2">
              <a:spcBef>
                <a:spcPct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+------------------------+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en-US" dirty="0"/>
              <a:t>Display all the columns in the specified table: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City;</a:t>
            </a:r>
          </a:p>
          <a:p>
            <a:pPr lvl="2">
              <a:spcBef>
                <a:spcPct val="0"/>
              </a:spcBef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+-------------+----------+------+-----+---------+----------------+</a:t>
            </a:r>
          </a:p>
          <a:p>
            <a:pPr lvl="2">
              <a:spcBef>
                <a:spcPct val="0"/>
              </a:spcBef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Field       | Type     | Null | Key | Default | Extra          |</a:t>
            </a:r>
          </a:p>
          <a:p>
            <a:pPr lvl="2">
              <a:spcBef>
                <a:spcPct val="0"/>
              </a:spcBef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+-------------+----------+------+-----+---------+----------------+</a:t>
            </a:r>
          </a:p>
          <a:p>
            <a:pPr lvl="2">
              <a:spcBef>
                <a:spcPct val="0"/>
              </a:spcBef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ID          | int(11)  | NO   | PRI | NULL    |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auto_increment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lvl="2">
              <a:spcBef>
                <a:spcPct val="0"/>
              </a:spcBef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Name        | char(35) | NO   |     |         |                |</a:t>
            </a:r>
          </a:p>
          <a:p>
            <a:pPr lvl="2">
              <a:spcBef>
                <a:spcPct val="0"/>
              </a:spcBef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char(3)  | NO   |     |         |                |</a:t>
            </a:r>
          </a:p>
          <a:p>
            <a:pPr lvl="2">
              <a:spcBef>
                <a:spcPct val="0"/>
              </a:spcBef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District    | char(20) | NO   |     |         |                |</a:t>
            </a:r>
          </a:p>
          <a:p>
            <a:pPr lvl="2">
              <a:spcBef>
                <a:spcPct val="0"/>
              </a:spcBef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Population  | int(11)  | NO   |     | 0       |                |</a:t>
            </a:r>
          </a:p>
          <a:p>
            <a:pPr lvl="2">
              <a:spcBef>
                <a:spcPct val="0"/>
              </a:spcBef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+-------------+----------+------+-----+---------+----------------+</a:t>
            </a:r>
            <a:endParaRPr lang="en-US" alt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776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3264-F1ED-443B-81C8-53C8D6AD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Data Types in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99A3C-7455-4392-8915-C8925B345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</a:t>
            </a:r>
          </a:p>
          <a:p>
            <a:r>
              <a:rPr lang="en-US" dirty="0"/>
              <a:t>Char</a:t>
            </a:r>
          </a:p>
          <a:p>
            <a:r>
              <a:rPr lang="en-US" dirty="0"/>
              <a:t>Varchar</a:t>
            </a:r>
          </a:p>
          <a:p>
            <a:r>
              <a:rPr lang="en-US" dirty="0"/>
              <a:t>DateTime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Time</a:t>
            </a:r>
          </a:p>
          <a:p>
            <a:r>
              <a:rPr lang="en-US" dirty="0"/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1913837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012C-C3BD-4F33-BA06-1602F3B8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54C22-078C-4CF0-900A-A0ED66665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General syntax for creating a table: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8E3DD-3236-4F83-8C4E-A86E73E6DA9F}"/>
              </a:ext>
            </a:extLst>
          </p:cNvPr>
          <p:cNvSpPr/>
          <p:nvPr/>
        </p:nvSpPr>
        <p:spPr>
          <a:xfrm>
            <a:off x="838199" y="2499963"/>
            <a:ext cx="10515599" cy="3311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&lt;table_name&gt;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3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&lt;column name&gt; &lt;column type&gt;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&lt;column options&gt;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3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,…,</a:t>
            </a:r>
          </a:p>
          <a:p>
            <a:pPr lvl="3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[, </a:t>
            </a:r>
            <a:r>
              <a:rPr lang="en-US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&lt;primary key definition&gt;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lvl="1">
              <a:spcBef>
                <a:spcPts val="1200"/>
              </a:spcBef>
            </a:pPr>
            <a:r>
              <a:rPr lang="en-US" altLang="en-US" dirty="0">
                <a:cs typeface="Arial" panose="020B0604020202020204" pitchFamily="34" charset="0"/>
              </a:rPr>
              <a:t>Example:</a:t>
            </a:r>
          </a:p>
          <a:p>
            <a:pPr lvl="2">
              <a:spcBef>
                <a:spcPts val="700"/>
              </a:spcBef>
              <a:buFont typeface="Arial" panose="020B0604020202020204" pitchFamily="34" charset="0"/>
              <a:buNone/>
            </a:pP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CountryLanguage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lvl="3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CHAR(3) NOT NULL,</a:t>
            </a:r>
          </a:p>
          <a:p>
            <a:pPr lvl="3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Language CHAR(30) NOT NULL,</a:t>
            </a:r>
          </a:p>
          <a:p>
            <a:pPr lvl="3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KEY(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3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55483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the SELECT Statement</a:t>
            </a:r>
          </a:p>
        </p:txBody>
      </p:sp>
      <p:graphicFrame>
        <p:nvGraphicFramePr>
          <p:cNvPr id="5" name="Group 65"/>
          <p:cNvGraphicFramePr>
            <a:graphicFrameLocks noGrp="1"/>
          </p:cNvGraphicFramePr>
          <p:nvPr>
            <p:extLst/>
          </p:nvPr>
        </p:nvGraphicFramePr>
        <p:xfrm>
          <a:off x="2514011" y="1214912"/>
          <a:ext cx="7122453" cy="458844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47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69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egoe" pitchFamily="34" charset="0"/>
                        </a:rPr>
                        <a:t>Clause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Segoe" pitchFamily="34" charset="0"/>
                        <a:ea typeface="ＭＳ Ｐゴシック" pitchFamily="-112" charset="-128"/>
                      </a:endParaRPr>
                    </a:p>
                  </a:txBody>
                  <a:tcPr marT="91440" marB="91440" anchor="ctr" horzOverflow="overflow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egoe" pitchFamily="34" charset="0"/>
                        </a:rPr>
                        <a:t>Expression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Segoe" pitchFamily="34" charset="0"/>
                        <a:ea typeface="ＭＳ Ｐゴシック" pitchFamily="-112" charset="-128"/>
                      </a:endParaRPr>
                    </a:p>
                  </a:txBody>
                  <a:tcPr marT="91440" marB="91440" anchor="ctr" horzOverflow="overflow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Segoe" pitchFamily="34" charset="0"/>
                        </a:rPr>
                        <a:t>SELECT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ea typeface="ＭＳ Ｐゴシック" pitchFamily="-112" charset="-128"/>
                      </a:endParaRPr>
                    </a:p>
                  </a:txBody>
                  <a:tcPr marT="91440" marB="91440" anchor="ctr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Segoe" pitchFamily="34" charset="0"/>
                        </a:rPr>
                        <a:t>&lt;select list&gt;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ea typeface="ＭＳ Ｐゴシック" pitchFamily="-112" charset="-128"/>
                      </a:endParaRPr>
                    </a:p>
                  </a:txBody>
                  <a:tcPr marT="91440" marB="91440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Segoe" pitchFamily="34" charset="0"/>
                        </a:rPr>
                        <a:t>FROM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ea typeface="ＭＳ Ｐゴシック" pitchFamily="-112" charset="-128"/>
                      </a:endParaRPr>
                    </a:p>
                  </a:txBody>
                  <a:tcPr marT="91440" marB="91440" anchor="ctr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Segoe" pitchFamily="34" charset="0"/>
                        </a:rPr>
                        <a:t>&lt;table source&gt;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ea typeface="ＭＳ Ｐゴシック" pitchFamily="-112" charset="-128"/>
                      </a:endParaRPr>
                    </a:p>
                  </a:txBody>
                  <a:tcPr marT="91440" marB="91440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6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Segoe" pitchFamily="34" charset="0"/>
                        </a:rPr>
                        <a:t>WHERE</a:t>
                      </a: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ea typeface="ＭＳ Ｐゴシック" pitchFamily="-112" charset="-128"/>
                      </a:endParaRPr>
                    </a:p>
                  </a:txBody>
                  <a:tcPr marT="91440" marB="91440" anchor="ctr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Segoe" pitchFamily="34" charset="0"/>
                        </a:rPr>
                        <a:t>&lt;search condition&gt;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ea typeface="ＭＳ Ｐゴシック" pitchFamily="-112" charset="-128"/>
                      </a:endParaRPr>
                    </a:p>
                  </a:txBody>
                  <a:tcPr marT="91440" marB="91440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3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ea typeface="ＭＳ Ｐゴシック" pitchFamily="-112" charset="-128"/>
                        </a:rPr>
                        <a:t>GROUP BY</a:t>
                      </a:r>
                    </a:p>
                  </a:txBody>
                  <a:tcPr marT="91440" marB="91440" anchor="ctr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ea typeface="ＭＳ Ｐゴシック" pitchFamily="-112" charset="-128"/>
                        </a:rPr>
                        <a:t>&lt;group by list&gt;</a:t>
                      </a:r>
                    </a:p>
                  </a:txBody>
                  <a:tcPr marT="91440" marB="91440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9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ea typeface="ＭＳ Ｐゴシック" pitchFamily="-112" charset="-128"/>
                        </a:rPr>
                        <a:t>ORDER BY</a:t>
                      </a:r>
                    </a:p>
                  </a:txBody>
                  <a:tcPr marT="91440" marB="91440" anchor="ctr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ea typeface="ＭＳ Ｐゴシック" pitchFamily="-112" charset="-128"/>
                        </a:rPr>
                        <a:t>&lt;order by list&gt;</a:t>
                      </a:r>
                    </a:p>
                  </a:txBody>
                  <a:tcPr marT="91440" marB="91440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452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Retrieving Columns from a Table or View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82788" y="992188"/>
            <a:ext cx="7751762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/>
              <a:t>Use SELECT with column list to display columns</a:t>
            </a:r>
          </a:p>
          <a:p>
            <a:r>
              <a:rPr lang="en-US" sz="2400" dirty="0"/>
              <a:t>Delimit names if necessary</a:t>
            </a:r>
          </a:p>
          <a:p>
            <a:r>
              <a:rPr lang="en-US" sz="2400" dirty="0"/>
              <a:t>End all statements with a semicolon</a:t>
            </a:r>
          </a:p>
          <a:p>
            <a:endParaRPr lang="en-US" sz="2400" dirty="0"/>
          </a:p>
        </p:txBody>
      </p:sp>
      <p:sp>
        <p:nvSpPr>
          <p:cNvPr id="6" name="AutoShape 3"/>
          <p:cNvSpPr txBox="1">
            <a:spLocks noChangeArrowheads="1"/>
          </p:cNvSpPr>
          <p:nvPr/>
        </p:nvSpPr>
        <p:spPr bwMode="auto">
          <a:xfrm>
            <a:off x="2351088" y="5405258"/>
            <a:ext cx="7751762" cy="887919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174625" indent="-17462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hlink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169863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854075" indent="-173038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bg2"/>
              </a:buClr>
              <a:buSzPct val="8000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254125" indent="-16510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Font typeface="Segoe" pitchFamily="34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5446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22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companyname</a:t>
            </a:r>
            <a:r>
              <a:rPr lang="en-US" sz="22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2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country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FROM</a:t>
            </a:r>
            <a:r>
              <a:rPr lang="en-US" sz="22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Customers</a:t>
            </a:r>
            <a:r>
              <a:rPr lang="en-US" sz="22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  <p:graphicFrame>
        <p:nvGraphicFramePr>
          <p:cNvPr id="7" name="Group 65"/>
          <p:cNvGraphicFramePr>
            <a:graphicFrameLocks noGrp="1"/>
          </p:cNvGraphicFramePr>
          <p:nvPr>
            <p:extLst/>
          </p:nvPr>
        </p:nvGraphicFramePr>
        <p:xfrm>
          <a:off x="2646249" y="3424840"/>
          <a:ext cx="6424840" cy="166967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231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3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68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egoe UI" pitchFamily="34" charset="0"/>
                          <a:cs typeface="Segoe UI" pitchFamily="34" charset="0"/>
                        </a:rPr>
                        <a:t>Keyword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Segoe UI" pitchFamily="34" charset="0"/>
                        <a:ea typeface="ＭＳ Ｐゴシック" pitchFamily="-112" charset="-128"/>
                        <a:cs typeface="Segoe UI" pitchFamily="34" charset="0"/>
                      </a:endParaRPr>
                    </a:p>
                  </a:txBody>
                  <a:tcPr marT="91440" marB="91440" anchor="ctr" horzOverflow="overflow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egoe UI" pitchFamily="34" charset="0"/>
                          <a:cs typeface="Segoe UI" pitchFamily="34" charset="0"/>
                        </a:rPr>
                        <a:t>Expression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Segoe UI" pitchFamily="34" charset="0"/>
                        <a:ea typeface="ＭＳ Ｐゴシック" pitchFamily="-112" charset="-128"/>
                        <a:cs typeface="Segoe UI" pitchFamily="34" charset="0"/>
                      </a:endParaRPr>
                    </a:p>
                  </a:txBody>
                  <a:tcPr marT="91440" marB="91440" anchor="ctr" horzOverflow="overflow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SELECT</a:t>
                      </a:r>
                      <a:endParaRPr kumimoji="0" lang="en-US" sz="22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itchFamily="34" charset="0"/>
                        <a:ea typeface="ＭＳ Ｐゴシック" pitchFamily="-112" charset="-128"/>
                        <a:cs typeface="Segoe UI" pitchFamily="34" charset="0"/>
                      </a:endParaRPr>
                    </a:p>
                  </a:txBody>
                  <a:tcPr marT="91440" marB="91440" anchor="ctr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&lt;select list&gt;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itchFamily="34" charset="0"/>
                        <a:ea typeface="ＭＳ Ｐゴシック" pitchFamily="-112" charset="-128"/>
                        <a:cs typeface="Segoe UI" pitchFamily="34" charset="0"/>
                      </a:endParaRPr>
                    </a:p>
                  </a:txBody>
                  <a:tcPr marT="91440" marB="91440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0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FROM</a:t>
                      </a:r>
                      <a:endParaRPr kumimoji="0" lang="en-US" sz="22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itchFamily="34" charset="0"/>
                        <a:ea typeface="ＭＳ Ｐゴシック" pitchFamily="-112" charset="-128"/>
                        <a:cs typeface="Segoe UI" pitchFamily="34" charset="0"/>
                      </a:endParaRPr>
                    </a:p>
                  </a:txBody>
                  <a:tcPr marT="91440" marB="91440" anchor="ctr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&lt;table source&gt;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itchFamily="34" charset="0"/>
                        <a:ea typeface="ＭＳ Ｐゴシック" pitchFamily="-112" charset="-128"/>
                        <a:cs typeface="Segoe UI" pitchFamily="34" charset="0"/>
                      </a:endParaRPr>
                    </a:p>
                  </a:txBody>
                  <a:tcPr marT="91440" marB="91440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803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Displaying Columns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2788" y="1206193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kern="0" dirty="0">
                <a:solidFill>
                  <a:srgbClr val="000000"/>
                </a:solidFill>
              </a:rPr>
              <a:t>Displaying all columns</a:t>
            </a:r>
          </a:p>
          <a:p>
            <a:pPr lvl="1"/>
            <a:r>
              <a:rPr lang="en-US" kern="0" dirty="0">
                <a:solidFill>
                  <a:srgbClr val="000000"/>
                </a:solidFill>
              </a:rPr>
              <a:t>This is not a best practice in production code!</a:t>
            </a: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kern="0" dirty="0">
              <a:solidFill>
                <a:srgbClr val="000000"/>
              </a:solidFill>
            </a:endParaRPr>
          </a:p>
          <a:p>
            <a:pPr lvl="0"/>
            <a:r>
              <a:rPr lang="en-US" kern="0" dirty="0">
                <a:solidFill>
                  <a:srgbClr val="000000"/>
                </a:solidFill>
              </a:rPr>
              <a:t>Displaying only specified columns</a:t>
            </a:r>
          </a:p>
        </p:txBody>
      </p:sp>
      <p:sp>
        <p:nvSpPr>
          <p:cNvPr id="5" name="AutoShape 3"/>
          <p:cNvSpPr txBox="1">
            <a:spLocks noChangeArrowheads="1"/>
          </p:cNvSpPr>
          <p:nvPr/>
        </p:nvSpPr>
        <p:spPr bwMode="auto">
          <a:xfrm>
            <a:off x="2463800" y="2541627"/>
            <a:ext cx="6959600" cy="575429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174625" indent="-17462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hlink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169863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854075" indent="-173038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bg2"/>
              </a:buClr>
              <a:buSzPct val="8000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254125" indent="-16510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Font typeface="Segoe" pitchFamily="34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5446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800" b="1" dirty="0">
                <a:solidFill>
                  <a:srgbClr val="0000FF"/>
                </a:solidFill>
                <a:latin typeface="Lucida Sans Typewriter" panose="020B0509030504030204" pitchFamily="49" charset="0"/>
                <a:cs typeface="Segoe UI" pitchFamily="34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*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8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FROM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Customers</a:t>
            </a:r>
            <a:r>
              <a:rPr lang="en-US" sz="18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  <p:sp>
        <p:nvSpPr>
          <p:cNvPr id="6" name="AutoShape 3"/>
          <p:cNvSpPr txBox="1">
            <a:spLocks noChangeArrowheads="1"/>
          </p:cNvSpPr>
          <p:nvPr/>
        </p:nvSpPr>
        <p:spPr bwMode="auto">
          <a:xfrm>
            <a:off x="2463800" y="4667696"/>
            <a:ext cx="6959600" cy="575429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174625" indent="-17462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hlink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169863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854075" indent="-173038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bg2"/>
              </a:buClr>
              <a:buSzPct val="8000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254125" indent="-16510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Font typeface="Segoe" pitchFamily="34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5446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800" b="1" dirty="0">
                <a:solidFill>
                  <a:srgbClr val="0000FF"/>
                </a:solidFill>
                <a:latin typeface="Lucida Sans Typewriter" panose="020B0509030504030204" pitchFamily="49" charset="0"/>
                <a:cs typeface="Segoe UI" pitchFamily="34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companyname</a:t>
            </a:r>
            <a:r>
              <a:rPr lang="en-US" sz="18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country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8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FROM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Customers</a:t>
            </a:r>
            <a:r>
              <a:rPr lang="en-US" sz="18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06461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Calculations in the SELECT Clause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2788" y="1124960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kern="0" dirty="0">
                <a:solidFill>
                  <a:srgbClr val="000000"/>
                </a:solidFill>
              </a:rPr>
              <a:t>Calculations are scalar, returning one value </a:t>
            </a:r>
            <a:br>
              <a:rPr lang="en-US" kern="0" dirty="0">
                <a:solidFill>
                  <a:srgbClr val="000000"/>
                </a:solidFill>
              </a:rPr>
            </a:br>
            <a:r>
              <a:rPr lang="en-US" kern="0" dirty="0">
                <a:solidFill>
                  <a:srgbClr val="000000"/>
                </a:solidFill>
              </a:rPr>
              <a:t>per row</a:t>
            </a: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r>
              <a:rPr lang="en-US" kern="0" dirty="0">
                <a:solidFill>
                  <a:srgbClr val="000000"/>
                </a:solidFill>
              </a:rPr>
              <a:t>Using scalar expressions in the SELECT clause</a:t>
            </a:r>
          </a:p>
        </p:txBody>
      </p:sp>
      <p:sp>
        <p:nvSpPr>
          <p:cNvPr id="5" name="AutoShape 3"/>
          <p:cNvSpPr txBox="1">
            <a:spLocks noChangeArrowheads="1"/>
          </p:cNvSpPr>
          <p:nvPr/>
        </p:nvSpPr>
        <p:spPr bwMode="auto">
          <a:xfrm>
            <a:off x="2050152" y="5976831"/>
            <a:ext cx="7751762" cy="575429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174625" indent="-17462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hlink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169863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854075" indent="-173038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bg2"/>
              </a:buClr>
              <a:buSzPct val="8000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254125" indent="-16510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Font typeface="Segoe" pitchFamily="34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5446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800" b="1" dirty="0">
                <a:solidFill>
                  <a:srgbClr val="0000FF"/>
                </a:solidFill>
                <a:latin typeface="Lucida Sans Typewriter" panose="020B0509030504030204" pitchFamily="49" charset="0"/>
                <a:cs typeface="Segoe UI" pitchFamily="34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unitprice</a:t>
            </a:r>
            <a:r>
              <a:rPr lang="en-US" sz="18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qty</a:t>
            </a:r>
            <a:r>
              <a:rPr lang="en-US" sz="18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18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unitprice </a:t>
            </a:r>
            <a:r>
              <a:rPr lang="en-US" sz="18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*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qty</a:t>
            </a:r>
            <a:r>
              <a:rPr lang="en-US" sz="18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8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FROM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orderdetails</a:t>
            </a:r>
            <a:r>
              <a:rPr lang="en-US" sz="18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214393" y="2296266"/>
          <a:ext cx="6096000" cy="23774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08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itchFamily="34" charset="0"/>
                          <a:cs typeface="Segoe UI" pitchFamily="34" charset="0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itchFamily="34" charset="0"/>
                          <a:cs typeface="Segoe UI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08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itchFamily="34" charset="0"/>
                          <a:cs typeface="Segoe UI" pitchFamily="34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itchFamily="34" charset="0"/>
                          <a:cs typeface="Segoe UI" pitchFamily="34" charset="0"/>
                        </a:rPr>
                        <a:t>Add or concatenate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08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itchFamily="34" charset="0"/>
                          <a:cs typeface="Segoe UI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itchFamily="34" charset="0"/>
                          <a:cs typeface="Segoe UI" pitchFamily="34" charset="0"/>
                        </a:rPr>
                        <a:t>Subtract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08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itchFamily="34" charset="0"/>
                          <a:cs typeface="Segoe UI" pitchFamily="34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itchFamily="34" charset="0"/>
                          <a:cs typeface="Segoe UI" pitchFamily="34" charset="0"/>
                        </a:rPr>
                        <a:t>Multiply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08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itchFamily="34" charset="0"/>
                          <a:cs typeface="Segoe UI" pitchFamily="34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itchFamily="34" charset="0"/>
                          <a:cs typeface="Segoe UI" pitchFamily="34" charset="0"/>
                        </a:rPr>
                        <a:t>Divide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081">
                <a:tc>
                  <a:txBody>
                    <a:bodyPr/>
                    <a:lstStyle/>
                    <a:p>
                      <a:endParaRPr lang="en-US" sz="20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081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Duplicate Rows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2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dirty="0">
                <a:solidFill>
                  <a:srgbClr val="000000"/>
                </a:solidFill>
              </a:rPr>
              <a:t>Rows are not guaranteed to be unique</a:t>
            </a:r>
          </a:p>
          <a:p>
            <a:pPr lvl="0"/>
            <a:r>
              <a:rPr lang="en-US" sz="2400" kern="0" dirty="0">
                <a:solidFill>
                  <a:srgbClr val="000000"/>
                </a:solidFill>
              </a:rPr>
              <a:t> Even unique rows in a source table can return duplicate values for some columns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107128" y="2829186"/>
            <a:ext cx="8100428" cy="735270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Typewriter" panose="020B0509030504030204" pitchFamily="49" charset="0"/>
                <a:cs typeface="Segoe UI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country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FROM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Customers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107128" y="4076071"/>
            <a:ext cx="8100428" cy="2397621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country</a:t>
            </a:r>
          </a:p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--------------</a:t>
            </a:r>
          </a:p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Argentina</a:t>
            </a:r>
          </a:p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Argentina</a:t>
            </a:r>
          </a:p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Austria</a:t>
            </a:r>
          </a:p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Austria</a:t>
            </a:r>
          </a:p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Belgium</a:t>
            </a:r>
          </a:p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Belgium</a:t>
            </a:r>
          </a:p>
        </p:txBody>
      </p:sp>
    </p:spTree>
    <p:extLst>
      <p:ext uri="{BB962C8B-B14F-4D97-AF65-F5344CB8AC3E}">
        <p14:creationId xmlns:p14="http://schemas.microsoft.com/office/powerpoint/2010/main" val="96847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CA79-1E85-48C2-8326-BF347CF7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1110A-83B2-46C6-8CF4-FC3B2EF73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Storing data into Table is Relational Database</a:t>
            </a:r>
          </a:p>
          <a:p>
            <a:r>
              <a:rPr lang="en-US" dirty="0"/>
              <a:t>Table is relation</a:t>
            </a:r>
          </a:p>
          <a:p>
            <a:r>
              <a:rPr lang="en-US" dirty="0"/>
              <a:t>The attributes are linked with the entity . Therefore relationship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40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DISTINCT Syntax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968625" y="1129544"/>
            <a:ext cx="6256338" cy="967041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DISTINCT &lt;column list&gt;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en-US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&lt;table or view&gt;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968625" y="2584944"/>
            <a:ext cx="6256338" cy="735270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Lucida Sans Typewriter" panose="020B0509030504030204" pitchFamily="49" charset="0"/>
                <a:cs typeface="Segoe UI" pitchFamily="34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DISTINCT</a:t>
            </a:r>
            <a:r>
              <a:rPr lang="en-US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companyname</a:t>
            </a:r>
            <a:r>
              <a:rPr lang="en-US" sz="20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country</a:t>
            </a:r>
          </a:p>
          <a:p>
            <a:r>
              <a:rPr lang="en-US" sz="20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FROM</a:t>
            </a:r>
            <a:r>
              <a:rPr lang="en-US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Customers</a:t>
            </a:r>
            <a:r>
              <a:rPr lang="en-US" sz="20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2968625" y="3801765"/>
            <a:ext cx="6256338" cy="2333685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companyname    country</a:t>
            </a:r>
          </a:p>
          <a:p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-------------- -------</a:t>
            </a:r>
          </a:p>
          <a:p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Customer AHPOP UK</a:t>
            </a:r>
          </a:p>
          <a:p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Customer AHXHT Mexico</a:t>
            </a:r>
          </a:p>
          <a:p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Customer AZJED Germany</a:t>
            </a:r>
          </a:p>
          <a:p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Customer BSVAR France</a:t>
            </a:r>
          </a:p>
          <a:p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Customer CCFIZ Poland</a:t>
            </a:r>
          </a:p>
        </p:txBody>
      </p:sp>
    </p:spTree>
    <p:extLst>
      <p:ext uri="{BB962C8B-B14F-4D97-AF65-F5344CB8AC3E}">
        <p14:creationId xmlns:p14="http://schemas.microsoft.com/office/powerpoint/2010/main" val="495473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Aliases to Refer to Columns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12200" y="981951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kern="0" dirty="0">
                <a:solidFill>
                  <a:srgbClr val="000000"/>
                </a:solidFill>
              </a:rPr>
              <a:t>Column aliases using AS</a:t>
            </a: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B19066E2-29C5-4DF8-A61E-1EAEF423C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6600" y="1714925"/>
            <a:ext cx="7751762" cy="575429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174625" indent="-17462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hlink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169863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854075" indent="-173038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bg2"/>
              </a:buClr>
              <a:buSzPct val="8000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254125" indent="-16510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Font typeface="Segoe" pitchFamily="34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5446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800" b="1" dirty="0">
                <a:solidFill>
                  <a:srgbClr val="0000FF"/>
                </a:solidFill>
                <a:latin typeface="Lucida Sans Typewriter" panose="020B0509030504030204" pitchFamily="49" charset="0"/>
                <a:cs typeface="Segoe UI" pitchFamily="34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orderid</a:t>
            </a:r>
            <a:r>
              <a:rPr lang="en-US" sz="18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unitprice</a:t>
            </a:r>
            <a:r>
              <a:rPr lang="en-US" sz="18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qty </a:t>
            </a:r>
            <a:r>
              <a:rPr lang="en-US" sz="18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quantity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sz="18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</a:t>
            </a:r>
            <a:r>
              <a:rPr lang="en-US" sz="1800" b="1" dirty="0" err="1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OrderDetails</a:t>
            </a:r>
            <a:r>
              <a:rPr lang="en-US" sz="18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86740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9859-031B-49FE-858D-F07B21A33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Showing How a Table Was Created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EE8A5-D588-460A-89C5-D7199BB5D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CREATE TABLE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&lt;table_name&gt;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95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A4A2-9905-412B-9D18-34B05D15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Auto_Increment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61699-18E3-4115-82BF-052459B32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autogenerates the integer numbers inside a column in the sequence. For example 1,2,3….</a:t>
            </a:r>
          </a:p>
          <a:p>
            <a:endParaRPr lang="en-US" dirty="0"/>
          </a:p>
          <a:p>
            <a:r>
              <a:rPr lang="en-US" dirty="0"/>
              <a:t>Column should start from value other than 1 </a:t>
            </a:r>
          </a:p>
          <a:p>
            <a:r>
              <a:rPr lang="en-US" dirty="0"/>
              <a:t>ALTER </a:t>
            </a:r>
            <a:r>
              <a:rPr lang="en-US" b="1" dirty="0"/>
              <a:t>TABLE</a:t>
            </a:r>
            <a:r>
              <a:rPr lang="en-US" dirty="0"/>
              <a:t> table_name </a:t>
            </a:r>
            <a:r>
              <a:rPr lang="en-US" b="1" dirty="0"/>
              <a:t>AUTO_INCREMENT</a:t>
            </a:r>
            <a:r>
              <a:rPr lang="en-US" dirty="0"/>
              <a:t> = value;</a:t>
            </a:r>
          </a:p>
        </p:txBody>
      </p:sp>
    </p:spTree>
    <p:extLst>
      <p:ext uri="{BB962C8B-B14F-4D97-AF65-F5344CB8AC3E}">
        <p14:creationId xmlns:p14="http://schemas.microsoft.com/office/powerpoint/2010/main" val="3091888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BY Clause Syntax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982788" y="992188"/>
            <a:ext cx="7751762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Writing ORDER BY using column names:</a:t>
            </a:r>
          </a:p>
          <a:p>
            <a:endParaRPr lang="en-US" kern="0" dirty="0"/>
          </a:p>
          <a:p>
            <a:endParaRPr lang="en-US" kern="0" dirty="0"/>
          </a:p>
          <a:p>
            <a:endParaRPr lang="en-US" kern="0" dirty="0"/>
          </a:p>
          <a:p>
            <a:r>
              <a:rPr lang="en-US" kern="0" dirty="0"/>
              <a:t>Writing ORDER BY using column aliases:</a:t>
            </a:r>
          </a:p>
          <a:p>
            <a:endParaRPr lang="en-US" kern="0" dirty="0"/>
          </a:p>
          <a:p>
            <a:endParaRPr lang="en-US" kern="0" dirty="0"/>
          </a:p>
          <a:p>
            <a:endParaRPr lang="en-US" kern="0" dirty="0"/>
          </a:p>
          <a:p>
            <a:r>
              <a:rPr lang="en-US" kern="0" dirty="0"/>
              <a:t>Specifying sort order in the ORDER BY clause:</a:t>
            </a: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2166954" y="1868492"/>
            <a:ext cx="7016720" cy="967041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&lt;select list&gt;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&lt;table source&gt;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 BY &lt;column1_name&gt;, &lt;column2_name&gt;;</a:t>
            </a: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2166954" y="3775047"/>
            <a:ext cx="7016720" cy="967041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&lt;column&gt; AS &lt;alias&gt;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&lt;table source&gt;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 BY &lt;alias&gt;;</a:t>
            </a: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2166954" y="5618361"/>
            <a:ext cx="7016720" cy="967041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&lt;column&gt; AS &lt;alias&gt;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&lt;table source&gt;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 BY &lt;column_name|alias&gt; ASC|DESC;</a:t>
            </a:r>
          </a:p>
        </p:txBody>
      </p:sp>
    </p:spTree>
    <p:extLst>
      <p:ext uri="{BB962C8B-B14F-4D97-AF65-F5344CB8AC3E}">
        <p14:creationId xmlns:p14="http://schemas.microsoft.com/office/powerpoint/2010/main" val="2846285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BY Clause Examples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2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kern="0" dirty="0">
                <a:solidFill>
                  <a:srgbClr val="000000"/>
                </a:solidFill>
              </a:rPr>
              <a:t>ORDER BY with column names:</a:t>
            </a: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r>
              <a:rPr lang="en-US" kern="0" dirty="0">
                <a:solidFill>
                  <a:srgbClr val="000000"/>
                </a:solidFill>
              </a:rPr>
              <a:t>ORDER BY with column alias:</a:t>
            </a: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r>
              <a:rPr lang="en-US" kern="0" dirty="0">
                <a:solidFill>
                  <a:srgbClr val="000000"/>
                </a:solidFill>
              </a:rPr>
              <a:t>ORDER BY with descending order: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868971" y="1673942"/>
            <a:ext cx="6256338" cy="967041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orderid, custid, orderdate</a:t>
            </a:r>
          </a:p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Sales.Orders</a:t>
            </a:r>
          </a:p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 BY orderdate;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868971" y="3582865"/>
            <a:ext cx="6256338" cy="1254755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orderid, custid, YEAR(orderdate) AS orderyear</a:t>
            </a:r>
          </a:p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Sales.Orders</a:t>
            </a:r>
          </a:p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 BY orderyear;</a:t>
            </a: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2868971" y="5595910"/>
            <a:ext cx="6256338" cy="967041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orderid, custid, orderdate</a:t>
            </a:r>
          </a:p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Sales.Orders</a:t>
            </a:r>
          </a:p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 BY orderdate DESC;</a:t>
            </a:r>
          </a:p>
        </p:txBody>
      </p:sp>
    </p:spTree>
    <p:extLst>
      <p:ext uri="{BB962C8B-B14F-4D97-AF65-F5344CB8AC3E}">
        <p14:creationId xmlns:p14="http://schemas.microsoft.com/office/powerpoint/2010/main" val="4252774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Clause Syntax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2788" y="992188"/>
            <a:ext cx="7751762" cy="5291654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sz="2400" kern="0" dirty="0">
                <a:solidFill>
                  <a:srgbClr val="000000"/>
                </a:solidFill>
              </a:rPr>
              <a:t>Filter rows for customers from Spain</a:t>
            </a:r>
          </a:p>
          <a:p>
            <a:pPr lvl="0"/>
            <a:endParaRPr lang="en-US" sz="2400" kern="0" dirty="0">
              <a:solidFill>
                <a:srgbClr val="000000"/>
              </a:solidFill>
            </a:endParaRPr>
          </a:p>
          <a:p>
            <a:pPr lvl="0">
              <a:buNone/>
            </a:pPr>
            <a:endParaRPr lang="en-US" sz="2400" kern="0" dirty="0">
              <a:solidFill>
                <a:srgbClr val="000000"/>
              </a:solidFill>
            </a:endParaRPr>
          </a:p>
          <a:p>
            <a:pPr lvl="0"/>
            <a:r>
              <a:rPr lang="en-US" sz="2400" kern="0" dirty="0">
                <a:solidFill>
                  <a:srgbClr val="000000"/>
                </a:solidFill>
              </a:rPr>
              <a:t>Filter rows for orders before July 1, 2007</a:t>
            </a:r>
          </a:p>
          <a:p>
            <a:pPr lvl="0"/>
            <a:endParaRPr lang="en-US" sz="2400" kern="0" dirty="0">
              <a:solidFill>
                <a:srgbClr val="000000"/>
              </a:solidFill>
            </a:endParaRPr>
          </a:p>
          <a:p>
            <a:pPr lvl="0">
              <a:buNone/>
            </a:pPr>
            <a:endParaRPr lang="en-US" sz="2400" kern="0" dirty="0">
              <a:solidFill>
                <a:srgbClr val="000000"/>
              </a:solidFill>
            </a:endParaRPr>
          </a:p>
          <a:p>
            <a:pPr lvl="0"/>
            <a:r>
              <a:rPr lang="en-US" sz="2400" kern="0" dirty="0">
                <a:solidFill>
                  <a:srgbClr val="000000"/>
                </a:solidFill>
              </a:rPr>
              <a:t>Filter orders within a range of dates</a:t>
            </a:r>
          </a:p>
          <a:p>
            <a:pPr lvl="0"/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204198" y="1428942"/>
            <a:ext cx="7318384" cy="879927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contactname, country</a:t>
            </a:r>
          </a:p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Customers</a:t>
            </a:r>
          </a:p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 country = 'Spain';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204198" y="2743576"/>
            <a:ext cx="7318384" cy="879927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orderid, orderdate</a:t>
            </a:r>
          </a:p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Orders</a:t>
            </a:r>
          </a:p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 orderdate &gt; '20070101';</a:t>
            </a: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2204198" y="4252655"/>
            <a:ext cx="7318384" cy="879927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orderid, custid, orderdate</a:t>
            </a:r>
          </a:p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Orders</a:t>
            </a:r>
          </a:p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 orderdate &gt;= '20070101' AND orderdate &lt; '20080101';</a:t>
            </a:r>
          </a:p>
        </p:txBody>
      </p:sp>
    </p:spTree>
    <p:extLst>
      <p:ext uri="{BB962C8B-B14F-4D97-AF65-F5344CB8AC3E}">
        <p14:creationId xmlns:p14="http://schemas.microsoft.com/office/powerpoint/2010/main" val="287241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NULL in Queries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8143" y="992189"/>
            <a:ext cx="7751762" cy="1912657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sz="2000" kern="0" dirty="0">
                <a:solidFill>
                  <a:srgbClr val="000000"/>
                </a:solidFill>
              </a:rPr>
              <a:t>Use IS NULL or IS NOT NULL rather than = NULL or &lt;&gt; NULL</a:t>
            </a:r>
          </a:p>
          <a:p>
            <a:pPr lvl="0"/>
            <a:endParaRPr lang="en-US" sz="2400" kern="0" dirty="0">
              <a:solidFill>
                <a:srgbClr val="000000"/>
              </a:solidFill>
            </a:endParaRPr>
          </a:p>
          <a:p>
            <a:pPr lvl="0"/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223796" y="2620461"/>
            <a:ext cx="7547914" cy="1228159"/>
          </a:xfrm>
          <a:prstGeom prst="roundRect">
            <a:avLst>
              <a:gd name="adj" fmla="val 42482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custid, city, region, country</a:t>
            </a:r>
          </a:p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Sales.Customers</a:t>
            </a:r>
          </a:p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 region IS NOT NULL;</a:t>
            </a:r>
          </a:p>
        </p:txBody>
      </p:sp>
    </p:spTree>
    <p:extLst>
      <p:ext uri="{BB962C8B-B14F-4D97-AF65-F5344CB8AC3E}">
        <p14:creationId xmlns:p14="http://schemas.microsoft.com/office/powerpoint/2010/main" val="241609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70697-1130-4BA4-B284-8CC24D0A6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3A187-0713-42BE-861E-7B7B2C5FB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that stores and manages Relational  Database </a:t>
            </a:r>
          </a:p>
          <a:p>
            <a:r>
              <a:rPr lang="en-US" dirty="0"/>
              <a:t>It can perform many operations such as Select, Insert, Modify, Delete ,Backup ,Restore , Security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1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5213-0D6F-4BF7-AB07-6CDF8B762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RDBMS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5AE04-A5DC-4C5E-9B63-75406490A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  <a:p>
            <a:r>
              <a:rPr lang="en-US" dirty="0"/>
              <a:t>Oracle</a:t>
            </a:r>
          </a:p>
          <a:p>
            <a:r>
              <a:rPr lang="en-US" dirty="0"/>
              <a:t>PostGre</a:t>
            </a:r>
          </a:p>
          <a:p>
            <a:r>
              <a:rPr lang="en-US" dirty="0"/>
              <a:t>SQL Server</a:t>
            </a:r>
          </a:p>
          <a:p>
            <a:r>
              <a:rPr lang="en-US" dirty="0"/>
              <a:t>IBM DB2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1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62BD-022F-4512-988D-9AA24091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Workbench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0774E-EAF4-4F43-BDC1-CF53477E0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Graphical User Interface tool which connects to MySQL Server</a:t>
            </a:r>
          </a:p>
          <a:p>
            <a:r>
              <a:rPr lang="en-US" dirty="0"/>
              <a:t>It is more user friendly than working with command prompt</a:t>
            </a:r>
          </a:p>
        </p:txBody>
      </p:sp>
    </p:spTree>
    <p:extLst>
      <p:ext uri="{BB962C8B-B14F-4D97-AF65-F5344CB8AC3E}">
        <p14:creationId xmlns:p14="http://schemas.microsoft.com/office/powerpoint/2010/main" val="2507672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1E9A-92C6-4A9F-A943-282EA1F7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7DFA4-645A-40F0-8D22-70782E17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Link</a:t>
            </a:r>
          </a:p>
          <a:p>
            <a:r>
              <a:rPr lang="en-US" dirty="0">
                <a:hlinkClick r:id="rId2"/>
              </a:rPr>
              <a:t>https://dev.mysql.com/downloads/mysql/</a:t>
            </a:r>
            <a:endParaRPr lang="en-US" dirty="0"/>
          </a:p>
          <a:p>
            <a:endParaRPr lang="en-US" dirty="0"/>
          </a:p>
          <a:p>
            <a:r>
              <a:rPr lang="en-US" dirty="0"/>
              <a:t>Download Link for </a:t>
            </a:r>
            <a:r>
              <a:rPr lang="en-US" dirty="0" err="1"/>
              <a:t>WorkBench</a:t>
            </a:r>
            <a:endParaRPr lang="en-US" dirty="0"/>
          </a:p>
          <a:p>
            <a:r>
              <a:rPr lang="en-US" dirty="0">
                <a:hlinkClick r:id="rId3"/>
              </a:rPr>
              <a:t>https://dev.mysql.com/downloads/workbench/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951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AE408-0207-40D7-8E5B-72226F61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8B34A-5159-409A-96CC-0D6072FB5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values of the primary key column must be Unique</a:t>
            </a:r>
          </a:p>
          <a:p>
            <a:r>
              <a:rPr lang="en-US" dirty="0"/>
              <a:t>NULL values are not allowed</a:t>
            </a:r>
          </a:p>
        </p:txBody>
      </p:sp>
    </p:spTree>
    <p:extLst>
      <p:ext uri="{BB962C8B-B14F-4D97-AF65-F5344CB8AC3E}">
        <p14:creationId xmlns:p14="http://schemas.microsoft.com/office/powerpoint/2010/main" val="3614718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BE5B-60BF-4A02-8309-BF882C8B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0E999-BB14-4080-BCAA-C8C2C41FB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values of the Foreign Key column must be from the corresponding Primary Key Column</a:t>
            </a:r>
          </a:p>
          <a:p>
            <a:r>
              <a:rPr lang="en-US" dirty="0"/>
              <a:t>NULL values are allowed in Foreign Key column </a:t>
            </a:r>
          </a:p>
        </p:txBody>
      </p:sp>
    </p:spTree>
    <p:extLst>
      <p:ext uri="{BB962C8B-B14F-4D97-AF65-F5344CB8AC3E}">
        <p14:creationId xmlns:p14="http://schemas.microsoft.com/office/powerpoint/2010/main" val="7976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097B9-B9A2-4965-8B4C-494DA60DE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67751-9856-4A0F-8785-DFB2FE62A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Breaking up of a Table to remove redundancy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Advantages</a:t>
            </a:r>
          </a:p>
          <a:p>
            <a:r>
              <a:rPr lang="en-US" dirty="0"/>
              <a:t>     More compact database</a:t>
            </a:r>
          </a:p>
          <a:p>
            <a:r>
              <a:rPr lang="en-US" dirty="0"/>
              <a:t>     Easier to ensure consistent data after modification</a:t>
            </a:r>
          </a:p>
        </p:txBody>
      </p:sp>
    </p:spTree>
    <p:extLst>
      <p:ext uri="{BB962C8B-B14F-4D97-AF65-F5344CB8AC3E}">
        <p14:creationId xmlns:p14="http://schemas.microsoft.com/office/powerpoint/2010/main" val="390494613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AA8F083C-4944-403A-B16D-E9DF435954BC}" vid="{4D86B65A-4590-4BBC-B466-839BAE726E24}"/>
    </a:ext>
  </a:extLst>
</a:theme>
</file>

<file path=ppt/theme/theme2.xml><?xml version="1.0" encoding="utf-8"?>
<a:theme xmlns:a="http://schemas.openxmlformats.org/drawingml/2006/main" name="1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9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8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490</TotalTime>
  <Words>1148</Words>
  <Application>Microsoft Office PowerPoint</Application>
  <PresentationFormat>Widescreen</PresentationFormat>
  <Paragraphs>295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27</vt:i4>
      </vt:variant>
    </vt:vector>
  </HeadingPairs>
  <TitlesOfParts>
    <vt:vector size="45" baseType="lpstr">
      <vt:lpstr>ＭＳ Ｐゴシック</vt:lpstr>
      <vt:lpstr>Arial</vt:lpstr>
      <vt:lpstr>Calibri</vt:lpstr>
      <vt:lpstr>Courier New</vt:lpstr>
      <vt:lpstr>Lucida Sans Typewriter</vt:lpstr>
      <vt:lpstr>Lucida Sans Unicode</vt:lpstr>
      <vt:lpstr>Segoe</vt:lpstr>
      <vt:lpstr>Segoe UI</vt:lpstr>
      <vt:lpstr>Times New Roman</vt:lpstr>
      <vt:lpstr>Verdana</vt:lpstr>
      <vt:lpstr>Wingdings</vt:lpstr>
      <vt:lpstr>Wingdings 3</vt:lpstr>
      <vt:lpstr>Theme1</vt:lpstr>
      <vt:lpstr>1_NG_MOC_Core_ModuleNew2</vt:lpstr>
      <vt:lpstr>4_NG_MOC_Core_ModuleNew2</vt:lpstr>
      <vt:lpstr>5_NG_MOC_Core_ModuleNew2</vt:lpstr>
      <vt:lpstr>9_NG_MOC_Core_ModuleNew2</vt:lpstr>
      <vt:lpstr>18_NG_MOC_Core_ModuleNew2</vt:lpstr>
      <vt:lpstr>Terminologies</vt:lpstr>
      <vt:lpstr>Relational Database</vt:lpstr>
      <vt:lpstr>Relational Database Management System</vt:lpstr>
      <vt:lpstr>Examples of RDBMS </vt:lpstr>
      <vt:lpstr>What is Workbench</vt:lpstr>
      <vt:lpstr>Installing MySQL</vt:lpstr>
      <vt:lpstr>Primary Key </vt:lpstr>
      <vt:lpstr>Foreign Key</vt:lpstr>
      <vt:lpstr>Normalization </vt:lpstr>
      <vt:lpstr>Forms of Normalization</vt:lpstr>
      <vt:lpstr>Viewing a Database</vt:lpstr>
      <vt:lpstr>Evaluating a Database Design</vt:lpstr>
      <vt:lpstr>Important Data Types in MySQL</vt:lpstr>
      <vt:lpstr>Create Table</vt:lpstr>
      <vt:lpstr>Elements of the SELECT Statement</vt:lpstr>
      <vt:lpstr>Retrieving Columns from a Table or View</vt:lpstr>
      <vt:lpstr>Displaying Columns</vt:lpstr>
      <vt:lpstr>Using Calculations in the SELECT Clause</vt:lpstr>
      <vt:lpstr> Duplicate Rows</vt:lpstr>
      <vt:lpstr>SELECT DISTINCT Syntax</vt:lpstr>
      <vt:lpstr>Using Aliases to Refer to Columns</vt:lpstr>
      <vt:lpstr>Showing How a Table Was Created</vt:lpstr>
      <vt:lpstr>Auto_Increment</vt:lpstr>
      <vt:lpstr>ORDER BY Clause Syntax</vt:lpstr>
      <vt:lpstr>ORDER BY Clause Examples</vt:lpstr>
      <vt:lpstr>WHERE Clause Syntax</vt:lpstr>
      <vt:lpstr>Handling NULL in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Terminologies</dc:title>
  <dc:creator>VikasMunjal</dc:creator>
  <cp:lastModifiedBy>VikasMunjal</cp:lastModifiedBy>
  <cp:revision>21</cp:revision>
  <dcterms:created xsi:type="dcterms:W3CDTF">2018-11-04T07:19:05Z</dcterms:created>
  <dcterms:modified xsi:type="dcterms:W3CDTF">2018-11-04T17:32:09Z</dcterms:modified>
</cp:coreProperties>
</file>