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712" r:id="rId3"/>
    <p:sldMasterId id="2147483725" r:id="rId4"/>
    <p:sldMasterId id="2147483790" r:id="rId5"/>
    <p:sldMasterId id="2147483855" r:id="rId6"/>
    <p:sldMasterId id="2147483868" r:id="rId7"/>
    <p:sldMasterId id="2147483946" r:id="rId8"/>
    <p:sldMasterId id="2147483959" r:id="rId9"/>
  </p:sldMasterIdLst>
  <p:notesMasterIdLst>
    <p:notesMasterId r:id="rId17"/>
  </p:notesMasterIdLst>
  <p:sldIdLst>
    <p:sldId id="260" r:id="rId10"/>
    <p:sldId id="261" r:id="rId11"/>
    <p:sldId id="266" r:id="rId12"/>
    <p:sldId id="271" r:id="rId13"/>
    <p:sldId id="272" r:id="rId14"/>
    <p:sldId id="278" r:id="rId15"/>
    <p:sldId id="279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ucida Sans Typewriter" panose="020B0509030504030204" pitchFamily="49" charset="0"/>
      <p:regular r:id="rId22"/>
      <p:bold r:id="rId23"/>
      <p:italic r:id="rId24"/>
      <p:boldItalic r:id="rId25"/>
    </p:embeddedFont>
    <p:embeddedFont>
      <p:font typeface="Lucida Sans Unicode" panose="020B0602030504020204" pitchFamily="34" charset="0"/>
      <p:regular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8" autoAdjust="0"/>
  </p:normalViewPr>
  <p:slideViewPr>
    <p:cSldViewPr snapToGrid="0"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6DCA5-2B5D-419A-84FF-C1C3BF0BA10B}" type="datetimeFigureOut">
              <a:rPr lang="en-GB" smtClean="0"/>
              <a:t>04/11/2018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FA39E-A484-4237-AF09-F31B092A76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7313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05025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70379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61203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37470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92358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25884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2087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30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477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35406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96558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71028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1402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42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45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04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9293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12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78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0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91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737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76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93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303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737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0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98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523105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7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062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08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17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798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4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092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306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340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39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30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40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145598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1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2313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4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3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4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20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6054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73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89997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968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070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412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374310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77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5200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79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22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983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8486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9041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022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40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729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3914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7990264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673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590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705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763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6520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571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8574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3128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6963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112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738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768599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19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559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655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16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4401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3653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7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50157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7333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895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246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878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98105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031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8529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480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609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9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1700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331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785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3580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514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980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581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468806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886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05506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7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4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9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99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5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8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40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Terminology: Cartesian Product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Characteristics of a Cartesian product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Combine all possible combinations of two sets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In SQL queries, usually undesired</a:t>
            </a:r>
          </a:p>
          <a:p>
            <a:pPr lvl="2"/>
            <a:r>
              <a:rPr lang="en-US" kern="0" dirty="0">
                <a:solidFill>
                  <a:srgbClr val="000000"/>
                </a:solidFill>
              </a:rPr>
              <a:t>Special case: table of numbers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79358"/>
              </p:ext>
            </p:extLst>
          </p:nvPr>
        </p:nvGraphicFramePr>
        <p:xfrm>
          <a:off x="402773" y="3934075"/>
          <a:ext cx="115388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Funk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39878"/>
              </p:ext>
            </p:extLst>
          </p:nvPr>
        </p:nvGraphicFramePr>
        <p:xfrm>
          <a:off x="2569028" y="3921162"/>
          <a:ext cx="1774385" cy="1509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9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Alice Mutton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Crab Meat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0762"/>
              </p:ext>
            </p:extLst>
          </p:nvPr>
        </p:nvGraphicFramePr>
        <p:xfrm>
          <a:off x="5453743" y="2915897"/>
          <a:ext cx="3265715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Alice Mutton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Crab Meat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Funk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Alice Mutton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Funk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Crab Meat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Funk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Alice Mutton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 "/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Crab Meat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 "/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Alt Text Group" descr="Multiplication and equals sign that show that the results from one table in a cartesian product with the results from another table return every possible combination of the two tables"/>
          <p:cNvGrpSpPr/>
          <p:nvPr/>
        </p:nvGrpSpPr>
        <p:grpSpPr>
          <a:xfrm>
            <a:off x="1654628" y="4218555"/>
            <a:ext cx="3701143" cy="914400"/>
            <a:chOff x="1654628" y="4218555"/>
            <a:chExt cx="3701143" cy="914400"/>
          </a:xfrm>
        </p:grpSpPr>
        <p:sp>
          <p:nvSpPr>
            <p:cNvPr id="9" name="Multiply 8"/>
            <p:cNvSpPr/>
            <p:nvPr/>
          </p:nvSpPr>
          <p:spPr bwMode="auto">
            <a:xfrm>
              <a:off x="1654628" y="4218555"/>
              <a:ext cx="914400" cy="914400"/>
            </a:xfrm>
            <a:prstGeom prst="mathMultiply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Segoe UI "/>
                <a:cs typeface="Arial" charset="0"/>
              </a:endParaRPr>
            </a:p>
          </p:txBody>
        </p:sp>
        <p:sp>
          <p:nvSpPr>
            <p:cNvPr id="10" name="Equal 9"/>
            <p:cNvSpPr/>
            <p:nvPr/>
          </p:nvSpPr>
          <p:spPr bwMode="auto">
            <a:xfrm>
              <a:off x="4441371" y="4218555"/>
              <a:ext cx="914400" cy="914400"/>
            </a:xfrm>
            <a:prstGeom prst="mathEqual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Segoe UI 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4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Join Types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Join types in FROM clauses specify the operations performed on the virtual table: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513349"/>
              </p:ext>
            </p:extLst>
          </p:nvPr>
        </p:nvGraphicFramePr>
        <p:xfrm>
          <a:off x="557642" y="2375088"/>
          <a:ext cx="7751762" cy="3718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6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Combines all rows in both tables (creates Cartesian product)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 with Cartesian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product; applies filter to match rows between tables based on predicate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 with Cartesian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product; all rows from designated table preserved, matching rows from other table retrieved. Additional NULLs inserted as placeholders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18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 Syntax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88289" y="3643537"/>
            <a:ext cx="6256338" cy="290911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Orders </a:t>
            </a: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INNER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 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88289" y="2617319"/>
            <a:ext cx="6256338" cy="72887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t1 JOIN t2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ON t1.column = t2.column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0" kern="0" dirty="0"/>
              <a:t>List tables in FROM Clause separated by JOIN operator</a:t>
            </a:r>
          </a:p>
          <a:p>
            <a:r>
              <a:rPr lang="en-US" sz="2400" b="0" kern="0" dirty="0"/>
              <a:t>Table aliases preferred</a:t>
            </a:r>
          </a:p>
          <a:p>
            <a:r>
              <a:rPr lang="en-US" sz="2400" b="0" kern="0" dirty="0"/>
              <a:t>Table order does not matter</a:t>
            </a:r>
          </a:p>
          <a:p>
            <a:pPr marL="0" indent="0">
              <a:buFont typeface="Arial" pitchFamily="34" charset="0"/>
              <a:buNone/>
            </a:pPr>
            <a:r>
              <a:rPr lang="en-US" b="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484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Outer Join Syntax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0" kern="0" dirty="0"/>
              <a:t>Return all rows from first table, only matches from second:</a:t>
            </a:r>
          </a:p>
          <a:p>
            <a:endParaRPr lang="en-US" sz="2400" b="0" kern="0" dirty="0"/>
          </a:p>
          <a:p>
            <a:endParaRPr lang="en-US" sz="2400" b="0" kern="0" dirty="0"/>
          </a:p>
          <a:p>
            <a:r>
              <a:rPr lang="en-US" sz="2400" b="0" kern="0" dirty="0"/>
              <a:t>Return all rows from second table, only matches from first:</a:t>
            </a:r>
          </a:p>
          <a:p>
            <a:endParaRPr lang="en-US" sz="2400" b="0" kern="0" dirty="0"/>
          </a:p>
          <a:p>
            <a:endParaRPr lang="en-US" sz="2400" b="0" kern="0" dirty="0"/>
          </a:p>
          <a:p>
            <a:r>
              <a:rPr lang="en-US" sz="2400" b="0" kern="0" dirty="0"/>
              <a:t>Return only rows from first table with no match in second:</a:t>
            </a:r>
          </a:p>
          <a:p>
            <a:endParaRPr lang="en-US" sz="2400" b="0" kern="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853180" y="1754737"/>
            <a:ext cx="6256338" cy="67932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t1 LEFT OUTER JOIN t2 ON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t1.col = t2.col</a:t>
            </a:r>
            <a:r>
              <a:rPr lang="en-US" sz="2000" b="0" dirty="0">
                <a:latin typeface="Lucida Sans Typewriter" panose="020B0509030504030204" pitchFamily="49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853180" y="3518223"/>
            <a:ext cx="6256338" cy="67932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t1 RIGHT OUTER JOIN t2 ON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t1.col = t2.col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53180" y="5018112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t1 LEFT OUTER JOIN t2 ON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t1.col = t2.col	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	t2.col IS NULL</a:t>
            </a:r>
          </a:p>
        </p:txBody>
      </p:sp>
    </p:spTree>
    <p:extLst>
      <p:ext uri="{BB962C8B-B14F-4D97-AF65-F5344CB8AC3E}">
        <p14:creationId xmlns:p14="http://schemas.microsoft.com/office/powerpoint/2010/main" val="234704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Outer Join 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All customers with order details if present: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Customers that did not place orders: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44625" y="1734804"/>
            <a:ext cx="6256338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c.custid, c.contactname, o.orderid, o.orderdate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Customers AS C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LEFT OUTER JOIN Orders AS O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ON c.custid = o.custid;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44625" y="4226115"/>
            <a:ext cx="6256338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c.custid, c.contactname, o.orderid, o.orderdate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Customers AS C LEFT OUTER JOIN Orders AS O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ON c.custid = o.custid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o.orderid IS NULL;</a:t>
            </a:r>
          </a:p>
        </p:txBody>
      </p:sp>
    </p:spTree>
    <p:extLst>
      <p:ext uri="{BB962C8B-B14F-4D97-AF65-F5344CB8AC3E}">
        <p14:creationId xmlns:p14="http://schemas.microsoft.com/office/powerpoint/2010/main" val="28284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e8680cb-3c2e-490f-81e5-dcfb2968d6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Self Joins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24" y="2451015"/>
            <a:ext cx="28098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5913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Why use self joins?</a:t>
            </a:r>
          </a:p>
          <a:p>
            <a:pPr lvl="1"/>
            <a:r>
              <a:rPr lang="en-US" b="0" kern="0" dirty="0"/>
              <a:t>Compare rows in same table to each other</a:t>
            </a:r>
          </a:p>
          <a:p>
            <a:r>
              <a:rPr lang="en-US" b="0" kern="0" dirty="0"/>
              <a:t>Create two instances of same table in FROM clause</a:t>
            </a:r>
          </a:p>
          <a:p>
            <a:pPr lvl="1"/>
            <a:r>
              <a:rPr lang="en-US" b="0" kern="0" dirty="0"/>
              <a:t>At least one alias required</a:t>
            </a:r>
          </a:p>
          <a:p>
            <a:r>
              <a:rPr lang="en-US" b="0" kern="0" dirty="0"/>
              <a:t>Example: Return all employees and </a:t>
            </a:r>
            <a:br>
              <a:rPr lang="en-US" b="0" kern="0" dirty="0"/>
            </a:br>
            <a:r>
              <a:rPr lang="en-US" b="0" kern="0" dirty="0"/>
              <a:t>the name of the employee’s manager</a:t>
            </a:r>
          </a:p>
        </p:txBody>
      </p:sp>
    </p:spTree>
    <p:extLst>
      <p:ext uri="{BB962C8B-B14F-4D97-AF65-F5344CB8AC3E}">
        <p14:creationId xmlns:p14="http://schemas.microsoft.com/office/powerpoint/2010/main" val="5890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4f96100-af80-49bf-9c6f-5bf4330681d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Join 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Return all employees with ID of employee’s manager when a manager exists (inner join):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44625" y="2150383"/>
            <a:ext cx="6256338" cy="161439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lastname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mgrid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lastname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Employees 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LEFT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OUTER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Employees 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mgrid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 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190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55265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30</TotalTime>
  <Words>446</Words>
  <Application>Microsoft Office PowerPoint</Application>
  <PresentationFormat>On-screen Show (4:3)</PresentationFormat>
  <Paragraphs>127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Calibri</vt:lpstr>
      <vt:lpstr>Verdana</vt:lpstr>
      <vt:lpstr>Wingdings</vt:lpstr>
      <vt:lpstr>Arial</vt:lpstr>
      <vt:lpstr>Times New Roman</vt:lpstr>
      <vt:lpstr>Segoe UI</vt:lpstr>
      <vt:lpstr>Lucida Sans Typewriter</vt:lpstr>
      <vt:lpstr>Segoe UI </vt:lpstr>
      <vt:lpstr>Lucida Sans Unicode</vt:lpstr>
      <vt:lpstr>NG_MOC_Core_ModuleNew2</vt:lpstr>
      <vt:lpstr>1_NG_MOC_Core_ModuleNew2</vt:lpstr>
      <vt:lpstr>4_NG_MOC_Core_ModuleNew2</vt:lpstr>
      <vt:lpstr>5_NG_MOC_Core_ModuleNew2</vt:lpstr>
      <vt:lpstr>10_NG_MOC_Core_ModuleNew2</vt:lpstr>
      <vt:lpstr>15_NG_MOC_Core_ModuleNew2</vt:lpstr>
      <vt:lpstr>16_NG_MOC_Core_ModuleNew2</vt:lpstr>
      <vt:lpstr>22_NG_MOC_Core_ModuleNew2</vt:lpstr>
      <vt:lpstr>23_NG_MOC_Core_ModuleNew2</vt:lpstr>
      <vt:lpstr>Join Terminology: Cartesian Product</vt:lpstr>
      <vt:lpstr>Overview of Join Types</vt:lpstr>
      <vt:lpstr>Inner Join Syntax</vt:lpstr>
      <vt:lpstr>Outer Join Syntax</vt:lpstr>
      <vt:lpstr>Outer Join Examples</vt:lpstr>
      <vt:lpstr>Understanding Self Joins</vt:lpstr>
      <vt:lpstr>Self Join Examples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Christopher Bartlett</dc:creator>
  <cp:lastModifiedBy>VikasMunjal</cp:lastModifiedBy>
  <cp:revision>9</cp:revision>
  <dcterms:created xsi:type="dcterms:W3CDTF">2014-08-04T12:06:08Z</dcterms:created>
  <dcterms:modified xsi:type="dcterms:W3CDTF">2018-11-04T16:29:13Z</dcterms:modified>
</cp:coreProperties>
</file>