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AD3"/>
    <a:srgbClr val="76A5AF"/>
    <a:srgbClr val="F3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B1AC9-42B8-4B94-85FE-5B039F9E0E9A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F9BB9-53D3-4DD4-8AFA-D065880B0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975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F9BB9-53D3-4DD4-8AFA-D065880B04E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787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5C78-8650-36E9-14F2-A604866A4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54EF3-4F32-4BF7-6459-4DB352847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E1EB3-182D-0FAF-CF71-3DCE1E33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B5D7-4EB1-4B35-B0C8-476BD6B1D492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CBB4A-0D0A-3EA9-3BB8-9BD1C26B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967C6-B881-51DC-CEF8-4B2F37DF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6FF8-302C-4E62-8B46-1ADA40AA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00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495B-039F-EB4E-9B00-CB8E9BDE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33DBC-B6BF-E111-5343-6FB37944B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0EF7F-336F-9ECB-FC89-9B77CBFD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B5D7-4EB1-4B35-B0C8-476BD6B1D492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10289-7D8A-5BFC-2E5C-74BDA652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3CAA2-1047-1A7E-44B6-ABC1FF4B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6FF8-302C-4E62-8B46-1ADA40AA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03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FC743B-F64A-389F-DDFE-27715562B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02777-4865-56FB-7CD8-6B16165E4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9CAE8-CF80-3027-03AC-B840AA09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B5D7-4EB1-4B35-B0C8-476BD6B1D492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8F82B-30B7-8C51-F5DD-8D5BE6ED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2C728-FEAC-7575-006D-745E6844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6FF8-302C-4E62-8B46-1ADA40AA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61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95015-B997-BA89-2E65-5375DFFD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837E-1CF4-8DB6-4B71-3D10B20CB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51B79-3069-92C4-8F70-BF11E104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B5D7-4EB1-4B35-B0C8-476BD6B1D492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14CED-BCAB-A256-ED62-1C0C15F1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67A37-36B2-07EC-A887-6771539F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6FF8-302C-4E62-8B46-1ADA40AA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4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33AC-8636-F3CA-4F96-A8CC570DD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F47B5-9951-B980-CE9F-C6FE00FC4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5E9B0-7B4C-6581-8B79-E009375E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B5D7-4EB1-4B35-B0C8-476BD6B1D492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EC011-95D2-F851-915F-CD6FA42D0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E712D-97B6-EC23-27D6-829C9AB8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6FF8-302C-4E62-8B46-1ADA40AA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85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E36E-0E92-9B9E-CB34-828B43941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6592E-26FE-A114-A902-7CDC93C25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B9A8A-780C-7614-B932-ADC0BC162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84C6E-D85C-E3B2-E9DD-1DF27B79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B5D7-4EB1-4B35-B0C8-476BD6B1D492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7789F-C162-13B3-347E-B82E9018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7F637-783B-6099-3878-01B7A25C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6FF8-302C-4E62-8B46-1ADA40AA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16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B376-06FB-5C29-650D-2FC0CF36D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3A0A5-1DE1-8DD3-694D-82C91BE16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671C7-4EDE-B5CF-0BCE-7114FA70F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6EF6-7290-21A7-64D4-D24F9D3E4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492BC-93A7-0707-E254-99B8A956B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7233D3-B335-BAC2-91B3-E0C5E817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B5D7-4EB1-4B35-B0C8-476BD6B1D492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A03B0-355D-20C3-9981-E25E0A2D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9145D-591D-2BF8-B38D-5A4FD00F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6FF8-302C-4E62-8B46-1ADA40AA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41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F4DF-FC27-ABB8-90F9-28B1EF7F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F231F-9E6D-4152-EB74-84307096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B5D7-4EB1-4B35-B0C8-476BD6B1D492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4A332-4592-675D-B977-6A7D5F21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BD8DA4-9399-581B-87CF-31F611418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6FF8-302C-4E62-8B46-1ADA40AA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42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3C63C0-4060-5CBD-D64B-F8BDE558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B5D7-4EB1-4B35-B0C8-476BD6B1D492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4E1A0-0571-C58C-2154-6A0CA1DD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697B-8A50-5461-B584-552A50C7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6FF8-302C-4E62-8B46-1ADA40AA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77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DB8C-8D9D-9DBE-C064-4853FC32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196C0-B3B2-5837-5FB7-A0CB8BC46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A82FE-0B87-E73E-1890-E293A5C6A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37C24-8BFE-8D4F-5292-776AFBA8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B5D7-4EB1-4B35-B0C8-476BD6B1D492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C9B28-9123-0BB3-295E-948B0AB9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31101-C90A-F58C-87E5-BD85CF39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6FF8-302C-4E62-8B46-1ADA40AA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67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2A78-2AE0-7069-B200-B26A1263F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CECC3-9B30-EC07-5631-A009DDEE1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AF812-D0DE-1FC0-8619-701EA2BA2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4ACD5-2FC3-2FA8-079A-625E2AD82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B5D7-4EB1-4B35-B0C8-476BD6B1D492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D8F02-DB91-2852-6420-7DDA2A83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269C3-7B26-630D-9B71-40C02308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6FF8-302C-4E62-8B46-1ADA40AA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55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650E6-B66F-406F-9F48-EE6F9A494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A30C7-8CDF-6667-C874-FD27F1DCA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62ADD-1059-22CF-A131-5AF0B4C62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1B5D7-4EB1-4B35-B0C8-476BD6B1D492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C1E79-600D-84C0-3A12-45A621968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FCAD3-7780-3348-B81B-4E147C4AE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26FF8-302C-4E62-8B46-1ADA40AA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61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7B16-6D34-3BE8-FB52-1AF28DB1D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b="0" i="0" dirty="0">
                <a:effectLst/>
                <a:latin typeface="Gill Sans MT (Body)"/>
              </a:rPr>
              <a:t>Optimizing OList: Inventory Management and Market Basket Analysis for Cost Reduction</a:t>
            </a:r>
            <a:endParaRPr lang="en-IN" sz="4800" dirty="0">
              <a:latin typeface="Gill Sans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642423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7434-98C5-A49B-A970-0B9635E3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ill Sans MT (Body)"/>
              </a:rPr>
              <a:t>Key Findings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4CF11-DDC2-10B0-BC8B-D2E58CE94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9145" cy="4772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latin typeface="Gill Sans MT (Body)"/>
              </a:rPr>
              <a:t>Pareto Analysis on Product Category Name by Order Quantity</a:t>
            </a:r>
            <a:r>
              <a:rPr lang="en-IN" u="sng" dirty="0">
                <a:latin typeface="Gill Sans MT (Body)"/>
              </a:rPr>
              <a:t>:</a:t>
            </a:r>
          </a:p>
          <a:p>
            <a:r>
              <a:rPr lang="en-IN" dirty="0">
                <a:latin typeface="Gill Sans MT (Body)"/>
              </a:rPr>
              <a:t>The top 3 categories by order quantity are “toys”, ”health_beauty” and “bed_bath_table”.</a:t>
            </a:r>
          </a:p>
          <a:p>
            <a:r>
              <a:rPr lang="en-IN" dirty="0">
                <a:latin typeface="Gill Sans MT (Body)"/>
              </a:rPr>
              <a:t>The top 3 categories by order quantity account for 80.38% of the total order quantity delivered by the business.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895331-DC80-E700-7394-E0612F102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082980" cy="490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8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7434-98C5-A49B-A970-0B9635E3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ill Sans MT (Body)"/>
              </a:rPr>
              <a:t>Key Findings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4CF11-DDC2-10B0-BC8B-D2E58CE94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9145" cy="4772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latin typeface="Gill Sans MT (Body)"/>
              </a:rPr>
              <a:t>Revenue Analysis by Product Category-Item</a:t>
            </a:r>
            <a:r>
              <a:rPr lang="en-IN" u="sng" dirty="0">
                <a:latin typeface="Gill Sans MT (Body)"/>
              </a:rPr>
              <a:t>:</a:t>
            </a:r>
          </a:p>
          <a:p>
            <a:r>
              <a:rPr lang="en-IN" dirty="0">
                <a:latin typeface="Gill Sans MT (Body)"/>
              </a:rPr>
              <a:t>In this table, the top 3 categories by revenue have been further investigated on the revenue contribution of each product to the business.</a:t>
            </a:r>
          </a:p>
          <a:p>
            <a:r>
              <a:rPr lang="en-IN" dirty="0">
                <a:latin typeface="Gill Sans MT (Body)"/>
              </a:rPr>
              <a:t>The business can reduce the number of items per category based on their revenue contribution.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0992B8-F0A4-90AC-EFA7-8AFE157AD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236" y="1690688"/>
            <a:ext cx="4808637" cy="490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91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7434-98C5-A49B-A970-0B9635E3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ill Sans MT (Body)"/>
              </a:rPr>
              <a:t>Key Findings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4CF11-DDC2-10B0-BC8B-D2E58CE94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9145" cy="47726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>
                <a:latin typeface="Gill Sans MT (Body)"/>
              </a:rPr>
              <a:t>Order Quantity Analysis by Product Category-Item</a:t>
            </a:r>
            <a:r>
              <a:rPr lang="en-IN" u="sng" dirty="0">
                <a:latin typeface="Gill Sans MT (Body)"/>
              </a:rPr>
              <a:t>:</a:t>
            </a:r>
          </a:p>
          <a:p>
            <a:r>
              <a:rPr lang="en-IN" dirty="0">
                <a:latin typeface="Gill Sans MT (Body)"/>
              </a:rPr>
              <a:t>In this table, the top 3 categories by order quantity have been further investigated on the order quantity contribution of each product to the business.</a:t>
            </a:r>
          </a:p>
          <a:p>
            <a:r>
              <a:rPr lang="en-IN" dirty="0">
                <a:latin typeface="Gill Sans MT (Body)"/>
              </a:rPr>
              <a:t>The business can reduce the number of items per category based on their order quantity contribution.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39A97-794A-2771-FBBE-EF701B94D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4587638" cy="490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0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7434-98C5-A49B-A970-0B9635E3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ill Sans MT (Body)"/>
              </a:rPr>
              <a:t>Key Findings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4CF11-DDC2-10B0-BC8B-D2E58CE94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9145" cy="4772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latin typeface="Gill Sans MT (Body)"/>
              </a:rPr>
              <a:t>Product Categories present in more than 5 orders(</a:t>
            </a:r>
            <a:r>
              <a:rPr lang="en-US" u="sng" dirty="0">
                <a:solidFill>
                  <a:schemeClr val="accent1"/>
                </a:solidFill>
                <a:latin typeface="Gill Sans MT (Body)"/>
              </a:rPr>
              <a:t>Market Basket Analysis</a:t>
            </a:r>
            <a:r>
              <a:rPr lang="en-US" u="sng" dirty="0">
                <a:latin typeface="Gill Sans MT (Body)"/>
              </a:rPr>
              <a:t>)</a:t>
            </a:r>
            <a:r>
              <a:rPr lang="en-IN" u="sng" dirty="0">
                <a:latin typeface="Gill Sans MT (Body)"/>
              </a:rPr>
              <a:t>:</a:t>
            </a:r>
          </a:p>
          <a:p>
            <a:r>
              <a:rPr lang="en-IN" dirty="0">
                <a:latin typeface="Gill Sans MT (Body)"/>
              </a:rPr>
              <a:t>In this table, the categories which have been ordered at least once in any order have been listed .</a:t>
            </a:r>
          </a:p>
          <a:p>
            <a:r>
              <a:rPr lang="en-IN" dirty="0">
                <a:latin typeface="Gill Sans MT (Body)"/>
              </a:rPr>
              <a:t>The business can put a number of minimum order cap and focus on those shortlisted product categories.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7F852A-9570-54D1-C1CC-7F0FAE8C6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281118" cy="490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62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7434-98C5-A49B-A970-0B9635E3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ill Sans MT (Body)"/>
              </a:rPr>
              <a:t>Key Findings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4CF11-DDC2-10B0-BC8B-D2E58CE94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9209" cy="47726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>
                <a:latin typeface="Gill Sans MT (Body)"/>
              </a:rPr>
              <a:t>Combination of Product Categories(</a:t>
            </a:r>
            <a:r>
              <a:rPr lang="en-US" u="sng" dirty="0">
                <a:solidFill>
                  <a:schemeClr val="accent1"/>
                </a:solidFill>
                <a:latin typeface="Gill Sans MT (Body)"/>
              </a:rPr>
              <a:t>Market Basket Analysis</a:t>
            </a:r>
            <a:r>
              <a:rPr lang="en-US" u="sng" dirty="0">
                <a:latin typeface="Gill Sans MT (Body)"/>
              </a:rPr>
              <a:t>)</a:t>
            </a:r>
            <a:r>
              <a:rPr lang="en-IN" u="sng" dirty="0">
                <a:latin typeface="Gill Sans MT (Body)"/>
              </a:rPr>
              <a:t>:</a:t>
            </a:r>
          </a:p>
          <a:p>
            <a:r>
              <a:rPr lang="en-IN" dirty="0">
                <a:latin typeface="Gill Sans MT (Body)"/>
              </a:rPr>
              <a:t>In this table, the combination of categories which have been ordered at least once in any order have been listed.</a:t>
            </a:r>
          </a:p>
          <a:p>
            <a:r>
              <a:rPr lang="en-IN" dirty="0">
                <a:latin typeface="Gill Sans MT (Body)"/>
              </a:rPr>
              <a:t>It can be seen that “toys”&amp;”bed_bath_table” is the best combination followed by “toys”&amp;”furniture_decor” and “toys”&amp;”computers_accessories”.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2B7E58-2075-A770-3397-A9A10D71F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235" y="1807804"/>
            <a:ext cx="6632765" cy="477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95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47F6-EADD-59F5-ABA0-F8A65DB37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ill Sans MT (Body)"/>
              </a:rPr>
              <a:t>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D09A5-75AB-9DF2-588A-009CFA84B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>
                <a:latin typeface="Gill Sans MT (Body)"/>
              </a:rPr>
              <a:t>The business should focus on top products by order quantity and make sure to have them in their inventory as well.</a:t>
            </a:r>
          </a:p>
          <a:p>
            <a:r>
              <a:rPr lang="en-IN" dirty="0">
                <a:latin typeface="Gill Sans MT (Body)"/>
              </a:rPr>
              <a:t>The business should also focus on top products by revenue and make sure to have them in their inventory as well.</a:t>
            </a:r>
          </a:p>
          <a:p>
            <a:r>
              <a:rPr lang="en-IN" dirty="0">
                <a:latin typeface="Gill Sans MT (Body)"/>
              </a:rPr>
              <a:t>A revenue percentage can be capped and business can focus more on those products that are contributing to that revenue percentage.</a:t>
            </a:r>
          </a:p>
          <a:p>
            <a:r>
              <a:rPr lang="en-IN" dirty="0">
                <a:latin typeface="Gill Sans MT (Body)"/>
              </a:rPr>
              <a:t>An order quantity percentage can be capped and business can focus more on those products that are contributing to that order quantity percentage.</a:t>
            </a:r>
          </a:p>
          <a:p>
            <a:r>
              <a:rPr lang="en-IN" dirty="0">
                <a:latin typeface="Gill Sans MT (Body)"/>
              </a:rPr>
              <a:t>Since, “toys”, ”watches_gifts” and “health_beauty” account for 80.90% of the total revenue generated by the business. These categories should be their go to categories.</a:t>
            </a:r>
          </a:p>
          <a:p>
            <a:r>
              <a:rPr lang="en-IN" dirty="0">
                <a:latin typeface="Gill Sans MT (Body)"/>
              </a:rPr>
              <a:t>Since, </a:t>
            </a:r>
            <a:r>
              <a:rPr lang="en-IN" kern="1200" dirty="0">
                <a:solidFill>
                  <a:srgbClr val="000000"/>
                </a:solidFill>
                <a:effectLst/>
                <a:latin typeface="Gill Sans MT (Body)"/>
                <a:ea typeface="+mn-ea"/>
                <a:cs typeface="+mn-cs"/>
              </a:rPr>
              <a:t>“toys”, ”health_beauty” and “bed_bath_table” </a:t>
            </a:r>
            <a:r>
              <a:rPr lang="en-IN" dirty="0">
                <a:latin typeface="Gill Sans MT (Body)"/>
              </a:rPr>
              <a:t>account for 80.38% of the total order quantity delivered by the business. These categories should also be a part of their go to categories.</a:t>
            </a:r>
          </a:p>
          <a:p>
            <a:r>
              <a:rPr lang="en-IN" dirty="0">
                <a:latin typeface="Gill Sans MT (Body)"/>
              </a:rPr>
              <a:t>In the combination of strongly associated categories which have been ordered at least once in any order, “toys”&amp;”bed_bath_table” is the best combination followed by “toys”&amp;”furniture_decor” and “toys”&amp;”computers_accessories”. The business should come up with strategies to manage the inventory accordingly.</a:t>
            </a:r>
          </a:p>
          <a:p>
            <a:endParaRPr lang="en-IN" dirty="0">
              <a:latin typeface="Gill Sans MT (Body)"/>
            </a:endParaRPr>
          </a:p>
          <a:p>
            <a:endParaRPr lang="en-IN" dirty="0">
              <a:latin typeface="Gill Sans MT (Body)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9790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78B3-EA7E-C3CF-6945-B602D4CB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ill Sans MT" panose="020B0502020104020203" pitchFamily="34" charset="0"/>
              </a:rPr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5A67-77D2-B2DF-2AE1-196DF017B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u="sng" dirty="0">
                <a:latin typeface="Gill Sans MT" panose="020B0502020104020203" pitchFamily="34" charset="0"/>
              </a:rPr>
              <a:t>Data Methodology:</a:t>
            </a:r>
          </a:p>
          <a:p>
            <a:r>
              <a:rPr lang="en-IN" dirty="0">
                <a:latin typeface="Gill Sans MT" panose="020B0502020104020203" pitchFamily="34" charset="0"/>
              </a:rPr>
              <a:t>Data cleaning &amp; transformation: Python</a:t>
            </a:r>
          </a:p>
          <a:p>
            <a:r>
              <a:rPr lang="en-IN" dirty="0">
                <a:latin typeface="Gill Sans MT" panose="020B0502020104020203" pitchFamily="34" charset="0"/>
              </a:rPr>
              <a:t>Data visualisation: Tableau</a:t>
            </a:r>
          </a:p>
        </p:txBody>
      </p:sp>
    </p:spTree>
    <p:extLst>
      <p:ext uri="{BB962C8B-B14F-4D97-AF65-F5344CB8AC3E}">
        <p14:creationId xmlns:p14="http://schemas.microsoft.com/office/powerpoint/2010/main" val="517066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A8E0-3531-970F-7D0B-F082CBDE3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Gill Sans MT" panose="020B05020201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4716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702A-A5F1-A0E8-6927-BACD397A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ill Sans MT (Body)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0F0C8-1F25-B363-0938-C23A128B7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000" indent="-342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800" dirty="0">
                <a:latin typeface="Gill Sans MT (Body)"/>
              </a:rPr>
              <a:t>Objective </a:t>
            </a:r>
          </a:p>
          <a:p>
            <a:pPr marL="342000" indent="-342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800" dirty="0">
                <a:latin typeface="Gill Sans MT (Body)"/>
              </a:rPr>
              <a:t>Background</a:t>
            </a:r>
          </a:p>
          <a:p>
            <a:pPr marL="342000" indent="-342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800" dirty="0">
                <a:latin typeface="Gill Sans MT (Body)"/>
              </a:rPr>
              <a:t>Key findings</a:t>
            </a:r>
          </a:p>
          <a:p>
            <a:pPr marL="342000" indent="-342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800" dirty="0">
                <a:latin typeface="Gill Sans MT (Body)"/>
              </a:rPr>
              <a:t>Recommendations</a:t>
            </a:r>
          </a:p>
          <a:p>
            <a:pPr marL="342000" indent="-342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800" dirty="0">
                <a:latin typeface="Gill Sans MT (Body)"/>
              </a:rPr>
              <a:t>Appendix:</a:t>
            </a:r>
          </a:p>
          <a:p>
            <a:pPr marL="799200" lvl="1" indent="-342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dirty="0">
                <a:latin typeface="Gill Sans MT (Body)"/>
              </a:rPr>
              <a:t>Data methodology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221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F790-4ACE-D0A4-70E0-DC89A6BC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ill Sans MT (Body)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D69E6-ABCA-55CC-FF86-22A669D07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Gill Sans MT (Body)"/>
              </a:rPr>
              <a:t>I</a:t>
            </a:r>
            <a:r>
              <a:rPr lang="en-US" b="0" i="0" dirty="0">
                <a:effectLst/>
                <a:latin typeface="Gill Sans MT (Body)"/>
              </a:rPr>
              <a:t>dentify top products that contribute to the revenue.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Gill Sans MT (Body)"/>
              </a:rPr>
              <a:t>I</a:t>
            </a:r>
            <a:r>
              <a:rPr lang="en-US" b="0" i="0" dirty="0">
                <a:effectLst/>
                <a:latin typeface="Gill Sans MT (Body)"/>
              </a:rPr>
              <a:t>dentify top products by order quantity.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effectLst/>
                <a:latin typeface="Gill Sans MT (Body)"/>
              </a:rPr>
              <a:t> Use market basket analysis to analyze the purchase behavior of individual customers.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Gill Sans MT (Body)"/>
              </a:rPr>
              <a:t>H</a:t>
            </a:r>
            <a:r>
              <a:rPr lang="en-US" b="0" i="0" dirty="0">
                <a:effectLst/>
                <a:latin typeface="Gill Sans MT (Body)"/>
              </a:rPr>
              <a:t>aving specific categories in hand that will be beneficial to the company.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effectLst/>
                <a:latin typeface="Gill Sans MT (Body)"/>
              </a:rPr>
              <a:t>To reduce the number of items in a particular category to increase profit.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76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5DDD-A514-5F77-7373-32108CBE5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ill Sans MT (Body)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58E86-0800-21CB-EA23-1AC94E498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0" i="0" dirty="0">
                <a:effectLst/>
                <a:latin typeface="Gill Sans MT (Body)"/>
              </a:rPr>
              <a:t>OList is an e-commerce company that has faced some losses recently.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effectLst/>
                <a:latin typeface="Gill Sans MT (Body)"/>
              </a:rPr>
              <a:t>They want to manage their inventory very well so as to reduce any unnecessary costs that they might be bearing</a:t>
            </a:r>
            <a:r>
              <a:rPr lang="en-US" dirty="0">
                <a:latin typeface="Gill Sans MT (Body)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effectLst/>
                <a:latin typeface="Gill Sans MT (Body)"/>
              </a:rPr>
              <a:t> OList wants to identify the product categories which they can get rid of without significantly impacting business.</a:t>
            </a:r>
            <a:endParaRPr lang="en-US" dirty="0">
              <a:latin typeface="Gill Sans MT (Body)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353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E9A2-0F1E-0CEC-1BA8-E600FB47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ill Sans MT (Body)"/>
              </a:rPr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C0B03-59F1-9CD6-0FB2-A8DFD118A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28" y="1978603"/>
            <a:ext cx="421178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u="sng" dirty="0">
                <a:latin typeface="Gill Sans MT (Body)"/>
              </a:rPr>
              <a:t>Top 20 Ordered Products By Quantity:</a:t>
            </a:r>
          </a:p>
          <a:p>
            <a:r>
              <a:rPr lang="en-IN" dirty="0">
                <a:latin typeface="Gill Sans MT (Body)"/>
              </a:rPr>
              <a:t>The most ordered product by quantity has been ordered 527 times and it belongs to the category “toys”.</a:t>
            </a:r>
          </a:p>
          <a:p>
            <a:r>
              <a:rPr lang="en-IN" dirty="0">
                <a:latin typeface="Gill Sans MT (Body)"/>
              </a:rPr>
              <a:t>14 out of 20 top ordered products by quantity belong to the category “toys”.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0C48B-B9F1-6365-A7CD-962F47FED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855" y="1978603"/>
            <a:ext cx="7225145" cy="423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0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C4A0-C732-B35E-1643-48AB96F4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ill Sans MT (Body)"/>
              </a:rPr>
              <a:t>Key Findings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5FBEB-B036-E00A-0E5B-9DE496DEF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118" y="1825625"/>
            <a:ext cx="40039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u="sng" dirty="0">
                <a:latin typeface="Gill Sans MT (Body)"/>
              </a:rPr>
              <a:t>Top 20 Products By Revenue:</a:t>
            </a:r>
          </a:p>
          <a:p>
            <a:r>
              <a:rPr lang="en-IN" dirty="0">
                <a:latin typeface="Gill Sans MT (Body)"/>
              </a:rPr>
              <a:t>The product having the highest revenue of $60,164 belongs to the category “toys”.</a:t>
            </a:r>
          </a:p>
          <a:p>
            <a:r>
              <a:rPr lang="en-IN" dirty="0">
                <a:latin typeface="Gill Sans MT (Body)"/>
              </a:rPr>
              <a:t>17 out of 20 top products by Revenue belong to the category “toys”.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B495D-BFC1-E569-C57B-90FF07F09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164" y="1825625"/>
            <a:ext cx="73498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6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EC6E-7437-6F6D-029F-5744F6A8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ill Sans MT (Body)"/>
              </a:rPr>
              <a:t>Key Findings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9BF56-F6BA-0528-A739-7CC95847D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174" y="1753033"/>
            <a:ext cx="7568044" cy="4918075"/>
          </a:xfrm>
        </p:spPr>
        <p:txBody>
          <a:bodyPr/>
          <a:lstStyle/>
          <a:p>
            <a:pPr marL="0" indent="0">
              <a:buNone/>
            </a:pPr>
            <a:r>
              <a:rPr lang="en-IN" u="sng" dirty="0">
                <a:latin typeface="Gill Sans MT (Body)"/>
              </a:rPr>
              <a:t>Percentage running total by revenue:</a:t>
            </a:r>
          </a:p>
          <a:p>
            <a:r>
              <a:rPr lang="en-IN" dirty="0">
                <a:latin typeface="Gill Sans MT (Body)"/>
              </a:rPr>
              <a:t>Top revenue generating products along with their running total percentage of revenue can be discerned with the help of this table.</a:t>
            </a:r>
          </a:p>
          <a:p>
            <a:r>
              <a:rPr lang="en-IN" dirty="0">
                <a:latin typeface="Gill Sans MT (Body)"/>
              </a:rPr>
              <a:t>A revenue percentage can be capped and business can focus more on those products that are contributing to that revenue percentage.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24BAE-921B-5E12-DE54-D70DAF809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163" y="1753033"/>
            <a:ext cx="3785755" cy="491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8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F1D09-A889-CD94-9835-764D6811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ill Sans MT (Body)"/>
              </a:rPr>
              <a:t>Key Findings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88F7F-0502-371F-3ABC-5377CD5DF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185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u="sng" dirty="0">
                <a:latin typeface="Gill Sans MT (Body)"/>
              </a:rPr>
              <a:t>Percentage running total by number of orders:</a:t>
            </a:r>
          </a:p>
          <a:p>
            <a:r>
              <a:rPr lang="en-IN" dirty="0">
                <a:latin typeface="Gill Sans MT (Body)"/>
              </a:rPr>
              <a:t>Top most ordered products along with their running total percentage of number of orders can be discerned with the help of this table.</a:t>
            </a:r>
          </a:p>
          <a:p>
            <a:r>
              <a:rPr lang="en-IN" dirty="0">
                <a:latin typeface="Gill Sans MT (Body)"/>
              </a:rPr>
              <a:t>An order quantity percentage can be capped and business can focus more on those products that are contributing to that order quantity percentage.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08622-25A2-2B39-56E1-DBC0B4543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764" y="1488787"/>
            <a:ext cx="4701947" cy="505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80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7434-98C5-A49B-A970-0B9635E3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ill Sans MT (Body)"/>
              </a:rPr>
              <a:t>Key Findings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4CF11-DDC2-10B0-BC8B-D2E58CE94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9145" cy="4772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latin typeface="Gill Sans MT (Body)"/>
              </a:rPr>
              <a:t>Pareto Analysis on Product Category Name by Revenue</a:t>
            </a:r>
            <a:r>
              <a:rPr lang="en-IN" u="sng" dirty="0">
                <a:latin typeface="Gill Sans MT (Body)"/>
              </a:rPr>
              <a:t>:</a:t>
            </a:r>
          </a:p>
          <a:p>
            <a:r>
              <a:rPr lang="en-IN" dirty="0">
                <a:latin typeface="Gill Sans MT (Body)"/>
              </a:rPr>
              <a:t>The top 3 categories by revenue are “toys”, ”watches_gifts” and “health_beauty”.</a:t>
            </a:r>
          </a:p>
          <a:p>
            <a:r>
              <a:rPr lang="en-IN" dirty="0">
                <a:latin typeface="Gill Sans MT (Body)"/>
              </a:rPr>
              <a:t>The top 3 categories by revenue account for 80.90% of the total revenue generated by the business.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F783A-E760-5787-C33C-66B9FBA11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487" y="1825625"/>
            <a:ext cx="5052498" cy="477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68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912</Words>
  <Application>Microsoft Office PowerPoint</Application>
  <PresentationFormat>Widescreen</PresentationFormat>
  <Paragraphs>74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Gill Sans MT</vt:lpstr>
      <vt:lpstr>Gill Sans MT (Body)</vt:lpstr>
      <vt:lpstr>Wingdings</vt:lpstr>
      <vt:lpstr>Office Theme</vt:lpstr>
      <vt:lpstr>Optimizing OList: Inventory Management and Market Basket Analysis for Cost Reduction</vt:lpstr>
      <vt:lpstr>Agenda</vt:lpstr>
      <vt:lpstr>Objective</vt:lpstr>
      <vt:lpstr>Background</vt:lpstr>
      <vt:lpstr>Key Findings</vt:lpstr>
      <vt:lpstr>Key Findings</vt:lpstr>
      <vt:lpstr>Key Findings</vt:lpstr>
      <vt:lpstr>Key Findings</vt:lpstr>
      <vt:lpstr>Key Findings</vt:lpstr>
      <vt:lpstr>Key Findings</vt:lpstr>
      <vt:lpstr>Key Findings</vt:lpstr>
      <vt:lpstr>Key Findings</vt:lpstr>
      <vt:lpstr>Key Findings</vt:lpstr>
      <vt:lpstr>Key Findings</vt:lpstr>
      <vt:lpstr>Recommendations</vt:lpstr>
      <vt:lpstr>Appendix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OList: Inventory Management and Market Basket Analysis for Cost Reduction</dc:title>
  <dc:creator>Aakar Bhardwaj</dc:creator>
  <cp:lastModifiedBy>Aakar Bhardwaj</cp:lastModifiedBy>
  <cp:revision>43</cp:revision>
  <dcterms:created xsi:type="dcterms:W3CDTF">2024-01-11T10:53:56Z</dcterms:created>
  <dcterms:modified xsi:type="dcterms:W3CDTF">2024-01-15T09:42:56Z</dcterms:modified>
</cp:coreProperties>
</file>