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AC23E-2A34-4643-AECA-52A8AA738B6D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87BE-828A-49B0-8299-B55CF37A1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5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9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0CE0B-9270-F877-1835-FD6C90360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6E8BBB-3176-F331-B4AE-5D29BDC19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DEA4C4-B691-A0E9-F65F-1D9AAE775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2B614-790A-6BA1-D888-33ACE8B93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A4B60-C239-3B5C-9069-C16B9B345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7F90A-0EAF-9338-95E1-FF3153AAB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106E9-2666-63D8-B07F-FCA36DB84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75F76-2F4D-398B-C37A-1724AC912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2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26F7A-06C8-846E-ED68-C68C32DA4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9A480C-AD3D-9621-FE8A-F066ABA19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AD3D0E-8856-C9B9-ADAF-5ED50EF5B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6E966-67C7-BB88-7155-26556DE5E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7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A828E-4F4F-8C2B-540E-CA49C93CC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44D187-2BC5-32ED-4AA0-31552AE65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1F7CF0-3339-E1A9-E517-76FB83497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7CCB-8B04-FC0E-B5B8-32E0D7B8C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38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E0E88-74EC-3053-ADD7-75630ACED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2FD69-EE05-7F8D-5635-30DAC501D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902222-2DFE-B754-E66B-5C5C53656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6640F-D7D1-B470-9F2A-0CBFA5D8F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91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56A55-5CB9-3141-2A22-0339343EE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661CA-B97F-DA9B-4D41-D33B3E623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F0171-88A1-4F88-9113-35AD3E683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C5061-C563-3CA2-BEE8-889B299B1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453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BB142-165B-D19C-8CDB-25F2EF737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5F383-D4B2-97E0-FBD7-C7B858FEC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54361-9574-BCF2-7B08-9D249E9E6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60434-94AF-2372-5DE2-B7643390C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1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A8886-3990-7B76-7373-09553AD49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0A372C-3D77-B062-718D-D1EE413B86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9ED3A-0B3B-51C2-FD1D-C99AA8423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84572-725F-5FF8-4D79-1D4B078BA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70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8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0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8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0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0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0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89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4E05FC9-450D-4D83-8BFE-FDDC9316A189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3DC0C58-D98A-46E2-BB55-58BF403D9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5B8-D234-7C5C-41BD-D360997B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Pizza Sales Analytics: Optimizing Performance and Customer Satisfaction for PizzaXpress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49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255BC-6BDB-0A2E-38AF-B46E5545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D7B6-6891-524C-3C01-B8F8B90D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7105"/>
            <a:ext cx="7729728" cy="1188720"/>
          </a:xfrm>
        </p:spPr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C1B5-D61E-5EDE-A674-C3DA4F6F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3501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Total Pizzas Sold By Pizza Category: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Classic category was sold the most followed by Supreme and Veggie.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Chicken category was the least sold category.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700" dirty="0">
              <a:latin typeface="Gill Sans MT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B7341-9D5C-B7CB-06C0-2A1C5E61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4625"/>
            <a:ext cx="5361850" cy="24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2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FD71-64EA-0D9F-ACE4-82914F038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8817-35DB-F6D9-D3C1-30B16EAA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148"/>
            <a:ext cx="7729728" cy="1188720"/>
          </a:xfrm>
        </p:spPr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732-6EA9-FD51-1092-EFC156D1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3501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Top &amp; Bottom 5 Pizzas By Revenue: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The Thai Chicken Pizza generated the highest revenue amongst all the pizzas followed by The Barbecue Chicken Pizza and The California Chicken Pizza.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The Brie </a:t>
            </a:r>
            <a:r>
              <a:rPr lang="en-IN" sz="1700" dirty="0" err="1">
                <a:latin typeface="Gill Sans MT (Body)"/>
              </a:rPr>
              <a:t>Carre</a:t>
            </a:r>
            <a:r>
              <a:rPr lang="en-IN" sz="1700" dirty="0">
                <a:latin typeface="Gill Sans MT (Body)"/>
              </a:rPr>
              <a:t> Pizza had the least revenue amongst all the pizzas.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700" dirty="0">
              <a:latin typeface="Gill Sans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21D10-A44F-06F3-2BF0-D7B68F1A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476" y="1675213"/>
            <a:ext cx="3913853" cy="44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8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88963-AD32-4A9D-6BAA-ECEF0156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3480-A708-E786-F136-7EEE05D1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727"/>
            <a:ext cx="7729728" cy="1188720"/>
          </a:xfrm>
        </p:spPr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99A5-701E-498C-002F-F5C3D027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3501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Top &amp; Bottom 5 Pizzas By Quantity: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The quantity sold for each pizza in the Top 5 list was approximately equal.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The Brie </a:t>
            </a:r>
            <a:r>
              <a:rPr lang="en-IN" sz="1700" dirty="0" err="1">
                <a:latin typeface="Gill Sans MT (Body)"/>
              </a:rPr>
              <a:t>Carre</a:t>
            </a:r>
            <a:r>
              <a:rPr lang="en-IN" sz="1700" dirty="0">
                <a:latin typeface="Gill Sans MT (Body)"/>
              </a:rPr>
              <a:t> Pizza was the least sold amongst all the pizzas.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700" dirty="0">
              <a:latin typeface="Gill Sans MT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DF663-75D1-55BA-35A2-D95BAB84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054" y="1541703"/>
            <a:ext cx="4449558" cy="47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0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656A1-8529-6A21-46E8-1D1B11EDC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E335-F725-1B8A-8F10-9864D56C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148"/>
            <a:ext cx="7729728" cy="1188720"/>
          </a:xfrm>
        </p:spPr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0C90-5D90-A5FD-CEB8-7985DD06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3501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Top &amp; Bottom 5 Pizzas By Total Orders: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The total number of orders for each pizza in the Top 5 list was approximately equal.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The Brie </a:t>
            </a:r>
            <a:r>
              <a:rPr lang="en-IN" sz="1700" dirty="0" err="1">
                <a:latin typeface="Gill Sans MT (Body)"/>
              </a:rPr>
              <a:t>Carre</a:t>
            </a:r>
            <a:r>
              <a:rPr lang="en-IN" sz="1700" dirty="0">
                <a:latin typeface="Gill Sans MT (Body)"/>
              </a:rPr>
              <a:t> Pizza had the least number of total orders amongst all the pizzas.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700" dirty="0">
              <a:latin typeface="Gill Sans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14B69-487D-4FD8-A033-EDD67B039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23" y="1499190"/>
            <a:ext cx="4653270" cy="49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7090-C761-60D7-4B3D-A9F95178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981" y="168279"/>
            <a:ext cx="7729728" cy="1188720"/>
          </a:xfrm>
        </p:spPr>
        <p:txBody>
          <a:bodyPr/>
          <a:lstStyle/>
          <a:p>
            <a:r>
              <a:rPr lang="en-IN" dirty="0">
                <a:latin typeface="Gill Sans MT" panose="020B0502020104020203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5FA0-D39F-3DFC-C55D-EC09221F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3" y="1440574"/>
            <a:ext cx="10245212" cy="541742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Implement a comprehensive strategy focusing on menu optimization, promotion of bundle deals, targeted marketing on high-volume days, customer retention programs, operational efficiency improvements, and strategic market expansion. </a:t>
            </a:r>
            <a:endParaRPr lang="en-IN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These initiatives will capitalize on the insights from 2015, driving increased sales and customer satisfaction.</a:t>
            </a:r>
            <a:endParaRPr lang="en-IN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Implement dynamic pricing strategies or targeted promotions during peak hours to incentivize customers to order during off-peak times, balancing order flow and optimizing operational efficiency</a:t>
            </a:r>
            <a:r>
              <a:rPr lang="en-IN" dirty="0">
                <a:latin typeface="Gill Sans MT" panose="020B05020201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Adjust staffing levels and inventory management based on daily order trends to ensure optimal resource allocation and minimize waste, particularly on high-demand days</a:t>
            </a:r>
            <a:r>
              <a:rPr lang="en-IN" dirty="0">
                <a:latin typeface="Gill Sans MT" panose="020B05020201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Develop seasonal promotions or menu items to capitalize on trends in monthly order volume, driving sales during peak months and maintaining customer engagement during slower periods</a:t>
            </a:r>
            <a:r>
              <a:rPr lang="en-IN" dirty="0">
                <a:latin typeface="Gill Sans MT" panose="020B05020201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Utilize the insights from % of sales by pizza size to optimize the menu by highlighting and promoting the most popular sizes, driving overall sales and customer satisfaction</a:t>
            </a:r>
            <a:r>
              <a:rPr lang="en-US" b="0" i="0" dirty="0">
                <a:effectLst/>
                <a:latin typeface="Gill Sans MT" panose="020B0502020104020203" pitchFamily="34" charset="0"/>
              </a:rPr>
              <a:t>.</a:t>
            </a:r>
            <a:endParaRPr lang="en-US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Based on the total pizzas sold by pizza category, consider introducing new pizza varieties or emphasizing underperforming categories to diversify the menu and cater to a wider range of customer preferences, potentially increasing overall sales.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Top 5 Pizzas:</a:t>
            </a:r>
            <a:endParaRPr lang="en-US" b="0" i="0" dirty="0">
              <a:solidFill>
                <a:srgbClr val="0D0D0D"/>
              </a:solidFill>
              <a:effectLst/>
              <a:latin typeface="Gill Sans MT" panose="020B0502020104020203" pitchFamily="34" charset="0"/>
            </a:endParaRP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Promotion:</a:t>
            </a: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 Highlight and promote the top 5 pizzas to capitalize on their popularity and increase sales further.</a:t>
            </a: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Bundle Deals:</a:t>
            </a: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 Create bundle deals that include these top-selling pizzas to encourage cross-selling and increase average order value.</a:t>
            </a: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Menu Optimization:</a:t>
            </a: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 Consider expanding or enhancing the offerings of these pizzas to meet high demand.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Bottom 5 Pizzas:</a:t>
            </a:r>
            <a:endParaRPr lang="en-US" b="0" i="0" dirty="0">
              <a:solidFill>
                <a:srgbClr val="0D0D0D"/>
              </a:solidFill>
              <a:effectLst/>
              <a:latin typeface="Gill Sans MT" panose="020B0502020104020203" pitchFamily="34" charset="0"/>
            </a:endParaRP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Re-evaluate Menu:</a:t>
            </a: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 Assess the popularity and profitability of the bottom 5 pizzas and consider removing or reimagining them to streamline the menu and reduce waste.</a:t>
            </a: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Promotion or Revamp:</a:t>
            </a:r>
            <a:r>
              <a:rPr lang="en-US" b="0" i="0" dirty="0">
                <a:solidFill>
                  <a:srgbClr val="0D0D0D"/>
                </a:solidFill>
                <a:effectLst/>
                <a:latin typeface="Gill Sans MT" panose="020B0502020104020203" pitchFamily="34" charset="0"/>
              </a:rPr>
              <a:t> Consider promoting these pizzas with special offers or revamping them to increase their appeal and sales performance.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dirty="0">
              <a:solidFill>
                <a:srgbClr val="0D0D0D"/>
              </a:solidFill>
              <a:latin typeface="Söhne"/>
            </a:endParaRPr>
          </a:p>
          <a:p>
            <a:pPr lvl="1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4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17F5-064A-6EAB-E089-04AADB1F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" panose="020B0502020104020203" pitchFamily="34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1BDB-2055-4EAB-FF32-C399342D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>
                <a:latin typeface="Gill Sans MT" panose="020B0502020104020203" pitchFamily="34" charset="0"/>
              </a:rPr>
              <a:t>Data Methodology: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  <a:latin typeface="Gill Sans MT" panose="020B0502020104020203" pitchFamily="34" charset="0"/>
              </a:rPr>
              <a:t>Data cleaning: </a:t>
            </a:r>
            <a:r>
              <a:rPr lang="en-IN" dirty="0">
                <a:latin typeface="Gill Sans MT" panose="020B0502020104020203" pitchFamily="34" charset="0"/>
              </a:rPr>
              <a:t>Microsoft Excel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  <a:latin typeface="Gill Sans MT" panose="020B0502020104020203" pitchFamily="34" charset="0"/>
              </a:rPr>
              <a:t>Data report: </a:t>
            </a:r>
            <a:r>
              <a:rPr lang="en-IN" dirty="0">
                <a:latin typeface="Gill Sans MT" panose="020B0502020104020203" pitchFamily="34" charset="0"/>
              </a:rPr>
              <a:t>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  <a:latin typeface="Gill Sans MT" panose="020B0502020104020203" pitchFamily="34" charset="0"/>
              </a:rPr>
              <a:t>Data transformation and visualization: </a:t>
            </a:r>
            <a:r>
              <a:rPr lang="en-IN" dirty="0">
                <a:latin typeface="Gill Sans MT" panose="020B0502020104020203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71171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3745-D41B-7F1A-9A80-3A5C3737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dirty="0">
                <a:latin typeface="Gill Sans MT" panose="020B05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164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702A-A5F1-A0E8-6927-BACD397A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F0C8-1F25-B363-0938-C23A128B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Objective 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Background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Key findings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Recommendations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Appendix:</a:t>
            </a:r>
          </a:p>
          <a:p>
            <a:pPr marL="799200" lvl="1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latin typeface="Gill Sans MT (Body)"/>
              </a:rPr>
              <a:t>Data methodology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21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F790-4ACE-D0A4-70E0-DC89A6BC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5794"/>
            <a:ext cx="7729728" cy="1188720"/>
          </a:xfrm>
        </p:spPr>
        <p:txBody>
          <a:bodyPr/>
          <a:lstStyle/>
          <a:p>
            <a:r>
              <a:rPr lang="en-IN" dirty="0">
                <a:latin typeface="Gill Sans MT (Body)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69E6-ABCA-55CC-FF86-22A669D0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540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Our project offers the client flexibility in accessing insights based on their preference.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a detailed technical view of the approach used to create KPIs and trends, the SQL report provides a comprehensive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Additionally, for a quick glance at the final numbers of the KPIs, SQL offers a straightforward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those interested in a more interactive and visually appealing experience with the ability to filter and drill down into specific data points using slicers and other tools, the Power BI dashboard is available.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dual approach ensures that the client can choose the format that best suits their analytical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Analyze sales data to identify trends and patterns in customer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Gain insights into customer preferences for pizza categories and sizes.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Determine the average number of pizzas per order and average order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Identify top-selling and underperforming pizzas by revenue, quantity, and orders.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 a comprehensive dashboard to visualize key performance indicators (KPIs) and trends.</a:t>
            </a:r>
          </a:p>
        </p:txBody>
      </p:sp>
    </p:spTree>
    <p:extLst>
      <p:ext uri="{BB962C8B-B14F-4D97-AF65-F5344CB8AC3E}">
        <p14:creationId xmlns:p14="http://schemas.microsoft.com/office/powerpoint/2010/main" val="11237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5DDD-A514-5F77-7373-32108CBE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8E86-0800-21CB-EA23-1AC94E49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the fiercely competitive food industry, understanding customer preferences and optimizing operational efficiency is crucial for success.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Our client, PizzaXpress, sought to enhance its business intelligence capabilities to improve decision-making and drive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goal of this project was to analyze sales data and customer behavior to uncover valuable insights that could be used to increase sales, improve customer satisfaction, and streamline operations.</a:t>
            </a:r>
          </a:p>
        </p:txBody>
      </p:sp>
    </p:spTree>
    <p:extLst>
      <p:ext uri="{BB962C8B-B14F-4D97-AF65-F5344CB8AC3E}">
        <p14:creationId xmlns:p14="http://schemas.microsoft.com/office/powerpoint/2010/main" val="209353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9A2-0F1E-0CEC-1BA8-E600FB47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601"/>
            <a:ext cx="7729728" cy="1188720"/>
          </a:xfrm>
        </p:spPr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0B03-59F1-9CD6-0FB2-A8DFD118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3501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Key Performance Indicators(KPIs):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In the year 2015, </a:t>
            </a:r>
            <a:r>
              <a:rPr lang="en-IN" sz="1700" dirty="0" err="1">
                <a:latin typeface="Gill Sans MT (Body)"/>
              </a:rPr>
              <a:t>PizzaXpress</a:t>
            </a:r>
            <a:r>
              <a:rPr lang="en-IN" sz="1700" dirty="0">
                <a:latin typeface="Gill Sans MT (Body)"/>
              </a:rPr>
              <a:t> did a business of $817.86K.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On an average their order value was $38.31.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They completed 21,350 orders and sold 49,574 Pizzas in total with an average of 2.32 Pizzas per order.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566AA-C759-75D7-E753-BE6EF4F26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60" y="3002243"/>
            <a:ext cx="749110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693B4-6842-A351-CC21-739F6EA2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1560-7944-800C-79DD-04747D99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491" y="168279"/>
            <a:ext cx="7729728" cy="1188720"/>
          </a:xfrm>
        </p:spPr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3491-C95B-D09A-9CE4-ED7B82DC3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3501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Hourly Trend for Total Orders: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The time intervals 12-13,13-14,18-19 and 17-18 relatively received higher number of orders when compared to the rest of the day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Very few number of orders were received for the intervals 9-10,10-11 and 23-24.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1FAD9-62E8-5318-DBE5-9798AF6F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01" y="1882665"/>
            <a:ext cx="4547633" cy="2738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1E0D85-2FE3-03D6-5CFC-4E67D54D5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01" y="4621581"/>
            <a:ext cx="3396180" cy="15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3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E2E69-7DAD-D56A-7B85-0DD129CA4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F592-37B4-A687-C06F-4A3438FC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407" y="227273"/>
            <a:ext cx="7729728" cy="1188720"/>
          </a:xfrm>
        </p:spPr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2EDD-4AA5-698B-46EA-8A539721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3501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Daily Trend for Total Orders: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Friday was the busiest day in terms of total orders received by the business followed by Thursday and Saturday.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Amongst all the days, Sunday had the least number of orders.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700" dirty="0">
              <a:latin typeface="Gill Sans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027A3-DF8E-AAD8-6EE4-0195EADF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41" y="2229145"/>
            <a:ext cx="7398030" cy="29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9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B0FD-7296-4B74-1E48-04D0DE66C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99A6-C88C-B198-9B6F-50C42D68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407" y="178112"/>
            <a:ext cx="7729728" cy="1188720"/>
          </a:xfrm>
        </p:spPr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F4B4-3A5C-2D84-235E-5104D930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3501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Monthly Trend for Total Orders: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July was the busiest month in terms of total orders received by the business followed by May and January.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Amongst all the months, October had the least number of orders followed by September and December.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700" dirty="0">
              <a:latin typeface="Gill Sans MT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FA333-199B-5A6E-3C64-29A917C9D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628" y="1992408"/>
            <a:ext cx="7163974" cy="28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4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AE5D-FA06-20C3-E282-53D7468DE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CB9F-09F7-94CE-C20F-1C642A94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6769"/>
            <a:ext cx="7729728" cy="1188720"/>
          </a:xfrm>
        </p:spPr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F2DA-000D-1138-59C1-4E6BB0F1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3501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% Of Sales By Pizza Category &amp; Size: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From a business perspective, the categories had approximately an equal split in terms of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latin typeface="Gill Sans MT (Body)"/>
              </a:rPr>
              <a:t>The Large size accounted for the highest sales followed by Medium and Regular respectively.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700" dirty="0">
              <a:latin typeface="Gill Sans MT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11EB5-C381-C300-D6D3-B1427893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08" y="2590800"/>
            <a:ext cx="7191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021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4263</TotalTime>
  <Words>993</Words>
  <Application>Microsoft Office PowerPoint</Application>
  <PresentationFormat>Widescreen</PresentationFormat>
  <Paragraphs>95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Gill Sans MT</vt:lpstr>
      <vt:lpstr>Gill Sans MT (Body)</vt:lpstr>
      <vt:lpstr>Söhne</vt:lpstr>
      <vt:lpstr>Wingdings</vt:lpstr>
      <vt:lpstr>Parcel</vt:lpstr>
      <vt:lpstr>Pizza Sales Analytics: Optimizing Performance and Customer Satisfaction for PizzaXpress</vt:lpstr>
      <vt:lpstr>Agenda</vt:lpstr>
      <vt:lpstr>Objective</vt:lpstr>
      <vt:lpstr>Background</vt:lpstr>
      <vt:lpstr>Key Findings</vt:lpstr>
      <vt:lpstr>Key Findings</vt:lpstr>
      <vt:lpstr>Key Findings</vt:lpstr>
      <vt:lpstr>Key Findings</vt:lpstr>
      <vt:lpstr>Key Findings</vt:lpstr>
      <vt:lpstr>Key Findings</vt:lpstr>
      <vt:lpstr>Key Findings</vt:lpstr>
      <vt:lpstr>Key Findings</vt:lpstr>
      <vt:lpstr>Key Findings</vt:lpstr>
      <vt:lpstr>Recommendations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Analytics: Optimizing Performance and Customer Satisfaction for PizzaXpress</dc:title>
  <dc:creator>Aakar Bhardwaj</dc:creator>
  <cp:lastModifiedBy>Aakar Bhardwaj</cp:lastModifiedBy>
  <cp:revision>21</cp:revision>
  <dcterms:created xsi:type="dcterms:W3CDTF">2024-02-23T11:15:22Z</dcterms:created>
  <dcterms:modified xsi:type="dcterms:W3CDTF">2024-02-26T19:37:38Z</dcterms:modified>
</cp:coreProperties>
</file>