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8" r:id="rId1"/>
  </p:sldMasterIdLst>
  <p:sldIdLst>
    <p:sldId id="263" r:id="rId2"/>
    <p:sldId id="257" r:id="rId3"/>
    <p:sldId id="266" r:id="rId4"/>
    <p:sldId id="269" r:id="rId5"/>
    <p:sldId id="259" r:id="rId6"/>
    <p:sldId id="267" r:id="rId7"/>
    <p:sldId id="272" r:id="rId8"/>
    <p:sldId id="271" r:id="rId9"/>
    <p:sldId id="273" r:id="rId10"/>
    <p:sldId id="27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8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2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8595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64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62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63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0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2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9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2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7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6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3AAD4-1FFC-4AA4-8CDF-19C243B3980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14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  <p:sldLayoutId id="2147484380" r:id="rId12"/>
    <p:sldLayoutId id="2147484381" r:id="rId13"/>
    <p:sldLayoutId id="2147484382" r:id="rId14"/>
    <p:sldLayoutId id="2147484383" r:id="rId15"/>
    <p:sldLayoutId id="2147484384" r:id="rId16"/>
    <p:sldLayoutId id="21474843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0CF67A-72E1-4D92-9273-52E720039926}"/>
              </a:ext>
            </a:extLst>
          </p:cNvPr>
          <p:cNvSpPr/>
          <p:nvPr/>
        </p:nvSpPr>
        <p:spPr>
          <a:xfrm>
            <a:off x="7373815" y="1951477"/>
            <a:ext cx="2849732" cy="43441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FB1E3-D239-4E87-8FBE-62218B538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456" y="306757"/>
            <a:ext cx="4645981" cy="665825"/>
          </a:xfrm>
        </p:spPr>
        <p:txBody>
          <a:bodyPr>
            <a:normAutofit/>
          </a:bodyPr>
          <a:lstStyle/>
          <a:p>
            <a:pPr algn="l"/>
            <a:r>
              <a:rPr lang="en-US" sz="4000" b="1" i="1" u="sng" dirty="0"/>
              <a:t>INTRODUCTION: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0D772-6403-4587-9391-1EC88EE3F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88" y="3818766"/>
            <a:ext cx="6189782" cy="2732477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Team Lead: </a:t>
            </a:r>
            <a:r>
              <a:rPr lang="en-US" dirty="0" err="1"/>
              <a:t>Aakarsh</a:t>
            </a:r>
            <a:r>
              <a:rPr lang="en-US" dirty="0"/>
              <a:t> Kumar (RA2411003010937)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Member 2: </a:t>
            </a:r>
            <a:r>
              <a:rPr lang="en-US" dirty="0" err="1"/>
              <a:t>Hanishka</a:t>
            </a:r>
            <a:r>
              <a:rPr lang="en-US" dirty="0"/>
              <a:t> </a:t>
            </a:r>
            <a:r>
              <a:rPr lang="en-US" dirty="0" err="1"/>
              <a:t>Kela</a:t>
            </a:r>
            <a:r>
              <a:rPr lang="en-US" dirty="0"/>
              <a:t> (RA2411003010878)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Member3: </a:t>
            </a:r>
            <a:r>
              <a:rPr lang="en-US" dirty="0" err="1"/>
              <a:t>Triparno</a:t>
            </a:r>
            <a:r>
              <a:rPr lang="en-US" dirty="0"/>
              <a:t> Das</a:t>
            </a:r>
          </a:p>
          <a:p>
            <a:pPr algn="l"/>
            <a:r>
              <a:rPr lang="en-US" dirty="0"/>
              <a:t>     (RA2411003010885)</a:t>
            </a:r>
          </a:p>
          <a:p>
            <a:endParaRPr lang="en-US" sz="1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511D78-47BC-48EF-8886-DF74CFF62C89}"/>
              </a:ext>
            </a:extLst>
          </p:cNvPr>
          <p:cNvCxnSpPr>
            <a:cxnSpLocks/>
          </p:cNvCxnSpPr>
          <p:nvPr/>
        </p:nvCxnSpPr>
        <p:spPr>
          <a:xfrm>
            <a:off x="6415323" y="1991348"/>
            <a:ext cx="0" cy="3737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EA1DE4B-241E-4A6E-8DE9-D70C28C4DDAF}"/>
              </a:ext>
            </a:extLst>
          </p:cNvPr>
          <p:cNvSpPr/>
          <p:nvPr/>
        </p:nvSpPr>
        <p:spPr>
          <a:xfrm>
            <a:off x="6597933" y="1112827"/>
            <a:ext cx="440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RUNTIME TERRORS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7CFABC-C27F-4A27-B352-6178C9C2D72B}"/>
              </a:ext>
            </a:extLst>
          </p:cNvPr>
          <p:cNvSpPr/>
          <p:nvPr/>
        </p:nvSpPr>
        <p:spPr>
          <a:xfrm>
            <a:off x="8054236" y="1535491"/>
            <a:ext cx="186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Bagife" panose="02000600000000000000" pitchFamily="50" charset="0"/>
              </a:rPr>
              <a:t>Presents </a:t>
            </a:r>
            <a:endParaRPr lang="en-US" i="1" dirty="0">
              <a:latin typeface="Bagife" panose="02000600000000000000" pitchFamily="50" charset="0"/>
            </a:endParaRPr>
          </a:p>
        </p:txBody>
      </p:sp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4F516A4A-2832-41F3-AA51-EE40FC2D7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46" y="2114458"/>
            <a:ext cx="2236073" cy="30293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B3C3C7-1D2D-4BF5-9234-2D22569730A2}"/>
              </a:ext>
            </a:extLst>
          </p:cNvPr>
          <p:cNvSpPr/>
          <p:nvPr/>
        </p:nvSpPr>
        <p:spPr>
          <a:xfrm>
            <a:off x="7302295" y="5225190"/>
            <a:ext cx="29927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ARE YOU LATE?</a:t>
            </a:r>
            <a:b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NO WORRIES WE ARE HERE.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8285C0-9D10-4586-8190-61AF0E879DB7}"/>
              </a:ext>
            </a:extLst>
          </p:cNvPr>
          <p:cNvSpPr/>
          <p:nvPr/>
        </p:nvSpPr>
        <p:spPr>
          <a:xfrm>
            <a:off x="377568" y="1410944"/>
            <a:ext cx="57065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 </a:t>
            </a:r>
            <a:r>
              <a:rPr lang="en-US" b="1" u="sng" dirty="0"/>
              <a:t>Campus Crave</a:t>
            </a:r>
            <a:r>
              <a:rPr lang="en-US" dirty="0"/>
              <a:t>, we're developing a web app to make food ordering on campus effortless.</a:t>
            </a:r>
          </a:p>
          <a:p>
            <a:endParaRPr lang="en-US" dirty="0"/>
          </a:p>
          <a:p>
            <a:r>
              <a:rPr lang="en-US" dirty="0"/>
              <a:t>Campus Crave is set to become an essential part of student life, offering a convenient and efficient way to grab meals on the go.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B0E919-4598-45C7-A1E2-A8BEDFCF2622}"/>
              </a:ext>
            </a:extLst>
          </p:cNvPr>
          <p:cNvSpPr/>
          <p:nvPr/>
        </p:nvSpPr>
        <p:spPr>
          <a:xfrm>
            <a:off x="9367125" y="118020"/>
            <a:ext cx="25011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u="sng" dirty="0">
                <a:latin typeface="Blackadder ITC" panose="04020505051007020D02" pitchFamily="82" charset="0"/>
              </a:rPr>
              <a:t>Under: </a:t>
            </a:r>
          </a:p>
          <a:p>
            <a:r>
              <a:rPr lang="en-US" sz="2800" i="1" u="sng" dirty="0">
                <a:latin typeface="Blackadder ITC" panose="04020505051007020D02" pitchFamily="82" charset="0"/>
              </a:rPr>
              <a:t>Food Tech</a:t>
            </a:r>
            <a:endParaRPr lang="en-US" sz="2400" i="1" u="sng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64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C755-7AA2-4E04-98D5-71C715C0D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740" y="473434"/>
            <a:ext cx="7175105" cy="127670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TECHNICAL APPROACH:</a:t>
            </a:r>
            <a:br>
              <a:rPr lang="en-US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94A1E-E76C-447B-84D4-5424D4B85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741" y="1219200"/>
            <a:ext cx="5044152" cy="5427406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u="sng" dirty="0"/>
              <a:t>Frontend: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HTML5/CSS3: For structuring and styling the user interface.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JavaScript: For interactivity </a:t>
            </a:r>
          </a:p>
          <a:p>
            <a:pPr algn="l"/>
            <a:r>
              <a:rPr lang="en-US" dirty="0"/>
              <a:t>    and validations</a:t>
            </a:r>
          </a:p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D62DE8-43AC-46E7-8BF9-7CAA8638545D}"/>
              </a:ext>
            </a:extLst>
          </p:cNvPr>
          <p:cNvCxnSpPr>
            <a:cxnSpLocks/>
          </p:cNvCxnSpPr>
          <p:nvPr/>
        </p:nvCxnSpPr>
        <p:spPr>
          <a:xfrm>
            <a:off x="5568462" y="1301262"/>
            <a:ext cx="0" cy="5345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5FCCFD5-E37E-4BF0-8452-4E3BAD06F6AA}"/>
              </a:ext>
            </a:extLst>
          </p:cNvPr>
          <p:cNvSpPr/>
          <p:nvPr/>
        </p:nvSpPr>
        <p:spPr>
          <a:xfrm>
            <a:off x="5568462" y="1210881"/>
            <a:ext cx="67407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2"/>
            </a:pPr>
            <a:r>
              <a:rPr lang="en-US" sz="2000" u="sng" dirty="0"/>
              <a:t>Backend:</a:t>
            </a:r>
          </a:p>
          <a:p>
            <a:pPr marL="342900" indent="-342900">
              <a:buAutoNum type="arabicPeriod" startAt="2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Flask (Python): Lightweight framework for handling API requests, user authentication, and server-side logic.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Flask_login</a:t>
            </a:r>
            <a:r>
              <a:rPr lang="en-US" sz="2000" dirty="0"/>
              <a:t>: For handling sessions of logged in users and validating their requests.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MySQL: For storing user data, orders, menus, and other relational data.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Deployment &amp; DevOps: </a:t>
            </a:r>
            <a:r>
              <a:rPr lang="en-US" sz="2000" dirty="0" err="1"/>
              <a:t>Gunicorn</a:t>
            </a:r>
            <a:r>
              <a:rPr lang="en-US" sz="2000" dirty="0"/>
              <a:t>: WSGI HTTP server to serve the Flask application.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Input Validation &amp; Sanitization: To protect against common security and irrelevant inputs from the user.</a:t>
            </a:r>
          </a:p>
        </p:txBody>
      </p:sp>
    </p:spTree>
    <p:extLst>
      <p:ext uri="{BB962C8B-B14F-4D97-AF65-F5344CB8AC3E}">
        <p14:creationId xmlns:p14="http://schemas.microsoft.com/office/powerpoint/2010/main" val="217338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9C8927-C67C-48A7-BA0D-E9F21F9A0860}"/>
              </a:ext>
            </a:extLst>
          </p:cNvPr>
          <p:cNvSpPr txBox="1"/>
          <p:nvPr/>
        </p:nvSpPr>
        <p:spPr>
          <a:xfrm>
            <a:off x="213064" y="2274838"/>
            <a:ext cx="11762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			    </a:t>
            </a:r>
            <a:r>
              <a:rPr lang="en-US" sz="7800" dirty="0"/>
              <a:t>THANK YOU!</a:t>
            </a:r>
          </a:p>
          <a:p>
            <a:pPr algn="r"/>
            <a:r>
              <a:rPr lang="en-US" sz="7200" dirty="0"/>
              <a:t>	</a:t>
            </a:r>
            <a:r>
              <a:rPr lang="en-US" sz="5000" dirty="0"/>
              <a:t>-THE </a:t>
            </a:r>
            <a:r>
              <a:rPr lang="en-US" sz="5000"/>
              <a:t>RUNTIME TERRORS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74624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4DAF6F0-5E28-4282-8D69-F4ED556F7B3A}"/>
              </a:ext>
            </a:extLst>
          </p:cNvPr>
          <p:cNvSpPr/>
          <p:nvPr/>
        </p:nvSpPr>
        <p:spPr>
          <a:xfrm>
            <a:off x="7631414" y="1494415"/>
            <a:ext cx="4200352" cy="37397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5354D47C-3568-495A-9EFF-13518817105B}"/>
              </a:ext>
            </a:extLst>
          </p:cNvPr>
          <p:cNvSpPr/>
          <p:nvPr/>
        </p:nvSpPr>
        <p:spPr>
          <a:xfrm flipH="1">
            <a:off x="76645" y="742270"/>
            <a:ext cx="2737576" cy="2071951"/>
          </a:xfrm>
          <a:prstGeom prst="cloudCallou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DF1BC4-D934-4066-908E-0A4286C6C419}"/>
              </a:ext>
            </a:extLst>
          </p:cNvPr>
          <p:cNvSpPr txBox="1"/>
          <p:nvPr/>
        </p:nvSpPr>
        <p:spPr>
          <a:xfrm>
            <a:off x="360234" y="1039581"/>
            <a:ext cx="2232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I’M LATE AND I ONLY HAVE 30 MINS FOR LUNCH. WHAT SHOULD </a:t>
            </a:r>
          </a:p>
          <a:p>
            <a:r>
              <a:rPr lang="en-US" dirty="0"/>
              <a:t>                        I DO?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CD0ECA58-BA9E-4F77-92A5-CF755238EC0D}"/>
              </a:ext>
            </a:extLst>
          </p:cNvPr>
          <p:cNvSpPr/>
          <p:nvPr/>
        </p:nvSpPr>
        <p:spPr>
          <a:xfrm flipV="1">
            <a:off x="4080242" y="3577764"/>
            <a:ext cx="3163937" cy="2230696"/>
          </a:xfrm>
          <a:prstGeom prst="cloudCallou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79884C-BDD2-4C39-9FFE-17C82E8A49EF}"/>
              </a:ext>
            </a:extLst>
          </p:cNvPr>
          <p:cNvSpPr txBox="1"/>
          <p:nvPr/>
        </p:nvSpPr>
        <p:spPr>
          <a:xfrm>
            <a:off x="4585144" y="3954448"/>
            <a:ext cx="2624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RIGHT, I HAVE CAMPUS CRAVE!!</a:t>
            </a:r>
          </a:p>
          <a:p>
            <a:r>
              <a:rPr lang="en-US" dirty="0"/>
              <a:t>I’II JUST PICK IT ON THE GO.THANK GOD </a:t>
            </a:r>
          </a:p>
          <a:p>
            <a:r>
              <a:rPr lang="en-US" dirty="0"/>
              <a:t>   FOR THE APP.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A628D6-1B5A-44BB-9FD1-DB881BD4A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14000"/>
                    </a14:imgEffect>
                    <a14:imgEffect>
                      <a14:brightnessContrast bright="27000" contrast="-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984" y="1363648"/>
            <a:ext cx="2062604" cy="5120640"/>
          </a:xfrm>
          <a:noFill/>
          <a:scene3d>
            <a:camera prst="orthographicFront"/>
            <a:lightRig rig="threePt" dir="t"/>
          </a:scene3d>
          <a:sp3d extrusionH="120650" prstMaterial="matte">
            <a:bevelT/>
            <a:extrusionClr>
              <a:schemeClr val="bg1"/>
            </a:extrusion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1B635F-A98C-442C-A41F-D811F7D87595}"/>
              </a:ext>
            </a:extLst>
          </p:cNvPr>
          <p:cNvSpPr txBox="1"/>
          <p:nvPr/>
        </p:nvSpPr>
        <p:spPr>
          <a:xfrm>
            <a:off x="7784643" y="1608823"/>
            <a:ext cx="38938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University students often face long lines and crowded dining halls, leading to wasted time and frustration during peak hours.</a:t>
            </a:r>
          </a:p>
          <a:p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This results in students either skipping meals or settling for less desirable options, which impacts their overall well-being and academic performance.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93CA30-3182-4E5C-9E1F-7B13C71EA15E}"/>
              </a:ext>
            </a:extLst>
          </p:cNvPr>
          <p:cNvSpPr/>
          <p:nvPr/>
        </p:nvSpPr>
        <p:spPr>
          <a:xfrm>
            <a:off x="1636453" y="50995"/>
            <a:ext cx="704887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68051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8D368B-E339-46FD-93C6-E2B011D70A25}"/>
              </a:ext>
            </a:extLst>
          </p:cNvPr>
          <p:cNvSpPr/>
          <p:nvPr/>
        </p:nvSpPr>
        <p:spPr>
          <a:xfrm>
            <a:off x="475185" y="419146"/>
            <a:ext cx="24048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Solution: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63BD9-7F28-466C-957C-4A90F4041A5B}"/>
              </a:ext>
            </a:extLst>
          </p:cNvPr>
          <p:cNvSpPr txBox="1"/>
          <p:nvPr/>
        </p:nvSpPr>
        <p:spPr>
          <a:xfrm>
            <a:off x="1020932" y="1314374"/>
            <a:ext cx="96500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Campus Crave is a web app designed specifically for university students, allowing them to order meals from the comfort of your place and simply pick them up once prepared. </a:t>
            </a:r>
          </a:p>
          <a:p>
            <a:endParaRPr lang="en-US" sz="2000" dirty="0"/>
          </a:p>
          <a:p>
            <a:r>
              <a:rPr lang="en-US" sz="2000" dirty="0"/>
              <a:t>The app streamlines the entire dining process by providing real-time order tracking, eliminating the need to wait in line.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Pre- Order</a:t>
            </a:r>
            <a:r>
              <a:rPr lang="en-US" sz="2000" dirty="0"/>
              <a:t>: Allows students to order meal before reaching to the outlet in the peak hours and short break times.</a:t>
            </a:r>
            <a:endParaRPr lang="en-US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Instant Order Placement</a:t>
            </a:r>
            <a:r>
              <a:rPr lang="en-US" sz="2000" dirty="0"/>
              <a:t>: Easy browsing instead of waiting at the outlet to decide your crave.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Real-Time Updates</a:t>
            </a:r>
            <a:r>
              <a:rPr lang="en-US" sz="2000" dirty="0"/>
              <a:t>: Notifications for order status and pickup readiness.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52B753-2F14-4246-AC18-55E7C167E2C4}"/>
              </a:ext>
            </a:extLst>
          </p:cNvPr>
          <p:cNvSpPr/>
          <p:nvPr/>
        </p:nvSpPr>
        <p:spPr>
          <a:xfrm>
            <a:off x="565755" y="3431219"/>
            <a:ext cx="48351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Key Features: </a:t>
            </a:r>
          </a:p>
        </p:txBody>
      </p:sp>
    </p:spTree>
    <p:extLst>
      <p:ext uri="{BB962C8B-B14F-4D97-AF65-F5344CB8AC3E}">
        <p14:creationId xmlns:p14="http://schemas.microsoft.com/office/powerpoint/2010/main" val="73858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8D368B-E339-46FD-93C6-E2B011D70A25}"/>
              </a:ext>
            </a:extLst>
          </p:cNvPr>
          <p:cNvSpPr/>
          <p:nvPr/>
        </p:nvSpPr>
        <p:spPr>
          <a:xfrm>
            <a:off x="307117" y="490167"/>
            <a:ext cx="53524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Why Campus Crave: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D749D-DF64-49B3-B05F-3454287DBBD2}"/>
              </a:ext>
            </a:extLst>
          </p:cNvPr>
          <p:cNvSpPr/>
          <p:nvPr/>
        </p:nvSpPr>
        <p:spPr>
          <a:xfrm>
            <a:off x="307117" y="1454065"/>
            <a:ext cx="578888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Efficient Dining</a:t>
            </a:r>
            <a:r>
              <a:rPr lang="en-US" sz="2000" dirty="0"/>
              <a:t>:  No more waiting in lines, making dining quick and easy.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Student-Centric</a:t>
            </a:r>
            <a:r>
              <a:rPr lang="en-US" sz="2000" dirty="0"/>
              <a:t>:  Tailored to meet the needs of busy students.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Improved Campus Life</a:t>
            </a:r>
            <a:r>
              <a:rPr lang="en-US" sz="2000" dirty="0"/>
              <a:t>: Supports a healthier lifestyle by ensuring access to meals without the hassle.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Scalability</a:t>
            </a:r>
            <a:r>
              <a:rPr lang="en-US" sz="2000" dirty="0"/>
              <a:t>:  Potential to expand to other campuses.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4FEC15-CCF8-4F42-8165-2ACEED7815D9}"/>
              </a:ext>
            </a:extLst>
          </p:cNvPr>
          <p:cNvCxnSpPr>
            <a:cxnSpLocks/>
          </p:cNvCxnSpPr>
          <p:nvPr/>
        </p:nvCxnSpPr>
        <p:spPr>
          <a:xfrm>
            <a:off x="6226760" y="1454065"/>
            <a:ext cx="0" cy="3737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6C9469E-69C0-4767-A9BE-DBF64A0ACEC7}"/>
              </a:ext>
            </a:extLst>
          </p:cNvPr>
          <p:cNvSpPr/>
          <p:nvPr/>
        </p:nvSpPr>
        <p:spPr>
          <a:xfrm>
            <a:off x="6238597" y="577988"/>
            <a:ext cx="5908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Monetization Strategy: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15B380-F4A8-4BFB-83CF-C6705EB61160}"/>
              </a:ext>
            </a:extLst>
          </p:cNvPr>
          <p:cNvSpPr/>
          <p:nvPr/>
        </p:nvSpPr>
        <p:spPr>
          <a:xfrm>
            <a:off x="6358704" y="1454065"/>
            <a:ext cx="57888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Service Fees</a:t>
            </a:r>
            <a:r>
              <a:rPr lang="en-US" sz="2000" dirty="0"/>
              <a:t>: Small convenience fee per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Premium Features</a:t>
            </a:r>
            <a:r>
              <a:rPr lang="en-US" sz="2000" dirty="0"/>
              <a:t>: Subscription for additional benefits like priority pickup.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Partnerships</a:t>
            </a:r>
            <a:r>
              <a:rPr lang="en-US" sz="2000" dirty="0"/>
              <a:t>: Collaborations with campus eateries for promotions and advertising.</a:t>
            </a:r>
          </a:p>
        </p:txBody>
      </p:sp>
    </p:spTree>
    <p:extLst>
      <p:ext uri="{BB962C8B-B14F-4D97-AF65-F5344CB8AC3E}">
        <p14:creationId xmlns:p14="http://schemas.microsoft.com/office/powerpoint/2010/main" val="109837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E969-6ACF-4D90-B55A-2E927A166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5965" y="410164"/>
            <a:ext cx="7022503" cy="714388"/>
          </a:xfrm>
        </p:spPr>
        <p:txBody>
          <a:bodyPr>
            <a:normAutofit/>
          </a:bodyPr>
          <a:lstStyle/>
          <a:p>
            <a:r>
              <a:rPr lang="en-US" sz="3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User authentication</a:t>
            </a:r>
            <a:endParaRPr lang="en-US" sz="3000" b="1" i="1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AA3647-63FA-4B31-8EB0-06997AE73D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2350" y="1449810"/>
            <a:ext cx="590365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ptions Implement secure sign-up/login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functionality for students and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restaurant staff.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OAuth for easy integration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Google sign In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password encryption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password recovery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via email for restaurants.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CDC384-713C-4DFC-A68A-4BDE47B7603F}"/>
              </a:ext>
            </a:extLst>
          </p:cNvPr>
          <p:cNvCxnSpPr>
            <a:cxnSpLocks/>
          </p:cNvCxnSpPr>
          <p:nvPr/>
        </p:nvCxnSpPr>
        <p:spPr>
          <a:xfrm>
            <a:off x="6096000" y="1449810"/>
            <a:ext cx="0" cy="3737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AE83800A-4F88-4510-BA97-A6414CCBC19B}"/>
              </a:ext>
            </a:extLst>
          </p:cNvPr>
          <p:cNvSpPr txBox="1">
            <a:spLocks/>
          </p:cNvSpPr>
          <p:nvPr/>
        </p:nvSpPr>
        <p:spPr>
          <a:xfrm>
            <a:off x="5969494" y="420833"/>
            <a:ext cx="6222506" cy="714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User </a:t>
            </a:r>
            <a:r>
              <a:rPr lang="en-US" sz="32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Onboardinig</a:t>
            </a:r>
            <a:endParaRPr lang="en-US" sz="3200" i="1" u="sng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9EE6D48-A875-41BB-8991-2D38402D3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068" y="1124552"/>
            <a:ext cx="573535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200" dirty="0">
              <a:effectLst/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Simple onboarding process 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for restaurants with guided steps.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effectLst/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Allow restaurants to update their 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menu, prices, and availability in real-time. </a:t>
            </a:r>
          </a:p>
        </p:txBody>
      </p:sp>
    </p:spTree>
    <p:extLst>
      <p:ext uri="{BB962C8B-B14F-4D97-AF65-F5344CB8AC3E}">
        <p14:creationId xmlns:p14="http://schemas.microsoft.com/office/powerpoint/2010/main" val="389689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E969-6ACF-4D90-B55A-2E927A166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5965" y="853412"/>
            <a:ext cx="7022503" cy="714388"/>
          </a:xfrm>
        </p:spPr>
        <p:txBody>
          <a:bodyPr>
            <a:noAutofit/>
          </a:bodyPr>
          <a:lstStyle/>
          <a:p>
            <a:r>
              <a:rPr lang="en-US" sz="3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Menu Management:</a:t>
            </a:r>
            <a:br>
              <a:rPr lang="en-US" sz="3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sz="3000" b="1" i="1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AA3647-63FA-4B31-8EB0-06997AE73D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2888" y="2126918"/>
            <a:ext cx="590365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Dynamic menu display that allows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 restaurants to update items,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 pricing, and availability.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Categorize the menu for easier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Arial" panose="020B0604020202020204" pitchFamily="34" charset="0"/>
              </a:rPr>
              <a:t> </a:t>
            </a:r>
            <a:r>
              <a:rPr lang="en-US" altLang="en-US" sz="2200" dirty="0">
                <a:effectLst/>
                <a:latin typeface="Arial" panose="020B0604020202020204" pitchFamily="34" charset="0"/>
              </a:rPr>
              <a:t>navigation (e.g., breakfast, lunch,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Arial" panose="020B0604020202020204" pitchFamily="34" charset="0"/>
              </a:rPr>
              <a:t> </a:t>
            </a:r>
            <a:r>
              <a:rPr lang="en-US" altLang="en-US" sz="2200" dirty="0">
                <a:effectLst/>
                <a:latin typeface="Arial" panose="020B0604020202020204" pitchFamily="34" charset="0"/>
              </a:rPr>
              <a:t>dinner, snacks).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CDC384-713C-4DFC-A68A-4BDE47B7603F}"/>
              </a:ext>
            </a:extLst>
          </p:cNvPr>
          <p:cNvCxnSpPr>
            <a:cxnSpLocks/>
          </p:cNvCxnSpPr>
          <p:nvPr/>
        </p:nvCxnSpPr>
        <p:spPr>
          <a:xfrm>
            <a:off x="6096000" y="1449810"/>
            <a:ext cx="0" cy="3737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AE83800A-4F88-4510-BA97-A6414CCBC19B}"/>
              </a:ext>
            </a:extLst>
          </p:cNvPr>
          <p:cNvSpPr txBox="1">
            <a:spLocks/>
          </p:cNvSpPr>
          <p:nvPr/>
        </p:nvSpPr>
        <p:spPr>
          <a:xfrm>
            <a:off x="5725920" y="533498"/>
            <a:ext cx="6222506" cy="714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Order management:</a:t>
            </a:r>
            <a:endParaRPr lang="en-US" sz="3000" i="1" u="sng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9EE6D48-A875-41BB-8991-2D38402D3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642" y="2028616"/>
            <a:ext cx="5735358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Smooth order placement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process with options for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Take </a:t>
            </a:r>
            <a:r>
              <a:rPr lang="en-US" altLang="en-US" sz="2200" dirty="0" err="1">
                <a:effectLst/>
                <a:latin typeface="Arial" panose="020B0604020202020204" pitchFamily="34" charset="0"/>
              </a:rPr>
              <a:t>aways</a:t>
            </a:r>
            <a:r>
              <a:rPr lang="en-US" altLang="en-US" sz="2200" dirty="0">
                <a:effectLst/>
                <a:latin typeface="Arial" panose="020B0604020202020204" pitchFamily="34" charset="0"/>
              </a:rPr>
              <a:t>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Allow students to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track order status in real-time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(e.g., order received, preparing,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 ready for pickup). </a:t>
            </a:r>
          </a:p>
        </p:txBody>
      </p:sp>
    </p:spTree>
    <p:extLst>
      <p:ext uri="{BB962C8B-B14F-4D97-AF65-F5344CB8AC3E}">
        <p14:creationId xmlns:p14="http://schemas.microsoft.com/office/powerpoint/2010/main" val="248661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ACD9-914C-4C15-BDD7-4579CE9F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29" y="445284"/>
            <a:ext cx="2497379" cy="898901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impact:</a:t>
            </a:r>
            <a:br>
              <a:rPr lang="en-US" sz="36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415562-C01A-4AB5-BD20-5550E8FDE6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044529"/>
            <a:ext cx="9705044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Savings: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Campus Crave allows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students to order and pick up food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quickly, freeing up more time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Studies and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Promotes Healthier Eating: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providing easy access to a variety</a:t>
            </a:r>
            <a:r>
              <a:rPr lang="en-US" sz="2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	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nutritious options, Campus Crave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students make better food choices.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0BBA9C-2C4B-4367-9C33-7E859D14F661}"/>
              </a:ext>
            </a:extLst>
          </p:cNvPr>
          <p:cNvCxnSpPr>
            <a:cxnSpLocks/>
          </p:cNvCxnSpPr>
          <p:nvPr/>
        </p:nvCxnSpPr>
        <p:spPr>
          <a:xfrm>
            <a:off x="6341806" y="894735"/>
            <a:ext cx="0" cy="5260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394830F-6A13-418B-A19C-4AAA2894C14C}"/>
              </a:ext>
            </a:extLst>
          </p:cNvPr>
          <p:cNvSpPr/>
          <p:nvPr/>
        </p:nvSpPr>
        <p:spPr>
          <a:xfrm>
            <a:off x="6469645" y="355110"/>
            <a:ext cx="53001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SCALABILITY:</a:t>
            </a:r>
            <a:endParaRPr lang="en-US" sz="30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BE67DBB-8E8D-4B9D-8011-FCA6C3D35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645" y="612352"/>
            <a:ext cx="5349334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Balancing: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load balancers (e.g., AWS ELB)  to distribute incoming traffic across multiple servers in near future to scale which ensures high availability and reliability for the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Scaling: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database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 replication to manage increased 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growth in users and orders              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92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A089-2957-4A44-B9FE-CF9CD13B0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640" y="1065352"/>
            <a:ext cx="5290360" cy="558125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u="sng" dirty="0"/>
              <a:t>1.Existing Technology Stack:  </a:t>
            </a:r>
          </a:p>
          <a:p>
            <a:r>
              <a:rPr lang="en-US" sz="2900" dirty="0"/>
              <a:t>The app's technology stack (Flask, MySQL, etc.) is well-established, widely used, and supported by a large developer community. This reduces development risks and provides plenty of resources for troubleshooting.</a:t>
            </a:r>
          </a:p>
          <a:p>
            <a:r>
              <a:rPr lang="en-US" sz="2900" dirty="0"/>
              <a:t>Integration with University Systems: Integrating with university Single Sign-On (SSO) systems using OAuth 2.0 is technically feasible, provided the university offers API access for this purpose.</a:t>
            </a:r>
          </a:p>
          <a:p>
            <a:r>
              <a:rPr lang="en-US" sz="2900" dirty="0"/>
              <a:t>Payment gateways like Stripe or PayPal are straightforward to integrate with the web app, ensuring secure transactions in near future.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D69A58-AD99-4934-A553-B41591FC9F25}"/>
              </a:ext>
            </a:extLst>
          </p:cNvPr>
          <p:cNvSpPr/>
          <p:nvPr/>
        </p:nvSpPr>
        <p:spPr>
          <a:xfrm>
            <a:off x="235677" y="399465"/>
            <a:ext cx="3215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FEASIBILITY:</a:t>
            </a:r>
            <a:br>
              <a:rPr lang="en-US" sz="2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1BD39D-3979-42E7-BB0E-BE979E1BC311}"/>
              </a:ext>
            </a:extLst>
          </p:cNvPr>
          <p:cNvCxnSpPr>
            <a:cxnSpLocks/>
          </p:cNvCxnSpPr>
          <p:nvPr/>
        </p:nvCxnSpPr>
        <p:spPr>
          <a:xfrm>
            <a:off x="6096000" y="727587"/>
            <a:ext cx="0" cy="5919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8BC7550-8C8A-4B2D-80F5-5020245297C3}"/>
              </a:ext>
            </a:extLst>
          </p:cNvPr>
          <p:cNvSpPr/>
          <p:nvPr/>
        </p:nvSpPr>
        <p:spPr>
          <a:xfrm>
            <a:off x="6096000" y="1052100"/>
            <a:ext cx="59318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</a:t>
            </a:r>
            <a:r>
              <a:rPr lang="en-US" u="sng" dirty="0"/>
              <a:t>Operational Feasibility: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Collaboration with Campus Eateries:</a:t>
            </a:r>
          </a:p>
          <a:p>
            <a:r>
              <a:rPr lang="en-US" dirty="0"/>
              <a:t>     Partnering with campus dining facilities is essential</a:t>
            </a:r>
          </a:p>
          <a:p>
            <a:r>
              <a:rPr lang="en-US" dirty="0"/>
              <a:t>     for the app's success. Most university dining halls</a:t>
            </a:r>
          </a:p>
          <a:p>
            <a:r>
              <a:rPr lang="en-US" dirty="0"/>
              <a:t>     and cafes are likely to be receptive, as the app can</a:t>
            </a:r>
          </a:p>
          <a:p>
            <a:r>
              <a:rPr lang="en-US" dirty="0"/>
              <a:t>     increase their efficiency and customer satisfaction.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Operational adjustments such as staff training to handle pre-orders and scheduled pickups are feasible and would likely be welcomed by eateries looking to streamline operations.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are the primary target users, and they are generally tech-savvy and likely to adopt a convenient solution like </a:t>
            </a:r>
            <a:r>
              <a:rPr lang="en-US" dirty="0" err="1"/>
              <a:t>CampusCrave</a:t>
            </a:r>
            <a:r>
              <a:rPr lang="en-US" dirty="0"/>
              <a:t>, especially if it saves time and improves their dining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4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ABB71B-95D9-4277-B86D-18B7EE9D6E53}"/>
              </a:ext>
            </a:extLst>
          </p:cNvPr>
          <p:cNvSpPr/>
          <p:nvPr/>
        </p:nvSpPr>
        <p:spPr>
          <a:xfrm>
            <a:off x="339591" y="1178566"/>
            <a:ext cx="592015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initial target market consists of university students, who are likely to embrace a solution that saves them time and enhances convenience. The app’s model is adaptable to other campuses, providing significant expansion potential in the competitive landscape.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While there may be existing food delivery or takeaway apps, </a:t>
            </a:r>
            <a:r>
              <a:rPr lang="en-US" sz="2000" dirty="0" err="1"/>
              <a:t>CampusCrave's</a:t>
            </a:r>
            <a:r>
              <a:rPr lang="en-US" sz="2000" dirty="0"/>
              <a:t> focus on the university environment, scheduled pickups, and real-time tracking differentiates it from broader market competitors.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7E5D45-8EC2-42F9-B650-570CF99BF065}"/>
              </a:ext>
            </a:extLst>
          </p:cNvPr>
          <p:cNvSpPr/>
          <p:nvPr/>
        </p:nvSpPr>
        <p:spPr>
          <a:xfrm>
            <a:off x="339591" y="517553"/>
            <a:ext cx="4994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TARGET AUDIENCE:</a:t>
            </a:r>
            <a:endParaRPr lang="en-US" sz="4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A7882F-8788-4DBA-B34D-64420EBCE795}"/>
              </a:ext>
            </a:extLst>
          </p:cNvPr>
          <p:cNvCxnSpPr>
            <a:cxnSpLocks/>
          </p:cNvCxnSpPr>
          <p:nvPr/>
        </p:nvCxnSpPr>
        <p:spPr>
          <a:xfrm>
            <a:off x="6705222" y="1274472"/>
            <a:ext cx="0" cy="5260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F718198-79E4-421A-A2E5-C04F808B31C8}"/>
              </a:ext>
            </a:extLst>
          </p:cNvPr>
          <p:cNvSpPr/>
          <p:nvPr/>
        </p:nvSpPr>
        <p:spPr>
          <a:xfrm>
            <a:off x="6705222" y="2782761"/>
            <a:ext cx="524021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User Demand: The demand for a solution like Campus Crave is evident in the common complaints about long lines and limited dining time among students. The app meets a specific, recognized need within the campus setting.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B8A411-0177-4147-ABC2-B93D2309A01F}"/>
              </a:ext>
            </a:extLst>
          </p:cNvPr>
          <p:cNvSpPr/>
          <p:nvPr/>
        </p:nvSpPr>
        <p:spPr>
          <a:xfrm>
            <a:off x="6705222" y="1466232"/>
            <a:ext cx="521714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localized nature of the app makes it less susceptible to competition from larger, general-purpose food delivery services.</a:t>
            </a:r>
          </a:p>
        </p:txBody>
      </p:sp>
    </p:spTree>
    <p:extLst>
      <p:ext uri="{BB962C8B-B14F-4D97-AF65-F5344CB8AC3E}">
        <p14:creationId xmlns:p14="http://schemas.microsoft.com/office/powerpoint/2010/main" val="4120590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1154</TotalTime>
  <Words>1096</Words>
  <Application>Microsoft Office PowerPoint</Application>
  <PresentationFormat>Widescreen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Bagife</vt:lpstr>
      <vt:lpstr>Blackadder ITC</vt:lpstr>
      <vt:lpstr>Bookman Old Style</vt:lpstr>
      <vt:lpstr>Rockwell</vt:lpstr>
      <vt:lpstr>Wingdings</vt:lpstr>
      <vt:lpstr>Damask</vt:lpstr>
      <vt:lpstr>INTRODUCTION:</vt:lpstr>
      <vt:lpstr>PowerPoint Presentation</vt:lpstr>
      <vt:lpstr>PowerPoint Presentation</vt:lpstr>
      <vt:lpstr>PowerPoint Presentation</vt:lpstr>
      <vt:lpstr>User authentication</vt:lpstr>
      <vt:lpstr>Menu Management: </vt:lpstr>
      <vt:lpstr>impact: </vt:lpstr>
      <vt:lpstr>PowerPoint Presentation</vt:lpstr>
      <vt:lpstr>PowerPoint Presentation</vt:lpstr>
      <vt:lpstr>TECHNICAL APPROACH: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       CRAVE</dc:title>
  <dc:creator>manvikela658@gmail.com</dc:creator>
  <cp:lastModifiedBy>Aakarsh Kumar</cp:lastModifiedBy>
  <cp:revision>48</cp:revision>
  <dcterms:created xsi:type="dcterms:W3CDTF">2024-08-28T13:41:58Z</dcterms:created>
  <dcterms:modified xsi:type="dcterms:W3CDTF">2024-08-30T06:09:56Z</dcterms:modified>
</cp:coreProperties>
</file>